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616" r:id="rId2"/>
    <p:sldId id="916" r:id="rId3"/>
    <p:sldId id="953" r:id="rId4"/>
    <p:sldId id="974" r:id="rId5"/>
    <p:sldId id="969" r:id="rId6"/>
    <p:sldId id="975" r:id="rId7"/>
    <p:sldId id="962" r:id="rId8"/>
    <p:sldId id="960" r:id="rId9"/>
    <p:sldId id="961" r:id="rId10"/>
    <p:sldId id="963" r:id="rId11"/>
    <p:sldId id="968" r:id="rId12"/>
    <p:sldId id="985" r:id="rId13"/>
    <p:sldId id="965" r:id="rId14"/>
    <p:sldId id="970" r:id="rId15"/>
    <p:sldId id="971" r:id="rId16"/>
    <p:sldId id="995" r:id="rId17"/>
    <p:sldId id="977" r:id="rId18"/>
    <p:sldId id="986" r:id="rId19"/>
    <p:sldId id="972" r:id="rId20"/>
    <p:sldId id="973" r:id="rId21"/>
    <p:sldId id="964" r:id="rId22"/>
    <p:sldId id="930" r:id="rId23"/>
    <p:sldId id="982" r:id="rId24"/>
    <p:sldId id="978" r:id="rId25"/>
    <p:sldId id="979" r:id="rId26"/>
    <p:sldId id="983" r:id="rId27"/>
    <p:sldId id="980" r:id="rId28"/>
    <p:sldId id="992" r:id="rId29"/>
    <p:sldId id="994" r:id="rId30"/>
    <p:sldId id="996" r:id="rId31"/>
    <p:sldId id="981" r:id="rId32"/>
    <p:sldId id="984" r:id="rId33"/>
    <p:sldId id="987" r:id="rId34"/>
    <p:sldId id="988" r:id="rId35"/>
    <p:sldId id="989" r:id="rId36"/>
    <p:sldId id="990" r:id="rId37"/>
    <p:sldId id="991" r:id="rId38"/>
    <p:sldId id="951" r:id="rId39"/>
    <p:sldId id="901" r:id="rId40"/>
  </p:sldIdLst>
  <p:sldSz cx="9937750" cy="6840538"/>
  <p:notesSz cx="6797675" cy="9926638"/>
  <p:kinsoku lang="ko-KR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돋움" panose="020B0600000101010101" pitchFamily="34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돋움" panose="020B0600000101010101" pitchFamily="34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돋움" panose="020B0600000101010101" pitchFamily="34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돋움" panose="020B0600000101010101" pitchFamily="34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anose="020B0604020202020204" pitchFamily="34" charset="0"/>
        <a:ea typeface="돋움" panose="020B0600000101010101" pitchFamily="34" charset="-127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돋움" panose="020B0600000101010101" pitchFamily="34" charset="-127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돋움" panose="020B0600000101010101" pitchFamily="34" charset="-127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돋움" panose="020B0600000101010101" pitchFamily="34" charset="-127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anose="020B0604020202020204" pitchFamily="34" charset="0"/>
        <a:ea typeface="돋움" panose="020B0600000101010101" pitchFamily="34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04">
          <p15:clr>
            <a:srgbClr val="A4A3A4"/>
          </p15:clr>
        </p15:guide>
        <p15:guide id="2" orient="horz" pos="726">
          <p15:clr>
            <a:srgbClr val="A4A3A4"/>
          </p15:clr>
        </p15:guide>
        <p15:guide id="3" pos="3130">
          <p15:clr>
            <a:srgbClr val="A4A3A4"/>
          </p15:clr>
        </p15:guide>
        <p15:guide id="4" pos="6078">
          <p15:clr>
            <a:srgbClr val="A4A3A4"/>
          </p15:clr>
        </p15:guide>
        <p15:guide id="5" pos="60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6"/>
    <a:srgbClr val="FFFFFF"/>
    <a:srgbClr val="66FFFF"/>
    <a:srgbClr val="666699"/>
    <a:srgbClr val="CCFFFF"/>
    <a:srgbClr val="EAEAEA"/>
    <a:srgbClr val="800000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7" autoAdjust="0"/>
    <p:restoredTop sz="99676" autoAdjust="0"/>
  </p:normalViewPr>
  <p:slideViewPr>
    <p:cSldViewPr snapToGrid="0">
      <p:cViewPr varScale="1">
        <p:scale>
          <a:sx n="93" d="100"/>
          <a:sy n="93" d="100"/>
        </p:scale>
        <p:origin x="66" y="432"/>
      </p:cViewPr>
      <p:guideLst>
        <p:guide orient="horz" pos="4104"/>
        <p:guide orient="horz" pos="726"/>
        <p:guide pos="3130"/>
        <p:guide pos="6078"/>
        <p:guide pos="60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40"/>
    </p:cViewPr>
  </p:sorterViewPr>
  <p:notesViewPr>
    <p:cSldViewPr snapToGrid="0">
      <p:cViewPr varScale="1">
        <p:scale>
          <a:sx n="76" d="100"/>
          <a:sy n="76" d="100"/>
        </p:scale>
        <p:origin x="-2244" y="-90"/>
      </p:cViewPr>
      <p:guideLst>
        <p:guide orient="horz" pos="3127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7B3913-E433-4A8F-BE32-61654D4D5F4C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4DE47B7F-C0B6-4C7F-8115-110F4FB69082}">
      <dgm:prSet phldrT="[텍스트]" custT="1"/>
      <dgm:spPr>
        <a:solidFill>
          <a:srgbClr val="FFC000"/>
        </a:solidFill>
      </dgm:spPr>
      <dgm:t>
        <a:bodyPr/>
        <a:lstStyle/>
        <a:p>
          <a:pPr latinLnBrk="1"/>
          <a:r>
            <a:rPr lang="ko-KR" altLang="en-US" sz="1800" dirty="0"/>
            <a:t>유교</a:t>
          </a:r>
        </a:p>
      </dgm:t>
    </dgm:pt>
    <dgm:pt modelId="{55A11F55-6B1B-43F3-8836-BF6D81022D11}" type="parTrans" cxnId="{1A8837BC-B460-4833-B7DE-A130A85E316A}">
      <dgm:prSet/>
      <dgm:spPr/>
      <dgm:t>
        <a:bodyPr/>
        <a:lstStyle/>
        <a:p>
          <a:pPr latinLnBrk="1"/>
          <a:endParaRPr lang="ko-KR" altLang="en-US"/>
        </a:p>
      </dgm:t>
    </dgm:pt>
    <dgm:pt modelId="{89D81B5C-467D-421E-A6CC-6672C8AF46CF}" type="sibTrans" cxnId="{1A8837BC-B460-4833-B7DE-A130A85E316A}">
      <dgm:prSet/>
      <dgm:spPr/>
      <dgm:t>
        <a:bodyPr/>
        <a:lstStyle/>
        <a:p>
          <a:pPr latinLnBrk="1"/>
          <a:endParaRPr lang="ko-KR" altLang="en-US"/>
        </a:p>
      </dgm:t>
    </dgm:pt>
    <dgm:pt modelId="{E6C7BC74-3E0D-4E11-8CFD-A24623BD5622}">
      <dgm:prSet phldrT="[텍스트]" custT="1"/>
      <dgm:spPr>
        <a:solidFill>
          <a:srgbClr val="FF0000"/>
        </a:solidFill>
      </dgm:spPr>
      <dgm:t>
        <a:bodyPr/>
        <a:lstStyle/>
        <a:p>
          <a:pPr latinLnBrk="1"/>
          <a:r>
            <a:rPr lang="ko-KR" altLang="en-US" sz="1800" b="1" dirty="0"/>
            <a:t>이슬람</a:t>
          </a:r>
          <a:r>
            <a:rPr lang="en-US" altLang="en-US" sz="1800" b="1" dirty="0"/>
            <a:t>      Water/Fire</a:t>
          </a:r>
        </a:p>
      </dgm:t>
    </dgm:pt>
    <dgm:pt modelId="{33D352F5-8C7A-45F4-805A-DC44A5AAF528}" type="parTrans" cxnId="{D2DB23DD-38A2-4484-9A37-BA0005FC9431}">
      <dgm:prSet/>
      <dgm:spPr/>
      <dgm:t>
        <a:bodyPr/>
        <a:lstStyle/>
        <a:p>
          <a:pPr latinLnBrk="1"/>
          <a:endParaRPr lang="ko-KR" altLang="en-US"/>
        </a:p>
      </dgm:t>
    </dgm:pt>
    <dgm:pt modelId="{27EED574-9FCB-4D45-91F3-183A54689EF9}" type="sibTrans" cxnId="{D2DB23DD-38A2-4484-9A37-BA0005FC9431}">
      <dgm:prSet/>
      <dgm:spPr/>
      <dgm:t>
        <a:bodyPr/>
        <a:lstStyle/>
        <a:p>
          <a:pPr latinLnBrk="1"/>
          <a:endParaRPr lang="ko-KR" altLang="en-US"/>
        </a:p>
      </dgm:t>
    </dgm:pt>
    <dgm:pt modelId="{F32DC83A-56F3-4415-A1BF-7FCCC122BAA3}">
      <dgm:prSet phldrT="[텍스트]" custT="1"/>
      <dgm:spPr>
        <a:solidFill>
          <a:schemeClr val="tx1"/>
        </a:solidFill>
      </dgm:spPr>
      <dgm:t>
        <a:bodyPr/>
        <a:lstStyle/>
        <a:p>
          <a:pPr latinLnBrk="1"/>
          <a:r>
            <a:rPr lang="ko-KR" altLang="en-US" sz="1800" b="1" dirty="0"/>
            <a:t>샤머니즘</a:t>
          </a:r>
          <a:endParaRPr lang="en-US" altLang="en-US" sz="1800" b="1" dirty="0"/>
        </a:p>
        <a:p>
          <a:pPr latinLnBrk="1"/>
          <a:r>
            <a:rPr lang="en-US" altLang="ko-KR" sz="1800" b="1" dirty="0"/>
            <a:t>Earth/Water</a:t>
          </a:r>
          <a:endParaRPr lang="ko-KR" altLang="en-US" sz="1800" b="1" dirty="0"/>
        </a:p>
      </dgm:t>
    </dgm:pt>
    <dgm:pt modelId="{6062C620-2CBF-4090-BDDB-A01FA102C5D3}" type="parTrans" cxnId="{7BA2642F-6D01-465D-9AE1-AE77ABD1D039}">
      <dgm:prSet/>
      <dgm:spPr/>
      <dgm:t>
        <a:bodyPr/>
        <a:lstStyle/>
        <a:p>
          <a:pPr latinLnBrk="1"/>
          <a:endParaRPr lang="ko-KR" altLang="en-US"/>
        </a:p>
      </dgm:t>
    </dgm:pt>
    <dgm:pt modelId="{AB976A97-133A-44A2-8AC6-7B993B78C0F8}" type="sibTrans" cxnId="{7BA2642F-6D01-465D-9AE1-AE77ABD1D039}">
      <dgm:prSet/>
      <dgm:spPr/>
      <dgm:t>
        <a:bodyPr/>
        <a:lstStyle/>
        <a:p>
          <a:pPr latinLnBrk="1"/>
          <a:endParaRPr lang="ko-KR" altLang="en-US"/>
        </a:p>
      </dgm:t>
    </dgm:pt>
    <dgm:pt modelId="{392881AF-25B6-49FD-8B87-F2C374C2BA26}">
      <dgm:prSet phldrT="[텍스트]" custT="1"/>
      <dgm:spPr>
        <a:solidFill>
          <a:srgbClr val="00B0F0"/>
        </a:solidFill>
      </dgm:spPr>
      <dgm:t>
        <a:bodyPr/>
        <a:lstStyle/>
        <a:p>
          <a:pPr latinLnBrk="1"/>
          <a:r>
            <a:rPr lang="ko-KR" altLang="en-US" sz="1800" b="1" dirty="0">
              <a:solidFill>
                <a:schemeClr val="bg1"/>
              </a:solidFill>
            </a:rPr>
            <a:t>불교</a:t>
          </a:r>
          <a:endParaRPr lang="en-US" altLang="en-US" sz="1800" b="1" dirty="0">
            <a:solidFill>
              <a:schemeClr val="bg1"/>
            </a:solidFill>
          </a:endParaRPr>
        </a:p>
        <a:p>
          <a:pPr latinLnBrk="1"/>
          <a:r>
            <a:rPr lang="en-US" altLang="ko-KR" sz="1800" b="1" dirty="0"/>
            <a:t>Metal/Wood</a:t>
          </a:r>
          <a:endParaRPr lang="ko-KR" altLang="en-US" sz="1800" b="1" dirty="0"/>
        </a:p>
      </dgm:t>
    </dgm:pt>
    <dgm:pt modelId="{FC74490C-C267-4E48-BCF7-0143468A9F81}" type="parTrans" cxnId="{24A48F6F-986D-4A2E-87D1-A543CC0AF42E}">
      <dgm:prSet/>
      <dgm:spPr/>
      <dgm:t>
        <a:bodyPr/>
        <a:lstStyle/>
        <a:p>
          <a:pPr latinLnBrk="1"/>
          <a:endParaRPr lang="ko-KR" altLang="en-US"/>
        </a:p>
      </dgm:t>
    </dgm:pt>
    <dgm:pt modelId="{F9334539-DAC8-46FC-BCE6-437F91882EC1}" type="sibTrans" cxnId="{24A48F6F-986D-4A2E-87D1-A543CC0AF42E}">
      <dgm:prSet/>
      <dgm:spPr/>
      <dgm:t>
        <a:bodyPr/>
        <a:lstStyle/>
        <a:p>
          <a:pPr latinLnBrk="1"/>
          <a:endParaRPr lang="ko-KR" altLang="en-US"/>
        </a:p>
      </dgm:t>
    </dgm:pt>
    <dgm:pt modelId="{D37CF03D-BD6A-45A0-B9A3-7CB13EF18C1F}">
      <dgm:prSet phldrT="[텍스트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ko-KR" altLang="en-US" sz="1800" dirty="0">
              <a:solidFill>
                <a:schemeClr val="tx1"/>
              </a:solidFill>
            </a:rPr>
            <a:t>기독교</a:t>
          </a:r>
        </a:p>
      </dgm:t>
    </dgm:pt>
    <dgm:pt modelId="{064AB277-8B6A-475C-9F0C-79C17BC3A16E}" type="sibTrans" cxnId="{E3378007-BCA6-4497-86AB-2527DABFB844}">
      <dgm:prSet/>
      <dgm:spPr/>
      <dgm:t>
        <a:bodyPr/>
        <a:lstStyle/>
        <a:p>
          <a:pPr latinLnBrk="1"/>
          <a:endParaRPr lang="ko-KR" altLang="en-US"/>
        </a:p>
      </dgm:t>
    </dgm:pt>
    <dgm:pt modelId="{9C27B17A-E967-4C86-A88C-B09EAB763BCD}" type="parTrans" cxnId="{E3378007-BCA6-4497-86AB-2527DABFB844}">
      <dgm:prSet/>
      <dgm:spPr/>
      <dgm:t>
        <a:bodyPr/>
        <a:lstStyle/>
        <a:p>
          <a:pPr latinLnBrk="1"/>
          <a:endParaRPr lang="ko-KR" altLang="en-US"/>
        </a:p>
      </dgm:t>
    </dgm:pt>
    <dgm:pt modelId="{9233B9B3-0763-4A9F-8D98-D4FF4EA2DD29}" type="pres">
      <dgm:prSet presAssocID="{C67B3913-E433-4A8F-BE32-61654D4D5F4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04A4CB5-AFE7-4959-9E4B-9FD78827C77C}" type="pres">
      <dgm:prSet presAssocID="{4DE47B7F-C0B6-4C7F-8115-110F4FB69082}" presName="centerShape" presStyleLbl="node0" presStyleIdx="0" presStyleCnt="1" custScaleX="183533" custScaleY="100973"/>
      <dgm:spPr/>
      <dgm:t>
        <a:bodyPr/>
        <a:lstStyle/>
        <a:p>
          <a:pPr latinLnBrk="1"/>
          <a:endParaRPr lang="ko-KR" altLang="en-US"/>
        </a:p>
      </dgm:t>
    </dgm:pt>
    <dgm:pt modelId="{7D73B1D8-384E-4E3C-BA3F-8200FE8259A7}" type="pres">
      <dgm:prSet presAssocID="{E6C7BC74-3E0D-4E11-8CFD-A24623BD5622}" presName="node" presStyleLbl="node1" presStyleIdx="0" presStyleCnt="4" custScaleX="201383" custScaleY="97070" custRadScaleRad="112566" custRadScaleInc="-41217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933405C-6610-4DD6-82D8-6F5C45D6E358}" type="pres">
      <dgm:prSet presAssocID="{E6C7BC74-3E0D-4E11-8CFD-A24623BD5622}" presName="dummy" presStyleCnt="0"/>
      <dgm:spPr/>
    </dgm:pt>
    <dgm:pt modelId="{D7C3A405-7C32-4AB5-AF18-7A10C689D0C1}" type="pres">
      <dgm:prSet presAssocID="{27EED574-9FCB-4D45-91F3-183A54689EF9}" presName="sibTrans" presStyleLbl="sibTrans2D1" presStyleIdx="0" presStyleCnt="4" custLinFactNeighborX="-10376" custLinFactNeighborY="12561"/>
      <dgm:spPr/>
      <dgm:t>
        <a:bodyPr/>
        <a:lstStyle/>
        <a:p>
          <a:pPr latinLnBrk="1"/>
          <a:endParaRPr lang="ko-KR" altLang="en-US"/>
        </a:p>
      </dgm:t>
    </dgm:pt>
    <dgm:pt modelId="{32524C37-2FBC-4403-9EE0-D8BDCEB9ADE4}" type="pres">
      <dgm:prSet presAssocID="{D37CF03D-BD6A-45A0-B9A3-7CB13EF18C1F}" presName="node" presStyleLbl="node1" presStyleIdx="1" presStyleCnt="4" custScaleX="200378" custScaleY="163929" custRadScaleRad="151111" custRadScaleInc="-53548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D500E4C-E232-4F65-9BBD-5482CCE35437}" type="pres">
      <dgm:prSet presAssocID="{D37CF03D-BD6A-45A0-B9A3-7CB13EF18C1F}" presName="dummy" presStyleCnt="0"/>
      <dgm:spPr/>
    </dgm:pt>
    <dgm:pt modelId="{2AB6D9C7-601F-4A36-B31B-B9FF3EBC7E23}" type="pres">
      <dgm:prSet presAssocID="{064AB277-8B6A-475C-9F0C-79C17BC3A16E}" presName="sibTrans" presStyleLbl="sibTrans2D1" presStyleIdx="1" presStyleCnt="4" custLinFactNeighborX="-12561" custLinFactNeighborY="-8192"/>
      <dgm:spPr/>
      <dgm:t>
        <a:bodyPr/>
        <a:lstStyle/>
        <a:p>
          <a:pPr latinLnBrk="1"/>
          <a:endParaRPr lang="ko-KR" altLang="en-US"/>
        </a:p>
      </dgm:t>
    </dgm:pt>
    <dgm:pt modelId="{4D38EFBF-B1B0-4B90-BBB6-32D87ED6EE23}" type="pres">
      <dgm:prSet presAssocID="{F32DC83A-56F3-4415-A1BF-7FCCC122BAA3}" presName="node" presStyleLbl="node1" presStyleIdx="2" presStyleCnt="4" custScaleX="253024" custScaleY="94295" custRadScaleRad="95895" custRadScaleInc="-59621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2E95F9D-D80A-490A-AE0C-09ABC4855815}" type="pres">
      <dgm:prSet presAssocID="{F32DC83A-56F3-4415-A1BF-7FCCC122BAA3}" presName="dummy" presStyleCnt="0"/>
      <dgm:spPr/>
    </dgm:pt>
    <dgm:pt modelId="{D1E55D37-5907-4371-B824-228CF28C345B}" type="pres">
      <dgm:prSet presAssocID="{AB976A97-133A-44A2-8AC6-7B993B78C0F8}" presName="sibTrans" presStyleLbl="sibTrans2D1" presStyleIdx="2" presStyleCnt="4" custScaleX="136202" custScaleY="119103"/>
      <dgm:spPr/>
      <dgm:t>
        <a:bodyPr/>
        <a:lstStyle/>
        <a:p>
          <a:pPr latinLnBrk="1"/>
          <a:endParaRPr lang="ko-KR" altLang="en-US"/>
        </a:p>
      </dgm:t>
    </dgm:pt>
    <dgm:pt modelId="{63156B32-B936-4FE3-A61B-9E6E5057D591}" type="pres">
      <dgm:prSet presAssocID="{392881AF-25B6-49FD-8B87-F2C374C2BA26}" presName="node" presStyleLbl="node1" presStyleIdx="3" presStyleCnt="4" custScaleX="243803" custScaleY="124501" custRadScaleRad="113297" custRadScaleInc="-55848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771AFB7-5283-4A51-88C2-297559CFA6F7}" type="pres">
      <dgm:prSet presAssocID="{392881AF-25B6-49FD-8B87-F2C374C2BA26}" presName="dummy" presStyleCnt="0"/>
      <dgm:spPr/>
    </dgm:pt>
    <dgm:pt modelId="{376D57C1-0523-4BA6-ACFA-2D44FE9911BE}" type="pres">
      <dgm:prSet presAssocID="{F9334539-DAC8-46FC-BCE6-437F91882EC1}" presName="sibTrans" presStyleLbl="sibTrans2D1" presStyleIdx="3" presStyleCnt="4"/>
      <dgm:spPr/>
      <dgm:t>
        <a:bodyPr/>
        <a:lstStyle/>
        <a:p>
          <a:pPr latinLnBrk="1"/>
          <a:endParaRPr lang="ko-KR" altLang="en-US"/>
        </a:p>
      </dgm:t>
    </dgm:pt>
  </dgm:ptLst>
  <dgm:cxnLst>
    <dgm:cxn modelId="{E70F3201-F560-4C39-AECB-E242C96B39E7}" type="presOf" srcId="{392881AF-25B6-49FD-8B87-F2C374C2BA26}" destId="{63156B32-B936-4FE3-A61B-9E6E5057D591}" srcOrd="0" destOrd="0" presId="urn:microsoft.com/office/officeart/2005/8/layout/radial6"/>
    <dgm:cxn modelId="{E3378007-BCA6-4497-86AB-2527DABFB844}" srcId="{4DE47B7F-C0B6-4C7F-8115-110F4FB69082}" destId="{D37CF03D-BD6A-45A0-B9A3-7CB13EF18C1F}" srcOrd="1" destOrd="0" parTransId="{9C27B17A-E967-4C86-A88C-B09EAB763BCD}" sibTransId="{064AB277-8B6A-475C-9F0C-79C17BC3A16E}"/>
    <dgm:cxn modelId="{9DF0232A-E45F-4342-B14F-0750BE54267B}" type="presOf" srcId="{4DE47B7F-C0B6-4C7F-8115-110F4FB69082}" destId="{B04A4CB5-AFE7-4959-9E4B-9FD78827C77C}" srcOrd="0" destOrd="0" presId="urn:microsoft.com/office/officeart/2005/8/layout/radial6"/>
    <dgm:cxn modelId="{1AA93BEF-727F-4378-8F7B-80A7D3339E34}" type="presOf" srcId="{064AB277-8B6A-475C-9F0C-79C17BC3A16E}" destId="{2AB6D9C7-601F-4A36-B31B-B9FF3EBC7E23}" srcOrd="0" destOrd="0" presId="urn:microsoft.com/office/officeart/2005/8/layout/radial6"/>
    <dgm:cxn modelId="{4438946E-6844-42D4-8501-C534F89D337A}" type="presOf" srcId="{27EED574-9FCB-4D45-91F3-183A54689EF9}" destId="{D7C3A405-7C32-4AB5-AF18-7A10C689D0C1}" srcOrd="0" destOrd="0" presId="urn:microsoft.com/office/officeart/2005/8/layout/radial6"/>
    <dgm:cxn modelId="{24A48F6F-986D-4A2E-87D1-A543CC0AF42E}" srcId="{4DE47B7F-C0B6-4C7F-8115-110F4FB69082}" destId="{392881AF-25B6-49FD-8B87-F2C374C2BA26}" srcOrd="3" destOrd="0" parTransId="{FC74490C-C267-4E48-BCF7-0143468A9F81}" sibTransId="{F9334539-DAC8-46FC-BCE6-437F91882EC1}"/>
    <dgm:cxn modelId="{3E7CFC7F-FF87-4451-85E7-263245E60972}" type="presOf" srcId="{D37CF03D-BD6A-45A0-B9A3-7CB13EF18C1F}" destId="{32524C37-2FBC-4403-9EE0-D8BDCEB9ADE4}" srcOrd="0" destOrd="0" presId="urn:microsoft.com/office/officeart/2005/8/layout/radial6"/>
    <dgm:cxn modelId="{1A8837BC-B460-4833-B7DE-A130A85E316A}" srcId="{C67B3913-E433-4A8F-BE32-61654D4D5F4C}" destId="{4DE47B7F-C0B6-4C7F-8115-110F4FB69082}" srcOrd="0" destOrd="0" parTransId="{55A11F55-6B1B-43F3-8836-BF6D81022D11}" sibTransId="{89D81B5C-467D-421E-A6CC-6672C8AF46CF}"/>
    <dgm:cxn modelId="{D2DB23DD-38A2-4484-9A37-BA0005FC9431}" srcId="{4DE47B7F-C0B6-4C7F-8115-110F4FB69082}" destId="{E6C7BC74-3E0D-4E11-8CFD-A24623BD5622}" srcOrd="0" destOrd="0" parTransId="{33D352F5-8C7A-45F4-805A-DC44A5AAF528}" sibTransId="{27EED574-9FCB-4D45-91F3-183A54689EF9}"/>
    <dgm:cxn modelId="{DC4C3B1A-D9D4-470D-8B3C-8E7E7366D2D9}" type="presOf" srcId="{F9334539-DAC8-46FC-BCE6-437F91882EC1}" destId="{376D57C1-0523-4BA6-ACFA-2D44FE9911BE}" srcOrd="0" destOrd="0" presId="urn:microsoft.com/office/officeart/2005/8/layout/radial6"/>
    <dgm:cxn modelId="{BD1FC759-96B9-4199-B559-729A95164E54}" type="presOf" srcId="{AB976A97-133A-44A2-8AC6-7B993B78C0F8}" destId="{D1E55D37-5907-4371-B824-228CF28C345B}" srcOrd="0" destOrd="0" presId="urn:microsoft.com/office/officeart/2005/8/layout/radial6"/>
    <dgm:cxn modelId="{7BA2642F-6D01-465D-9AE1-AE77ABD1D039}" srcId="{4DE47B7F-C0B6-4C7F-8115-110F4FB69082}" destId="{F32DC83A-56F3-4415-A1BF-7FCCC122BAA3}" srcOrd="2" destOrd="0" parTransId="{6062C620-2CBF-4090-BDDB-A01FA102C5D3}" sibTransId="{AB976A97-133A-44A2-8AC6-7B993B78C0F8}"/>
    <dgm:cxn modelId="{5EE16250-2FA6-4A33-9C65-E914EC4CEBB6}" type="presOf" srcId="{F32DC83A-56F3-4415-A1BF-7FCCC122BAA3}" destId="{4D38EFBF-B1B0-4B90-BBB6-32D87ED6EE23}" srcOrd="0" destOrd="0" presId="urn:microsoft.com/office/officeart/2005/8/layout/radial6"/>
    <dgm:cxn modelId="{057071F8-9BFE-4C38-A813-AA457A61BDBF}" type="presOf" srcId="{C67B3913-E433-4A8F-BE32-61654D4D5F4C}" destId="{9233B9B3-0763-4A9F-8D98-D4FF4EA2DD29}" srcOrd="0" destOrd="0" presId="urn:microsoft.com/office/officeart/2005/8/layout/radial6"/>
    <dgm:cxn modelId="{1A57616D-6578-4634-87CA-356604A25FA1}" type="presOf" srcId="{E6C7BC74-3E0D-4E11-8CFD-A24623BD5622}" destId="{7D73B1D8-384E-4E3C-BA3F-8200FE8259A7}" srcOrd="0" destOrd="0" presId="urn:microsoft.com/office/officeart/2005/8/layout/radial6"/>
    <dgm:cxn modelId="{3E0D2AF9-111C-4C43-AEB9-DF7A32B0C4F6}" type="presParOf" srcId="{9233B9B3-0763-4A9F-8D98-D4FF4EA2DD29}" destId="{B04A4CB5-AFE7-4959-9E4B-9FD78827C77C}" srcOrd="0" destOrd="0" presId="urn:microsoft.com/office/officeart/2005/8/layout/radial6"/>
    <dgm:cxn modelId="{57A7375F-DC09-4E56-ADD9-EA7D6E4595F4}" type="presParOf" srcId="{9233B9B3-0763-4A9F-8D98-D4FF4EA2DD29}" destId="{7D73B1D8-384E-4E3C-BA3F-8200FE8259A7}" srcOrd="1" destOrd="0" presId="urn:microsoft.com/office/officeart/2005/8/layout/radial6"/>
    <dgm:cxn modelId="{43189188-4FFF-431E-AA06-76253AB9E4A0}" type="presParOf" srcId="{9233B9B3-0763-4A9F-8D98-D4FF4EA2DD29}" destId="{E933405C-6610-4DD6-82D8-6F5C45D6E358}" srcOrd="2" destOrd="0" presId="urn:microsoft.com/office/officeart/2005/8/layout/radial6"/>
    <dgm:cxn modelId="{D77FAA1C-1D58-4987-8200-7D87A755D8A7}" type="presParOf" srcId="{9233B9B3-0763-4A9F-8D98-D4FF4EA2DD29}" destId="{D7C3A405-7C32-4AB5-AF18-7A10C689D0C1}" srcOrd="3" destOrd="0" presId="urn:microsoft.com/office/officeart/2005/8/layout/radial6"/>
    <dgm:cxn modelId="{DC396545-D8DE-4DE2-B8D1-7C1798184807}" type="presParOf" srcId="{9233B9B3-0763-4A9F-8D98-D4FF4EA2DD29}" destId="{32524C37-2FBC-4403-9EE0-D8BDCEB9ADE4}" srcOrd="4" destOrd="0" presId="urn:microsoft.com/office/officeart/2005/8/layout/radial6"/>
    <dgm:cxn modelId="{13F46C18-C2FE-45CB-AB2B-90EA52D1E5A0}" type="presParOf" srcId="{9233B9B3-0763-4A9F-8D98-D4FF4EA2DD29}" destId="{0D500E4C-E232-4F65-9BBD-5482CCE35437}" srcOrd="5" destOrd="0" presId="urn:microsoft.com/office/officeart/2005/8/layout/radial6"/>
    <dgm:cxn modelId="{AB6C5463-67CA-4AD0-A0DE-B9B3805B1D7D}" type="presParOf" srcId="{9233B9B3-0763-4A9F-8D98-D4FF4EA2DD29}" destId="{2AB6D9C7-601F-4A36-B31B-B9FF3EBC7E23}" srcOrd="6" destOrd="0" presId="urn:microsoft.com/office/officeart/2005/8/layout/radial6"/>
    <dgm:cxn modelId="{DC9387E7-63E0-47EA-8AA5-540BFB3DCD3C}" type="presParOf" srcId="{9233B9B3-0763-4A9F-8D98-D4FF4EA2DD29}" destId="{4D38EFBF-B1B0-4B90-BBB6-32D87ED6EE23}" srcOrd="7" destOrd="0" presId="urn:microsoft.com/office/officeart/2005/8/layout/radial6"/>
    <dgm:cxn modelId="{A0D92F71-DE9E-4AEC-9E9C-8EF3038F5F34}" type="presParOf" srcId="{9233B9B3-0763-4A9F-8D98-D4FF4EA2DD29}" destId="{F2E95F9D-D80A-490A-AE0C-09ABC4855815}" srcOrd="8" destOrd="0" presId="urn:microsoft.com/office/officeart/2005/8/layout/radial6"/>
    <dgm:cxn modelId="{59FC3984-126D-4B54-AAFE-1774049BE926}" type="presParOf" srcId="{9233B9B3-0763-4A9F-8D98-D4FF4EA2DD29}" destId="{D1E55D37-5907-4371-B824-228CF28C345B}" srcOrd="9" destOrd="0" presId="urn:microsoft.com/office/officeart/2005/8/layout/radial6"/>
    <dgm:cxn modelId="{5B782FF5-D184-4DB4-8515-0219FA04EF23}" type="presParOf" srcId="{9233B9B3-0763-4A9F-8D98-D4FF4EA2DD29}" destId="{63156B32-B936-4FE3-A61B-9E6E5057D591}" srcOrd="10" destOrd="0" presId="urn:microsoft.com/office/officeart/2005/8/layout/radial6"/>
    <dgm:cxn modelId="{1A050976-D376-4F9F-937E-3A56E6AE35E1}" type="presParOf" srcId="{9233B9B3-0763-4A9F-8D98-D4FF4EA2DD29}" destId="{6771AFB7-5283-4A51-88C2-297559CFA6F7}" srcOrd="11" destOrd="0" presId="urn:microsoft.com/office/officeart/2005/8/layout/radial6"/>
    <dgm:cxn modelId="{B049BDD2-4E17-41C7-8012-32CD26676F1A}" type="presParOf" srcId="{9233B9B3-0763-4A9F-8D98-D4FF4EA2DD29}" destId="{376D57C1-0523-4BA6-ACFA-2D44FE9911BE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6D57C1-0523-4BA6-ACFA-2D44FE9911BE}">
      <dsp:nvSpPr>
        <dsp:cNvPr id="0" name=""/>
        <dsp:cNvSpPr/>
      </dsp:nvSpPr>
      <dsp:spPr>
        <a:xfrm>
          <a:off x="1562060" y="585728"/>
          <a:ext cx="1762469" cy="1762469"/>
        </a:xfrm>
        <a:prstGeom prst="blockArc">
          <a:avLst>
            <a:gd name="adj1" fmla="val 20968750"/>
            <a:gd name="adj2" fmla="val 10168750"/>
            <a:gd name="adj3" fmla="val 447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E55D37-5907-4371-B824-228CF28C345B}">
      <dsp:nvSpPr>
        <dsp:cNvPr id="0" name=""/>
        <dsp:cNvSpPr/>
      </dsp:nvSpPr>
      <dsp:spPr>
        <a:xfrm>
          <a:off x="1323500" y="125347"/>
          <a:ext cx="2312156" cy="2021884"/>
        </a:xfrm>
        <a:prstGeom prst="blockArc">
          <a:avLst>
            <a:gd name="adj1" fmla="val 15823168"/>
            <a:gd name="adj2" fmla="val 724172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B6D9C7-601F-4A36-B31B-B9FF3EBC7E23}">
      <dsp:nvSpPr>
        <dsp:cNvPr id="0" name=""/>
        <dsp:cNvSpPr/>
      </dsp:nvSpPr>
      <dsp:spPr>
        <a:xfrm>
          <a:off x="891406" y="29850"/>
          <a:ext cx="1697593" cy="1697593"/>
        </a:xfrm>
        <a:prstGeom prst="blockArc">
          <a:avLst>
            <a:gd name="adj1" fmla="val 12188491"/>
            <a:gd name="adj2" fmla="val 18100895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C3A405-7C32-4AB5-AF18-7A10C689D0C1}">
      <dsp:nvSpPr>
        <dsp:cNvPr id="0" name=""/>
        <dsp:cNvSpPr/>
      </dsp:nvSpPr>
      <dsp:spPr>
        <a:xfrm>
          <a:off x="969430" y="261458"/>
          <a:ext cx="1697593" cy="1697593"/>
        </a:xfrm>
        <a:prstGeom prst="blockArc">
          <a:avLst>
            <a:gd name="adj1" fmla="val 7121873"/>
            <a:gd name="adj2" fmla="val 1165953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4A4CB5-AFE7-4959-9E4B-9FD78827C77C}">
      <dsp:nvSpPr>
        <dsp:cNvPr id="0" name=""/>
        <dsp:cNvSpPr/>
      </dsp:nvSpPr>
      <dsp:spPr>
        <a:xfrm>
          <a:off x="1655699" y="712383"/>
          <a:ext cx="1434819" cy="78938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/>
            <a:t>유교</a:t>
          </a:r>
        </a:p>
      </dsp:txBody>
      <dsp:txXfrm>
        <a:off x="1865823" y="827986"/>
        <a:ext cx="1014571" cy="558178"/>
      </dsp:txXfrm>
    </dsp:sp>
    <dsp:sp modelId="{7D73B1D8-384E-4E3C-BA3F-8200FE8259A7}">
      <dsp:nvSpPr>
        <dsp:cNvPr id="0" name=""/>
        <dsp:cNvSpPr/>
      </dsp:nvSpPr>
      <dsp:spPr>
        <a:xfrm>
          <a:off x="1045216" y="1358668"/>
          <a:ext cx="1102056" cy="531209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/>
            <a:t>이슬람</a:t>
          </a:r>
          <a:r>
            <a:rPr lang="en-US" altLang="en-US" sz="1800" b="1" kern="1200" dirty="0"/>
            <a:t>      Water/Fire</a:t>
          </a:r>
        </a:p>
      </dsp:txBody>
      <dsp:txXfrm>
        <a:off x="1206608" y="1436462"/>
        <a:ext cx="779272" cy="375621"/>
      </dsp:txXfrm>
    </dsp:sp>
    <dsp:sp modelId="{32524C37-2FBC-4403-9EE0-D8BDCEB9ADE4}">
      <dsp:nvSpPr>
        <dsp:cNvPr id="0" name=""/>
        <dsp:cNvSpPr/>
      </dsp:nvSpPr>
      <dsp:spPr>
        <a:xfrm>
          <a:off x="642775" y="243330"/>
          <a:ext cx="1096556" cy="89709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>
              <a:solidFill>
                <a:schemeClr val="tx1"/>
              </a:solidFill>
            </a:rPr>
            <a:t>기독교</a:t>
          </a:r>
        </a:p>
      </dsp:txBody>
      <dsp:txXfrm>
        <a:off x="803362" y="374706"/>
        <a:ext cx="775382" cy="634339"/>
      </dsp:txXfrm>
    </dsp:sp>
    <dsp:sp modelId="{4D38EFBF-B1B0-4B90-BBB6-32D87ED6EE23}">
      <dsp:nvSpPr>
        <dsp:cNvPr id="0" name=""/>
        <dsp:cNvSpPr/>
      </dsp:nvSpPr>
      <dsp:spPr>
        <a:xfrm>
          <a:off x="1696548" y="54158"/>
          <a:ext cx="1384659" cy="516023"/>
        </a:xfrm>
        <a:prstGeom prst="ellipse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/>
            <a:t>샤머니즘</a:t>
          </a:r>
          <a:endParaRPr lang="en-US" altLang="en-US" sz="1800" b="1" kern="1200" dirty="0"/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dirty="0"/>
            <a:t>Earth/Water</a:t>
          </a:r>
          <a:endParaRPr lang="ko-KR" altLang="en-US" sz="1800" b="1" kern="1200" dirty="0"/>
        </a:p>
      </dsp:txBody>
      <dsp:txXfrm>
        <a:off x="1899327" y="129728"/>
        <a:ext cx="979101" cy="364883"/>
      </dsp:txXfrm>
    </dsp:sp>
    <dsp:sp modelId="{63156B32-B936-4FE3-A61B-9E6E5057D591}">
      <dsp:nvSpPr>
        <dsp:cNvPr id="0" name=""/>
        <dsp:cNvSpPr/>
      </dsp:nvSpPr>
      <dsp:spPr>
        <a:xfrm>
          <a:off x="2623247" y="968990"/>
          <a:ext cx="1334197" cy="681324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>
              <a:solidFill>
                <a:schemeClr val="bg1"/>
              </a:solidFill>
            </a:rPr>
            <a:t>불교</a:t>
          </a:r>
          <a:endParaRPr lang="en-US" altLang="en-US" sz="1800" b="1" kern="1200" dirty="0">
            <a:solidFill>
              <a:schemeClr val="bg1"/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dirty="0"/>
            <a:t>Metal/Wood</a:t>
          </a:r>
          <a:endParaRPr lang="ko-KR" altLang="en-US" sz="1800" b="1" kern="1200" dirty="0"/>
        </a:p>
      </dsp:txBody>
      <dsp:txXfrm>
        <a:off x="2818636" y="1068768"/>
        <a:ext cx="943419" cy="4817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C11D0CF0-7E6C-4105-9D5B-F2BB323F3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6250" y="9456738"/>
            <a:ext cx="766763" cy="257175"/>
          </a:xfrm>
          <a:prstGeom prst="rect">
            <a:avLst/>
          </a:prstGeom>
          <a:noFill/>
          <a:ln>
            <a:noFill/>
          </a:ln>
        </p:spPr>
        <p:txBody>
          <a:bodyPr wrap="none" lIns="88670" tIns="45140" rIns="88670" bIns="45140">
            <a:spAutoFit/>
          </a:bodyPr>
          <a:lstStyle>
            <a:lvl1pPr defTabSz="88106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 defTabSz="88106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 defTabSz="88106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 defTabSz="88106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 defTabSz="88106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GB" altLang="ko-KR" b="0">
                <a:ea typeface="HY그래픽M" panose="02030600000101010101" pitchFamily="18" charset="-127"/>
              </a:rPr>
              <a:t>Page </a:t>
            </a:r>
            <a:fld id="{E322D947-D31E-4F81-A892-1A9E240AAF67}" type="slidenum">
              <a:rPr lang="en-GB" altLang="ko-KR" b="0">
                <a:ea typeface="HY그래픽M" panose="02030600000101010101" pitchFamily="18" charset="-127"/>
              </a:rPr>
              <a:pPr algn="ctr">
                <a:lnSpc>
                  <a:spcPct val="90000"/>
                </a:lnSpc>
              </a:pPr>
              <a:t>‹#›</a:t>
            </a:fld>
            <a:endParaRPr lang="en-GB" altLang="ko-KR" b="0">
              <a:ea typeface="HY그래픽M" panose="02030600000101010101" pitchFamily="18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B469CEC7-A549-43D7-AE72-DF948793D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6250" y="9456738"/>
            <a:ext cx="766763" cy="257175"/>
          </a:xfrm>
          <a:prstGeom prst="rect">
            <a:avLst/>
          </a:prstGeom>
          <a:noFill/>
          <a:ln>
            <a:noFill/>
          </a:ln>
        </p:spPr>
        <p:txBody>
          <a:bodyPr wrap="none" lIns="88670" tIns="45140" rIns="88670" bIns="45140">
            <a:spAutoFit/>
          </a:bodyPr>
          <a:lstStyle>
            <a:lvl1pPr defTabSz="88106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 defTabSz="88106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 defTabSz="88106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 defTabSz="88106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 defTabSz="88106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GB" altLang="ko-KR" b="0">
                <a:ea typeface="HY그래픽M" panose="02030600000101010101" pitchFamily="18" charset="-127"/>
              </a:rPr>
              <a:t>Page </a:t>
            </a:r>
            <a:fld id="{11B661D2-25A6-4A3A-BEF8-E5F4494EA7BD}" type="slidenum">
              <a:rPr lang="en-GB" altLang="ko-KR" b="0">
                <a:ea typeface="HY그래픽M" panose="02030600000101010101" pitchFamily="18" charset="-127"/>
              </a:rPr>
              <a:pPr algn="ctr">
                <a:lnSpc>
                  <a:spcPct val="90000"/>
                </a:lnSpc>
              </a:pPr>
              <a:t>‹#›</a:t>
            </a:fld>
            <a:endParaRPr lang="en-GB" altLang="ko-KR" b="0">
              <a:ea typeface="HY그래픽M" panose="02030600000101010101" pitchFamily="18" charset="-127"/>
            </a:endParaRP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98773AA-E11D-48B6-B698-1FEC3FFC452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8050"/>
            <a:ext cx="4987925" cy="4465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895" tIns="45140" rIns="91895" bIns="45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ko-KR" noProof="0"/>
              <a:t>Body Text</a:t>
            </a:r>
          </a:p>
          <a:p>
            <a:pPr lvl="1"/>
            <a:r>
              <a:rPr lang="en-GB" altLang="ko-KR" noProof="0"/>
              <a:t>Second Level</a:t>
            </a:r>
          </a:p>
          <a:p>
            <a:pPr lvl="2"/>
            <a:r>
              <a:rPr lang="en-GB" altLang="ko-KR" noProof="0"/>
              <a:t>Third Level</a:t>
            </a:r>
          </a:p>
          <a:p>
            <a:pPr lvl="3"/>
            <a:r>
              <a:rPr lang="en-GB" altLang="ko-KR" noProof="0"/>
              <a:t>Fourth Level</a:t>
            </a:r>
          </a:p>
          <a:p>
            <a:pPr lvl="4"/>
            <a:r>
              <a:rPr lang="en-GB" altLang="ko-KR" noProof="0"/>
              <a:t>Fifth Level</a:t>
            </a:r>
          </a:p>
        </p:txBody>
      </p:sp>
      <p:sp>
        <p:nvSpPr>
          <p:cNvPr id="5" name="슬라이드 이미지 개체 틀 4">
            <a:extLst>
              <a:ext uri="{FF2B5EF4-FFF2-40B4-BE49-F238E27FC236}">
                <a16:creationId xmlns:a16="http://schemas.microsoft.com/office/drawing/2014/main" id="{9FA3B5F1-10A5-486B-A4E8-B226232881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44538"/>
            <a:ext cx="54070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HY그래픽M" pitchFamily="18" charset="-127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HY그래픽M" pitchFamily="18" charset="-127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HY그래픽M" pitchFamily="18" charset="-127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HY그래픽M" pitchFamily="18" charset="-127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HY그래픽M" pitchFamily="18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6281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8999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8623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6091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2701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77073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3974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649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6191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93716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86041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4275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74169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16469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56620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097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B38D989-AC32-49BE-889D-068060F1BA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0338A27-9F8C-4BB3-9A28-BD85F6EEE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5040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45011AA-0FE5-490B-8775-BF1E125C5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4CEDC03-B2BE-4D60-B302-DAFF8505D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45011AA-0FE5-490B-8775-BF1E125C5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4CEDC03-B2BE-4D60-B302-DAFF8505D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4394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45011AA-0FE5-490B-8775-BF1E125C5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4CEDC03-B2BE-4D60-B302-DAFF8505D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96965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45011AA-0FE5-490B-8775-BF1E125C5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4CEDC03-B2BE-4D60-B302-DAFF8505D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8729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45011AA-0FE5-490B-8775-BF1E125C5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4CEDC03-B2BE-4D60-B302-DAFF8505D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0420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45011AA-0FE5-490B-8775-BF1E125C5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4CEDC03-B2BE-4D60-B302-DAFF8505D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20188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45011AA-0FE5-490B-8775-BF1E125C5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4CEDC03-B2BE-4D60-B302-DAFF8505D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2318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45011AA-0FE5-490B-8775-BF1E125C5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4CEDC03-B2BE-4D60-B302-DAFF8505D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93075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45011AA-0FE5-490B-8775-BF1E125C5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4CEDC03-B2BE-4D60-B302-DAFF8505D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53592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0343652-B16A-4748-B53D-13CB913C96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D57A748B-6491-4443-8F29-00CC1C2552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93180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0343652-B16A-4748-B53D-13CB913C96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D57A748B-6491-4443-8F29-00CC1C2552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95994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0343652-B16A-4748-B53D-13CB913C96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D57A748B-6491-4443-8F29-00CC1C2552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5311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0343652-B16A-4748-B53D-13CB913C96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D57A748B-6491-4443-8F29-00CC1C2552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2266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0343652-B16A-4748-B53D-13CB913C96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D57A748B-6491-4443-8F29-00CC1C2552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30265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0343652-B16A-4748-B53D-13CB913C96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03263" y="765175"/>
            <a:ext cx="5438775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D57A748B-6491-4443-8F29-00CC1C2552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2338" y="4738688"/>
            <a:ext cx="4989512" cy="4422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00" tIns="45850" rIns="91700" bIns="4585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480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7">
            <a:extLst>
              <a:ext uri="{FF2B5EF4-FFF2-40B4-BE49-F238E27FC236}">
                <a16:creationId xmlns:a16="http://schemas.microsoft.com/office/drawing/2014/main" id="{4477EF37-9F83-43C4-ACF0-0BB5672FF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2025" y="6581775"/>
            <a:ext cx="396875" cy="215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>
            <a:lvl1pPr defTabSz="91281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 defTabSz="91281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 defTabSz="91281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 defTabSz="91281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 defTabSz="91281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 eaLnBrk="1" hangingPunct="1"/>
            <a:r>
              <a:rPr kumimoji="1" lang="en-US" altLang="ko-KR" sz="1000">
                <a:solidFill>
                  <a:srgbClr val="000000"/>
                </a:solidFill>
                <a:latin typeface="Palatino Linotype" panose="02040502050505030304" pitchFamily="18" charset="0"/>
                <a:ea typeface="HY그래픽M" panose="02030600000101010101" pitchFamily="18" charset="-127"/>
              </a:rPr>
              <a:t>- </a:t>
            </a:r>
            <a:fld id="{A6A5DA4E-B8CD-476B-A356-63381B11CC0F}" type="slidenum">
              <a:rPr kumimoji="1" lang="en-US" altLang="ko-KR" sz="1000">
                <a:solidFill>
                  <a:srgbClr val="000000"/>
                </a:solidFill>
                <a:latin typeface="Palatino Linotype" panose="02040502050505030304" pitchFamily="18" charset="0"/>
                <a:ea typeface="HY그래픽M" panose="02030600000101010101" pitchFamily="18" charset="-127"/>
              </a:rPr>
              <a:pPr algn="ctr" eaLnBrk="1" hangingPunct="1"/>
              <a:t>‹#›</a:t>
            </a:fld>
            <a:r>
              <a:rPr kumimoji="1" lang="en-US" altLang="ko-KR" sz="1000">
                <a:solidFill>
                  <a:srgbClr val="000000"/>
                </a:solidFill>
                <a:latin typeface="Palatino Linotype" panose="02040502050505030304" pitchFamily="18" charset="0"/>
                <a:ea typeface="HY그래픽M" panose="02030600000101010101" pitchFamily="18" charset="-127"/>
              </a:rPr>
              <a:t> -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B5AD467F-1CF4-47C8-B2DA-FDD23A89228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3454400" cy="6837363"/>
          </a:xfrm>
          <a:prstGeom prst="rect">
            <a:avLst/>
          </a:prstGeom>
          <a:solidFill>
            <a:srgbClr val="000066"/>
          </a:solidFill>
          <a:ln w="9525" algn="ctr">
            <a:solidFill>
              <a:srgbClr val="000066"/>
            </a:solidFill>
            <a:miter lim="800000"/>
            <a:headEnd/>
            <a:tailEnd/>
          </a:ln>
        </p:spPr>
        <p:txBody>
          <a:bodyPr wrap="none" lIns="72000" tIns="36000" rIns="72000" bIns="36000" anchor="ctr"/>
          <a:lstStyle>
            <a:lvl1pPr algn="ctr">
              <a:lnSpc>
                <a:spcPct val="110000"/>
              </a:lnSpc>
              <a:spcBef>
                <a:spcPct val="50000"/>
              </a:spcBef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 algn="ctr">
              <a:lnSpc>
                <a:spcPct val="110000"/>
              </a:lnSpc>
              <a:spcBef>
                <a:spcPct val="50000"/>
              </a:spcBef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 algn="ctr">
              <a:lnSpc>
                <a:spcPct val="110000"/>
              </a:lnSpc>
              <a:spcBef>
                <a:spcPct val="50000"/>
              </a:spcBef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 algn="ctr">
              <a:lnSpc>
                <a:spcPct val="110000"/>
              </a:lnSpc>
              <a:spcBef>
                <a:spcPct val="50000"/>
              </a:spcBef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 algn="ctr">
              <a:lnSpc>
                <a:spcPct val="110000"/>
              </a:lnSpc>
              <a:spcBef>
                <a:spcPct val="50000"/>
              </a:spcBef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algn="ctr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EDCCFF53-6F96-4E31-BD65-0B7E2051FAA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488" y="3556000"/>
            <a:ext cx="8997950" cy="0"/>
          </a:xfrm>
          <a:prstGeom prst="line">
            <a:avLst/>
          </a:prstGeom>
          <a:noFill/>
          <a:ln w="19050">
            <a:solidFill>
              <a:srgbClr val="9999FF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>
              <a:ea typeface="돋움" pitchFamily="50" charset="-127"/>
            </a:endParaRPr>
          </a:p>
        </p:txBody>
      </p:sp>
      <p:sp>
        <p:nvSpPr>
          <p:cNvPr id="12083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471488" y="3086100"/>
            <a:ext cx="5938837" cy="431800"/>
          </a:xfrm>
          <a:noFill/>
        </p:spPr>
        <p:txBody>
          <a:bodyPr/>
          <a:lstStyle>
            <a:lvl1pPr algn="l" eaLnBrk="1" hangingPunct="1">
              <a:defRPr sz="2300" smtClean="0">
                <a:solidFill>
                  <a:srgbClr val="000000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120837" name="Rectangle 29"/>
          <p:cNvSpPr>
            <a:spLocks noGrp="1" noChangeArrowheads="1"/>
          </p:cNvSpPr>
          <p:nvPr>
            <p:ph type="subTitle" idx="1"/>
          </p:nvPr>
        </p:nvSpPr>
        <p:spPr>
          <a:xfrm>
            <a:off x="471488" y="3556000"/>
            <a:ext cx="5938837" cy="431800"/>
          </a:xfrm>
          <a:ln algn="ctr"/>
        </p:spPr>
        <p:txBody>
          <a:bodyPr lIns="0" tIns="36000" rIns="0" bIns="0" anchor="ctr"/>
          <a:lstStyle>
            <a:lvl1pPr marL="0" indent="0">
              <a:defRPr sz="2000" smtClean="0">
                <a:latin typeface="Palatino Linotype" pitchFamily="18" charset="0"/>
                <a:ea typeface="HY그래픽M" pitchFamily="18" charset="-127"/>
              </a:defRPr>
            </a:lvl1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28018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916847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4225" y="4395788"/>
            <a:ext cx="8447088" cy="13589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4225" y="2898775"/>
            <a:ext cx="8447088" cy="1497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605101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8475" y="1595438"/>
            <a:ext cx="4395788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46663" y="1595438"/>
            <a:ext cx="4395787" cy="4514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70957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6888" y="274638"/>
            <a:ext cx="8943975" cy="113982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6888" y="1531938"/>
            <a:ext cx="4391025" cy="6381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6888" y="2170113"/>
            <a:ext cx="4391025" cy="39401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48250" y="1531938"/>
            <a:ext cx="4392613" cy="6381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48250" y="2170113"/>
            <a:ext cx="4392613" cy="39401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26111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379809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6455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6888" y="273050"/>
            <a:ext cx="3268662" cy="1158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84613" y="273050"/>
            <a:ext cx="5556250" cy="58372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6888" y="1431925"/>
            <a:ext cx="3268662" cy="4678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862156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7863" y="4787900"/>
            <a:ext cx="5962650" cy="565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7863" y="611188"/>
            <a:ext cx="5962650" cy="41036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7863" y="5353050"/>
            <a:ext cx="5962650" cy="8032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4109270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164510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273925" y="522288"/>
            <a:ext cx="2303463" cy="55880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63538" y="522288"/>
            <a:ext cx="6757987" cy="55880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848059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3538" y="522288"/>
            <a:ext cx="9213850" cy="6477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98475" y="1595438"/>
            <a:ext cx="4395788" cy="451485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46663" y="1595438"/>
            <a:ext cx="4395787" cy="451485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453159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9932988" cy="8636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498475" y="1595438"/>
            <a:ext cx="8943975" cy="4514850"/>
          </a:xfrm>
        </p:spPr>
        <p:txBody>
          <a:bodyPr/>
          <a:lstStyle/>
          <a:p>
            <a:pPr lvl="0"/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020012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제목, 내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9932988" cy="8636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8475" y="1595438"/>
            <a:ext cx="4395788" cy="451485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5046663" y="1595438"/>
            <a:ext cx="4395787" cy="21812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5046663" y="3929063"/>
            <a:ext cx="4395787" cy="21812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4074861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0"/>
            <a:ext cx="9932988" cy="8636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98475" y="1595438"/>
            <a:ext cx="8943975" cy="4514850"/>
          </a:xfrm>
        </p:spPr>
        <p:txBody>
          <a:bodyPr/>
          <a:lstStyle/>
          <a:p>
            <a:pPr lvl="0"/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615331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sz="quarter"/>
          </p:nvPr>
        </p:nvSpPr>
        <p:spPr>
          <a:xfrm>
            <a:off x="0" y="0"/>
            <a:ext cx="9932988" cy="8636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98475" y="1595438"/>
            <a:ext cx="4395788" cy="21812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5046663" y="1595438"/>
            <a:ext cx="4395787" cy="21812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98475" y="3929063"/>
            <a:ext cx="4395788" cy="21812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46663" y="3929063"/>
            <a:ext cx="4395787" cy="21812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837752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>
            <a:extLst>
              <a:ext uri="{FF2B5EF4-FFF2-40B4-BE49-F238E27FC236}">
                <a16:creationId xmlns:a16="http://schemas.microsoft.com/office/drawing/2014/main" id="{C27851D4-71EE-4539-B7C2-D653AF1497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932988" cy="863600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ko-KR"/>
              <a:t>Lead Message (20Pt. </a:t>
            </a:r>
            <a:r>
              <a:rPr lang="ko-KR" altLang="en-GB"/>
              <a:t>한글</a:t>
            </a:r>
            <a:r>
              <a:rPr lang="en-GB" altLang="ko-KR"/>
              <a:t>: HY</a:t>
            </a:r>
            <a:r>
              <a:rPr lang="ko-KR" altLang="en-GB"/>
              <a:t>그래픽</a:t>
            </a:r>
            <a:r>
              <a:rPr lang="en-GB" altLang="ko-KR"/>
              <a:t>M, </a:t>
            </a:r>
            <a:r>
              <a:rPr lang="ko-KR" altLang="en-GB"/>
              <a:t>영문</a:t>
            </a:r>
            <a:r>
              <a:rPr lang="en-GB" altLang="ko-KR"/>
              <a:t>: Palat</a:t>
            </a:r>
            <a:r>
              <a:rPr lang="en-US" altLang="ko-KR"/>
              <a:t>i</a:t>
            </a:r>
            <a:r>
              <a:rPr lang="en-GB" altLang="ko-KR"/>
              <a:t>no Linotype)</a:t>
            </a:r>
          </a:p>
        </p:txBody>
      </p:sp>
      <p:sp>
        <p:nvSpPr>
          <p:cNvPr id="1027" name="Rectangle 27">
            <a:extLst>
              <a:ext uri="{FF2B5EF4-FFF2-40B4-BE49-F238E27FC236}">
                <a16:creationId xmlns:a16="http://schemas.microsoft.com/office/drawing/2014/main" id="{EDE8D7F8-9F37-43D1-B3FB-D83F311E0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2025" y="6581775"/>
            <a:ext cx="396875" cy="215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>
            <a:lvl1pPr defTabSz="91281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 defTabSz="91281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 defTabSz="91281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 defTabSz="91281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 defTabSz="91281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 eaLnBrk="1" hangingPunct="1"/>
            <a:r>
              <a:rPr kumimoji="1" lang="en-US" altLang="ko-KR" sz="1000">
                <a:solidFill>
                  <a:srgbClr val="000000"/>
                </a:solidFill>
                <a:latin typeface="Palatino Linotype" panose="02040502050505030304" pitchFamily="18" charset="0"/>
                <a:ea typeface="HY그래픽M" panose="02030600000101010101" pitchFamily="18" charset="-127"/>
              </a:rPr>
              <a:t>- </a:t>
            </a:r>
            <a:fld id="{A6687802-D988-445D-A0BB-FDFEC9DF3759}" type="slidenum">
              <a:rPr kumimoji="1" lang="en-US" altLang="ko-KR" sz="1000">
                <a:solidFill>
                  <a:srgbClr val="000000"/>
                </a:solidFill>
                <a:latin typeface="Palatino Linotype" panose="02040502050505030304" pitchFamily="18" charset="0"/>
                <a:ea typeface="HY그래픽M" panose="02030600000101010101" pitchFamily="18" charset="-127"/>
              </a:rPr>
              <a:pPr algn="ctr" eaLnBrk="1" hangingPunct="1"/>
              <a:t>‹#›</a:t>
            </a:fld>
            <a:r>
              <a:rPr kumimoji="1" lang="en-US" altLang="ko-KR" sz="1000">
                <a:solidFill>
                  <a:srgbClr val="000000"/>
                </a:solidFill>
                <a:latin typeface="Palatino Linotype" panose="02040502050505030304" pitchFamily="18" charset="0"/>
                <a:ea typeface="HY그래픽M" panose="02030600000101010101" pitchFamily="18" charset="-127"/>
              </a:rPr>
              <a:t> -</a:t>
            </a:r>
          </a:p>
        </p:txBody>
      </p:sp>
      <p:sp>
        <p:nvSpPr>
          <p:cNvPr id="1028" name="Rectangle 29">
            <a:extLst>
              <a:ext uri="{FF2B5EF4-FFF2-40B4-BE49-F238E27FC236}">
                <a16:creationId xmlns:a16="http://schemas.microsoft.com/office/drawing/2014/main" id="{0778FC89-F5B8-4C59-B531-9C4704AE7E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8" y="1566863"/>
            <a:ext cx="8943975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 </a:t>
            </a:r>
            <a:r>
              <a:rPr lang="en-US" altLang="ko-KR"/>
              <a:t>(</a:t>
            </a:r>
            <a:r>
              <a:rPr lang="ko-KR" altLang="en-US"/>
              <a:t>한글</a:t>
            </a:r>
            <a:r>
              <a:rPr lang="en-US" altLang="ko-KR"/>
              <a:t>: </a:t>
            </a:r>
            <a:r>
              <a:rPr lang="ko-KR" altLang="en-US"/>
              <a:t>돋움</a:t>
            </a:r>
            <a:r>
              <a:rPr lang="en-US" altLang="ko-KR"/>
              <a:t>, </a:t>
            </a:r>
            <a:r>
              <a:rPr lang="ko-KR" altLang="en-US"/>
              <a:t>영문</a:t>
            </a:r>
            <a:r>
              <a:rPr lang="en-US" altLang="ko-KR"/>
              <a:t>: Arial)</a:t>
            </a:r>
          </a:p>
          <a:p>
            <a:pPr lvl="1"/>
            <a:r>
              <a:rPr lang="ko-KR" altLang="en-US"/>
              <a:t>첫째 수준</a:t>
            </a:r>
          </a:p>
          <a:p>
            <a:pPr lvl="2"/>
            <a:r>
              <a:rPr lang="ko-KR" altLang="en-US"/>
              <a:t>둘째 수준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  <p:sldLayoutId id="2147484289" r:id="rId12"/>
    <p:sldLayoutId id="2147484290" r:id="rId13"/>
    <p:sldLayoutId id="2147484291" r:id="rId14"/>
    <p:sldLayoutId id="2147484292" r:id="rId15"/>
    <p:sldLayoutId id="2147484293" r:id="rId16"/>
  </p:sldLayoutIdLst>
  <p:hf sldNum="0" hdr="0" ftr="0" dt="0"/>
  <p:txStyles>
    <p:titleStyle>
      <a:lvl1pPr algn="ctr" defTabSz="912813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kumimoji="1" sz="2000" b="1">
          <a:solidFill>
            <a:schemeClr val="bg1"/>
          </a:solidFill>
          <a:latin typeface="+mj-lt"/>
          <a:ea typeface="+mj-ea"/>
          <a:cs typeface="+mj-cs"/>
        </a:defRPr>
      </a:lvl1pPr>
      <a:lvl2pPr algn="ctr" defTabSz="912813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kumimoji="1" sz="2000" b="1">
          <a:solidFill>
            <a:schemeClr val="bg1"/>
          </a:solidFill>
          <a:latin typeface="Palatino Linotype" pitchFamily="18" charset="0"/>
          <a:ea typeface="HY그래픽M" pitchFamily="18" charset="-127"/>
        </a:defRPr>
      </a:lvl2pPr>
      <a:lvl3pPr algn="ctr" defTabSz="912813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kumimoji="1" sz="2000" b="1">
          <a:solidFill>
            <a:schemeClr val="bg1"/>
          </a:solidFill>
          <a:latin typeface="Palatino Linotype" pitchFamily="18" charset="0"/>
          <a:ea typeface="HY그래픽M" pitchFamily="18" charset="-127"/>
        </a:defRPr>
      </a:lvl3pPr>
      <a:lvl4pPr algn="ctr" defTabSz="912813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kumimoji="1" sz="2000" b="1">
          <a:solidFill>
            <a:schemeClr val="bg1"/>
          </a:solidFill>
          <a:latin typeface="Palatino Linotype" pitchFamily="18" charset="0"/>
          <a:ea typeface="HY그래픽M" pitchFamily="18" charset="-127"/>
        </a:defRPr>
      </a:lvl4pPr>
      <a:lvl5pPr algn="ctr" defTabSz="912813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kumimoji="1" sz="2000" b="1">
          <a:solidFill>
            <a:schemeClr val="bg1"/>
          </a:solidFill>
          <a:latin typeface="Palatino Linotype" pitchFamily="18" charset="0"/>
          <a:ea typeface="HY그래픽M" pitchFamily="18" charset="-127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Palatino Linotype" pitchFamily="18" charset="0"/>
          <a:ea typeface="HY그래픽M" pitchFamily="18" charset="-127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Palatino Linotype" pitchFamily="18" charset="0"/>
          <a:ea typeface="HY그래픽M" pitchFamily="18" charset="-127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Palatino Linotype" pitchFamily="18" charset="0"/>
          <a:ea typeface="HY그래픽M" pitchFamily="18" charset="-127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kumimoji="1" sz="2000" b="1">
          <a:solidFill>
            <a:schemeClr val="tx1"/>
          </a:solidFill>
          <a:latin typeface="Palatino Linotype" pitchFamily="18" charset="0"/>
          <a:ea typeface="HY그래픽M" pitchFamily="18" charset="-127"/>
        </a:defRPr>
      </a:lvl9pPr>
    </p:titleStyle>
    <p:bodyStyle>
      <a:lvl1pPr marL="342900" indent="-342900" algn="l" defTabSz="1031875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SzPct val="25000"/>
        <a:buChar char=" "/>
        <a:defRPr sz="1400" b="1">
          <a:solidFill>
            <a:schemeClr val="tx1"/>
          </a:solidFill>
          <a:latin typeface="+mn-lt"/>
          <a:ea typeface="+mn-ea"/>
          <a:cs typeface="+mn-cs"/>
        </a:defRPr>
      </a:lvl1pPr>
      <a:lvl2pPr marL="269875" indent="-88900" algn="l" defTabSz="1031875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SzPct val="100000"/>
        <a:buChar char="•"/>
        <a:defRPr sz="1300" b="1">
          <a:solidFill>
            <a:schemeClr val="tx1"/>
          </a:solidFill>
          <a:latin typeface="+mn-lt"/>
          <a:ea typeface="+mn-ea"/>
        </a:defRPr>
      </a:lvl2pPr>
      <a:lvl3pPr marL="538163" indent="-90488" algn="l" defTabSz="1031875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SzPct val="100000"/>
        <a:buFont typeface="Palatino Linotype" panose="02040502050505030304" pitchFamily="18" charset="0"/>
        <a:buChar char="‐"/>
        <a:defRPr sz="1200" b="1">
          <a:solidFill>
            <a:schemeClr val="tx1"/>
          </a:solidFill>
          <a:latin typeface="+mn-lt"/>
          <a:ea typeface="+mn-ea"/>
        </a:defRPr>
      </a:lvl3pPr>
      <a:lvl4pPr marL="1557338" indent="-295275" algn="l" defTabSz="1031875" rtl="0" eaLnBrk="0" fontAlgn="base" hangingPunct="0">
        <a:spcBef>
          <a:spcPct val="0"/>
        </a:spcBef>
        <a:spcAft>
          <a:spcPct val="0"/>
        </a:spcAft>
        <a:buSzPct val="100000"/>
        <a:buChar char="·"/>
        <a:defRPr sz="1600" b="1">
          <a:solidFill>
            <a:schemeClr val="tx1"/>
          </a:solidFill>
          <a:latin typeface="+mj-lt"/>
          <a:ea typeface="+mj-ea"/>
        </a:defRPr>
      </a:lvl4pPr>
      <a:lvl5pPr marL="5368925" indent="-298450" algn="l" defTabSz="1031875" rtl="0" eaLnBrk="0" fontAlgn="base" hangingPunct="0">
        <a:spcBef>
          <a:spcPct val="0"/>
        </a:spcBef>
        <a:spcAft>
          <a:spcPct val="0"/>
        </a:spcAft>
        <a:buSzPct val="100000"/>
        <a:buChar char="-"/>
        <a:defRPr sz="1600" b="1">
          <a:solidFill>
            <a:schemeClr val="tx1"/>
          </a:solidFill>
          <a:latin typeface="+mj-lt"/>
          <a:ea typeface="+mj-ea"/>
        </a:defRPr>
      </a:lvl5pPr>
      <a:lvl6pPr marL="5826125" indent="-298450" algn="l" defTabSz="1031875" rtl="0" eaLnBrk="0" fontAlgn="base" hangingPunct="0">
        <a:spcBef>
          <a:spcPct val="0"/>
        </a:spcBef>
        <a:spcAft>
          <a:spcPct val="0"/>
        </a:spcAft>
        <a:buSzPct val="100000"/>
        <a:buChar char="-"/>
        <a:defRPr sz="1600" b="1">
          <a:solidFill>
            <a:schemeClr val="tx1"/>
          </a:solidFill>
          <a:latin typeface="+mj-lt"/>
          <a:ea typeface="+mj-ea"/>
        </a:defRPr>
      </a:lvl6pPr>
      <a:lvl7pPr marL="6283325" indent="-298450" algn="l" defTabSz="1031875" rtl="0" eaLnBrk="0" fontAlgn="base" hangingPunct="0">
        <a:spcBef>
          <a:spcPct val="0"/>
        </a:spcBef>
        <a:spcAft>
          <a:spcPct val="0"/>
        </a:spcAft>
        <a:buSzPct val="100000"/>
        <a:buChar char="-"/>
        <a:defRPr sz="1600" b="1">
          <a:solidFill>
            <a:schemeClr val="tx1"/>
          </a:solidFill>
          <a:latin typeface="+mj-lt"/>
          <a:ea typeface="+mj-ea"/>
        </a:defRPr>
      </a:lvl7pPr>
      <a:lvl8pPr marL="6740525" indent="-298450" algn="l" defTabSz="1031875" rtl="0" eaLnBrk="0" fontAlgn="base" hangingPunct="0">
        <a:spcBef>
          <a:spcPct val="0"/>
        </a:spcBef>
        <a:spcAft>
          <a:spcPct val="0"/>
        </a:spcAft>
        <a:buSzPct val="100000"/>
        <a:buChar char="-"/>
        <a:defRPr sz="1600" b="1">
          <a:solidFill>
            <a:schemeClr val="tx1"/>
          </a:solidFill>
          <a:latin typeface="+mj-lt"/>
          <a:ea typeface="+mj-ea"/>
        </a:defRPr>
      </a:lvl8pPr>
      <a:lvl9pPr marL="7197725" indent="-298450" algn="l" defTabSz="1031875" rtl="0" eaLnBrk="0" fontAlgn="base" hangingPunct="0">
        <a:spcBef>
          <a:spcPct val="0"/>
        </a:spcBef>
        <a:spcAft>
          <a:spcPct val="0"/>
        </a:spcAft>
        <a:buSzPct val="100000"/>
        <a:buChar char="-"/>
        <a:defRPr sz="1600" b="1">
          <a:solidFill>
            <a:schemeClr val="tx1"/>
          </a:solidFill>
          <a:latin typeface="+mj-lt"/>
          <a:ea typeface="+mj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emf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emf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2.pn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4.jpeg"/><Relationship Id="rId5" Type="http://schemas.openxmlformats.org/officeDocument/2006/relationships/image" Target="../media/image1.pn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4.jpeg"/><Relationship Id="rId5" Type="http://schemas.openxmlformats.org/officeDocument/2006/relationships/image" Target="../media/image60.png"/><Relationship Id="rId4" Type="http://schemas.openxmlformats.org/officeDocument/2006/relationships/image" Target="../media/image59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0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0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31D832E-BD8C-4F7F-9A5A-C7365079602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5125" y="2695575"/>
            <a:ext cx="8850794" cy="576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0066"/>
                </a:solidFill>
              </a14:hiddenFill>
            </a:ext>
          </a:extLst>
        </p:spPr>
        <p:txBody>
          <a:bodyPr/>
          <a:lstStyle/>
          <a:p>
            <a:r>
              <a:rPr lang="ko-KR" altLang="en-US" sz="2000" dirty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                    </a:t>
            </a:r>
            <a:r>
              <a:rPr lang="ko-KR" altLang="en-US" sz="2000" dirty="0" smtClean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  경제사상  </a:t>
            </a:r>
            <a:r>
              <a:rPr lang="ko-KR" altLang="en-US" sz="2000" dirty="0" err="1" smtClean="0">
                <a:solidFill>
                  <a:schemeClr val="tx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으로서의</a:t>
            </a:r>
            <a:r>
              <a:rPr lang="ko-KR" altLang="en-US" sz="2000" dirty="0" smtClean="0">
                <a:solidFill>
                  <a:schemeClr val="tx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 </a:t>
            </a:r>
            <a:r>
              <a:rPr lang="ko-KR" altLang="en-US" sz="2000" dirty="0" err="1">
                <a:solidFill>
                  <a:schemeClr val="tx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단군사상과</a:t>
            </a:r>
            <a:r>
              <a:rPr lang="ko-KR" altLang="en-US" sz="2000" dirty="0">
                <a:solidFill>
                  <a:schemeClr val="tx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 서양 </a:t>
            </a:r>
            <a:r>
              <a:rPr lang="ko-KR" altLang="en-US" sz="2000" dirty="0" smtClean="0">
                <a:solidFill>
                  <a:schemeClr val="tx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한류</a:t>
            </a:r>
            <a:endParaRPr lang="ko-KR" altLang="en-US" sz="2000" dirty="0">
              <a:solidFill>
                <a:schemeClr val="tx1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BC8736A-10C0-4EC5-B6B1-F5683D4830A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786313" y="5989638"/>
            <a:ext cx="4656137" cy="412750"/>
          </a:xfrm>
          <a:ln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r>
              <a:rPr lang="ko-KR" altLang="en-US" sz="14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대진대학교 </a:t>
            </a:r>
            <a:r>
              <a:rPr lang="ko-KR" altLang="en-US" sz="1400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최원혁 </a:t>
            </a:r>
          </a:p>
        </p:txBody>
      </p:sp>
      <p:grpSp>
        <p:nvGrpSpPr>
          <p:cNvPr id="3076" name="Group 24">
            <a:extLst>
              <a:ext uri="{FF2B5EF4-FFF2-40B4-BE49-F238E27FC236}">
                <a16:creationId xmlns:a16="http://schemas.microsoft.com/office/drawing/2014/main" id="{14B065A0-E233-423F-8D58-888F1C5E74BE}"/>
              </a:ext>
            </a:extLst>
          </p:cNvPr>
          <p:cNvGrpSpPr>
            <a:grpSpLocks/>
          </p:cNvGrpSpPr>
          <p:nvPr/>
        </p:nvGrpSpPr>
        <p:grpSpPr bwMode="auto">
          <a:xfrm>
            <a:off x="471488" y="511175"/>
            <a:ext cx="2447925" cy="252413"/>
            <a:chOff x="4933" y="502"/>
            <a:chExt cx="1020" cy="159"/>
          </a:xfrm>
        </p:grpSpPr>
        <p:sp>
          <p:nvSpPr>
            <p:cNvPr id="245785" name="Text Box 25">
              <a:extLst>
                <a:ext uri="{FF2B5EF4-FFF2-40B4-BE49-F238E27FC236}">
                  <a16:creationId xmlns:a16="http://schemas.microsoft.com/office/drawing/2014/main" id="{5EBEB041-A379-47F5-8B8C-18D116BFBD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3" y="502"/>
              <a:ext cx="1020" cy="159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lIns="36000" tIns="36000" rIns="36000" bIns="36000" anchor="ctr"/>
            <a:lstStyle/>
            <a:p>
              <a:pPr algn="ctr" eaLnBrk="1" fontAlgn="ctr" hangingPunct="1">
                <a:spcBef>
                  <a:spcPct val="50000"/>
                </a:spcBef>
                <a:buFont typeface="Wingdings" pitchFamily="2" charset="2"/>
                <a:buNone/>
                <a:defRPr/>
              </a:pPr>
              <a:r>
                <a:rPr kumimoji="1" lang="ko-KR" altLang="en-US" sz="1300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신인류학회</a:t>
              </a:r>
              <a:r>
                <a:rPr kumimoji="1" lang="en-US" altLang="ko-KR" sz="13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 </a:t>
              </a:r>
              <a:endParaRPr kumimoji="1" lang="ko-KR" altLang="en-US" sz="1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3079" name="Line 26">
              <a:extLst>
                <a:ext uri="{FF2B5EF4-FFF2-40B4-BE49-F238E27FC236}">
                  <a16:creationId xmlns:a16="http://schemas.microsoft.com/office/drawing/2014/main" id="{F01F9B6D-2BF4-4925-96D2-77B26C38EE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3" y="502"/>
              <a:ext cx="102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6000" tIns="36000" rIns="36000" bIns="36000" anchor="ctr"/>
            <a:lstStyle/>
            <a:p>
              <a:endParaRPr lang="en-US"/>
            </a:p>
          </p:txBody>
        </p:sp>
        <p:sp>
          <p:nvSpPr>
            <p:cNvPr id="3080" name="Line 27">
              <a:extLst>
                <a:ext uri="{FF2B5EF4-FFF2-40B4-BE49-F238E27FC236}">
                  <a16:creationId xmlns:a16="http://schemas.microsoft.com/office/drawing/2014/main" id="{ED9A280E-5689-4CC1-BF42-C6A5DDB70B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3" y="661"/>
              <a:ext cx="1020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36000" tIns="36000" rIns="36000" bIns="36000" anchor="ctr"/>
            <a:lstStyle/>
            <a:p>
              <a:endParaRPr lang="en-US"/>
            </a:p>
          </p:txBody>
        </p:sp>
      </p:grpSp>
      <p:sp>
        <p:nvSpPr>
          <p:cNvPr id="3077" name="Rectangle 23">
            <a:extLst>
              <a:ext uri="{FF2B5EF4-FFF2-40B4-BE49-F238E27FC236}">
                <a16:creationId xmlns:a16="http://schemas.microsoft.com/office/drawing/2014/main" id="{F3EEC34D-1A4D-493C-BBC4-5180110A8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0713" y="4167188"/>
            <a:ext cx="24955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6000" rIns="0" bIns="0" anchor="ctr"/>
          <a:lstStyle>
            <a:lvl1pPr defTabSz="1031875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 defTabSz="1031875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 defTabSz="1031875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 defTabSz="1031875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 defTabSz="1031875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r">
              <a:lnSpc>
                <a:spcPct val="110000"/>
              </a:lnSpc>
              <a:spcBef>
                <a:spcPct val="30000"/>
              </a:spcBef>
              <a:buSzPct val="25000"/>
              <a:buFontTx/>
              <a:buChar char=" "/>
            </a:pPr>
            <a:r>
              <a:rPr lang="en-US" altLang="ko-KR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2019,</a:t>
            </a:r>
            <a:r>
              <a:rPr lang="ko-KR" altLang="en-US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 </a:t>
            </a:r>
            <a:r>
              <a:rPr lang="en-US" altLang="ko-KR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4</a:t>
            </a:r>
            <a:r>
              <a:rPr lang="ko-KR" altLang="en-US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월</a:t>
            </a:r>
            <a:r>
              <a:rPr lang="en-US" altLang="ko-KR" sz="1600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en-US" altLang="ko-KR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20</a:t>
            </a:r>
            <a:r>
              <a:rPr lang="ko-KR" altLang="en-US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일 </a:t>
            </a:r>
            <a:endParaRPr lang="ko-KR" altLang="en-US" sz="1600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>
            <a:extLst>
              <a:ext uri="{FF2B5EF4-FFF2-40B4-BE49-F238E27FC236}">
                <a16:creationId xmlns:a16="http://schemas.microsoft.com/office/drawing/2014/main" id="{452B3685-117B-4F85-9857-89EA9224B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350" y="1922463"/>
            <a:ext cx="4318000" cy="431800"/>
          </a:xfrm>
          <a:prstGeom prst="rect">
            <a:avLst/>
          </a:prstGeom>
          <a:solidFill>
            <a:srgbClr val="000066"/>
          </a:solidFill>
          <a:ln w="12700" algn="ctr">
            <a:solidFill>
              <a:srgbClr val="000066"/>
            </a:solidFill>
            <a:miter lim="800000"/>
            <a:headEnd/>
            <a:tailEnd/>
          </a:ln>
        </p:spPr>
        <p:txBody>
          <a:bodyPr wrap="none" lIns="72000" tIns="36000" rIns="72000" bIns="36000"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66917" name="Rectangle 5">
            <a:extLst>
              <a:ext uri="{FF2B5EF4-FFF2-40B4-BE49-F238E27FC236}">
                <a16:creationId xmlns:a16="http://schemas.microsoft.com/office/drawing/2014/main" id="{F602E80F-01C4-496B-ABC2-DD0BB7BC9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0463" y="1223963"/>
            <a:ext cx="43180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609600" indent="-609600" algn="r" eaLnBrk="1" hangingPunct="1">
              <a:lnSpc>
                <a:spcPct val="110000"/>
              </a:lnSpc>
              <a:defRPr/>
            </a:pPr>
            <a:r>
              <a:rPr lang="en-US" altLang="ko-KR" sz="1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Table of Contents</a:t>
            </a:r>
          </a:p>
        </p:txBody>
      </p:sp>
      <p:sp>
        <p:nvSpPr>
          <p:cNvPr id="4100" name="Rectangle 6">
            <a:extLst>
              <a:ext uri="{FF2B5EF4-FFF2-40B4-BE49-F238E27FC236}">
                <a16:creationId xmlns:a16="http://schemas.microsoft.com/office/drawing/2014/main" id="{4E380E51-FCBD-493A-9A42-993875D6D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0463" y="1590675"/>
            <a:ext cx="4318000" cy="295275"/>
          </a:xfrm>
          <a:prstGeom prst="rect">
            <a:avLst/>
          </a:prstGeom>
          <a:gradFill rotWithShape="0">
            <a:gsLst>
              <a:gs pos="0">
                <a:srgbClr val="666699"/>
              </a:gs>
              <a:gs pos="100000">
                <a:srgbClr val="BFBFD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4101" name="Text Box 7">
            <a:extLst>
              <a:ext uri="{FF2B5EF4-FFF2-40B4-BE49-F238E27FC236}">
                <a16:creationId xmlns:a16="http://schemas.microsoft.com/office/drawing/2014/main" id="{5ED7C64B-4F36-43B2-A9EC-4AED5FB71C8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970463" y="1822450"/>
            <a:ext cx="43307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sm" len="med"/>
              </a14:hiddenLine>
            </a:ext>
          </a:extLst>
        </p:spPr>
        <p:txBody>
          <a:bodyPr lIns="180000" tIns="180000" rIns="72000" bIns="72000"/>
          <a:lstStyle>
            <a:lvl1pPr marL="360363" indent="-36036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eaLnBrk="1" hangingPunct="1">
              <a:spcBef>
                <a:spcPct val="150000"/>
              </a:spcBef>
              <a:buFontTx/>
              <a:buAutoNum type="romanUcPeriod"/>
            </a:pPr>
            <a:r>
              <a:rPr lang="en-US" altLang="ko-KR" sz="1600" dirty="0" smtClean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 </a:t>
            </a:r>
            <a:r>
              <a:rPr lang="ko-KR" altLang="en-US" sz="1600" dirty="0" err="1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sz="1600" dirty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sz="1600" dirty="0" err="1" smtClean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en-US" altLang="ko-KR" sz="1600" dirty="0" smtClean="0">
              <a:solidFill>
                <a:schemeClr val="bg1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  <a:p>
            <a:pPr eaLnBrk="1" hangingPunct="1">
              <a:spcBef>
                <a:spcPct val="150000"/>
              </a:spcBef>
              <a:buFontTx/>
              <a:buAutoNum type="romanUcPeriod"/>
            </a:pPr>
            <a:r>
              <a:rPr lang="ko-KR" altLang="en-US" sz="1600" dirty="0" err="1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 한글</a:t>
            </a:r>
            <a:r>
              <a:rPr lang="en-US" altLang="ko-KR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유불선</a:t>
            </a:r>
            <a:r>
              <a:rPr lang="en-US" altLang="ko-KR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경제</a:t>
            </a:r>
            <a:endParaRPr lang="en-US" altLang="ko-KR" sz="1600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  <a:p>
            <a:pPr eaLnBrk="1" hangingPunct="1">
              <a:spcBef>
                <a:spcPct val="150000"/>
              </a:spcBef>
              <a:buFontTx/>
              <a:buAutoNum type="romanUcPeriod"/>
            </a:pPr>
            <a:r>
              <a:rPr lang="ko-KR" altLang="en-US" sz="1600" dirty="0" err="1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천지화육의</a:t>
            </a:r>
            <a:r>
              <a:rPr lang="ko-KR" altLang="en-US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 역사로서의 한류</a:t>
            </a:r>
            <a:endParaRPr lang="en-US" altLang="ko-KR" sz="1600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2291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04532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천부경의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은 무엇인가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입체오행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한의학에서 말하는 화 </a:t>
            </a:r>
            <a:r>
              <a:rPr lang="ko-KR" altLang="en-US" sz="1600" dirty="0" err="1" smtClean="0"/>
              <a:t>중심오행</a:t>
            </a:r>
            <a:r>
              <a:rPr lang="en-US" altLang="ko-KR" sz="1600" dirty="0"/>
              <a:t/>
            </a:r>
            <a:br>
              <a:rPr lang="en-US" altLang="ko-KR" sz="1600" dirty="0"/>
            </a:b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pic>
        <p:nvPicPr>
          <p:cNvPr id="16" name="그림 4">
            <a:extLst>
              <a:ext uri="{FF2B5EF4-FFF2-40B4-BE49-F238E27FC236}">
                <a16:creationId xmlns:a16="http://schemas.microsoft.com/office/drawing/2014/main" id="{A50EC274-CE32-40DB-B749-80F0D55EC9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2532063"/>
            <a:ext cx="3255962" cy="303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_x269611256" descr="EMB000005c03bd7">
            <a:extLst>
              <a:ext uri="{FF2B5EF4-FFF2-40B4-BE49-F238E27FC236}">
                <a16:creationId xmlns:a16="http://schemas.microsoft.com/office/drawing/2014/main" id="{D0113130-2794-4E48-B325-693645656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063" y="2841625"/>
            <a:ext cx="2389187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그림 7">
            <a:extLst>
              <a:ext uri="{FF2B5EF4-FFF2-40B4-BE49-F238E27FC236}">
                <a16:creationId xmlns:a16="http://schemas.microsoft.com/office/drawing/2014/main" id="{C6835654-5C31-46A7-A178-DC39D0BBB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175" y="1930400"/>
            <a:ext cx="2241550" cy="18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그림 5">
            <a:extLst>
              <a:ext uri="{FF2B5EF4-FFF2-40B4-BE49-F238E27FC236}">
                <a16:creationId xmlns:a16="http://schemas.microsoft.com/office/drawing/2014/main" id="{C9DEFBFD-8FAA-438A-B6A0-D1B286B119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0" y="4333875"/>
            <a:ext cx="2386013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2291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04532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천부경의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은 무엇인가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입체오행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한의학에서 말하는 화 </a:t>
            </a:r>
            <a:r>
              <a:rPr lang="ko-KR" altLang="en-US" sz="1600" dirty="0" err="1" smtClean="0"/>
              <a:t>중심오행</a:t>
            </a:r>
            <a:r>
              <a:rPr lang="en-US" altLang="ko-KR" sz="1600" dirty="0"/>
              <a:t/>
            </a:r>
            <a:br>
              <a:rPr lang="en-US" altLang="ko-KR" sz="1600" dirty="0"/>
            </a:b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pic>
        <p:nvPicPr>
          <p:cNvPr id="10" name="그림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38" y="2136722"/>
            <a:ext cx="23526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852488" y="3622622"/>
            <a:ext cx="313690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en-US" altLang="ko-KR"/>
              <a:t>Two Opposite side meets, then it rotates</a:t>
            </a:r>
            <a:endParaRPr lang="ko-KR" altLang="en-US"/>
          </a:p>
        </p:txBody>
      </p:sp>
      <p:pic>
        <p:nvPicPr>
          <p:cNvPr id="15" name="_x210503968" descr="EMB000023505d7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38" y="2478889"/>
            <a:ext cx="4845411" cy="301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C639B545-8CF3-4690-B1C7-6118486D4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62" y="4194122"/>
            <a:ext cx="3488593" cy="197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754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2291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천부경의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은 </a:t>
            </a:r>
            <a:r>
              <a:rPr lang="en-US" altLang="ko-KR" sz="1600" dirty="0" smtClean="0"/>
              <a:t>?</a:t>
            </a:r>
            <a:r>
              <a:rPr lang="ko-KR" altLang="en-US" sz="1600" dirty="0" smtClean="0"/>
              <a:t>  </a:t>
            </a:r>
            <a:r>
              <a:rPr lang="en-US" altLang="ko-KR" sz="1600" dirty="0" smtClean="0"/>
              <a:t>:  </a:t>
            </a:r>
            <a:r>
              <a:rPr lang="ko-KR" altLang="en-US" sz="1600" dirty="0" err="1" smtClean="0"/>
              <a:t>입체오행의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“</a:t>
            </a:r>
            <a:r>
              <a:rPr lang="ko-KR" altLang="en-US" sz="1600" dirty="0" smtClean="0"/>
              <a:t>토</a:t>
            </a:r>
            <a:r>
              <a:rPr lang="en-US" altLang="ko-KR" sz="1600" dirty="0" smtClean="0"/>
              <a:t>”</a:t>
            </a:r>
            <a:r>
              <a:rPr lang="ko-KR" altLang="en-US" sz="1600" dirty="0" smtClean="0"/>
              <a:t>는 하느님</a:t>
            </a:r>
            <a:r>
              <a:rPr lang="en-US" altLang="ko-KR" sz="1600" dirty="0"/>
              <a:t/>
            </a:r>
            <a:br>
              <a:rPr lang="en-US" altLang="ko-KR" sz="1600" dirty="0"/>
            </a:b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pic>
        <p:nvPicPr>
          <p:cNvPr id="8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2613718"/>
            <a:ext cx="230346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4"/>
          <p:cNvSpPr>
            <a:spLocks noChangeArrowheads="1"/>
          </p:cNvSpPr>
          <p:nvPr/>
        </p:nvSpPr>
        <p:spPr bwMode="auto">
          <a:xfrm>
            <a:off x="744538" y="4609205"/>
            <a:ext cx="3143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/>
              <a:t>The Spirit of God moved </a:t>
            </a:r>
          </a:p>
          <a:p>
            <a:pPr algn="ctr"/>
            <a:r>
              <a:rPr lang="en-US" altLang="ko-KR"/>
              <a:t>upon the face of the waters(Genesis 1:2)</a:t>
            </a:r>
            <a:endParaRPr lang="ko-KR" altLang="en-US"/>
          </a:p>
        </p:txBody>
      </p:sp>
      <p:pic>
        <p:nvPicPr>
          <p:cNvPr id="11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2670868"/>
            <a:ext cx="240823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6115050" y="4072630"/>
            <a:ext cx="3182938" cy="18335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6370" indent="-166370" algn="ctr"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dirty="0"/>
              <a:t>The Core of </a:t>
            </a:r>
            <a:r>
              <a:rPr lang="en-US" altLang="ko-KR" sz="1600" dirty="0" err="1"/>
              <a:t>YinYnagwuxing</a:t>
            </a:r>
            <a:r>
              <a:rPr lang="en-US" altLang="ko-KR" sz="1600" dirty="0"/>
              <a:t> 5</a:t>
            </a:r>
            <a:r>
              <a:rPr lang="en-US" altLang="ko-KR" sz="1600" baseline="30000" dirty="0"/>
              <a:t>th</a:t>
            </a:r>
            <a:r>
              <a:rPr lang="en-US" altLang="ko-KR" sz="1600" dirty="0"/>
              <a:t> element(earth, God) harmonize 4 elements</a:t>
            </a:r>
          </a:p>
          <a:p>
            <a:pPr marL="166370" indent="-166370" algn="ctr"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 dirty="0"/>
              <a:t>(</a:t>
            </a:r>
            <a:r>
              <a:rPr lang="ko-KR" altLang="en-US" sz="900" kern="0" dirty="0">
                <a:solidFill>
                  <a:srgbClr val="0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五行之義 土克水也 </a:t>
            </a:r>
            <a:endParaRPr lang="en-US" altLang="ko-KR" sz="900" kern="0" dirty="0">
              <a:solidFill>
                <a:srgbClr val="000000"/>
              </a:solidFill>
              <a:latin typeface="휴먼명조" panose="02010504000101010101" pitchFamily="2" charset="-127"/>
              <a:ea typeface="휴먼명조" panose="02010504000101010101" pitchFamily="2" charset="-127"/>
            </a:endParaRPr>
          </a:p>
          <a:p>
            <a:pPr marL="166370" indent="-166370" algn="ctr"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900" kern="0" dirty="0">
                <a:solidFill>
                  <a:srgbClr val="000000"/>
                </a:solidFill>
                <a:latin typeface="휴먼명조" panose="02010504000101010101" pitchFamily="2" charset="-127"/>
                <a:ea typeface="휴먼명조" panose="02010504000101010101" pitchFamily="2" charset="-127"/>
              </a:rPr>
              <a:t> ,</a:t>
            </a:r>
            <a:r>
              <a:rPr lang="ko-KR" altLang="en-US" sz="900" dirty="0"/>
              <a:t>抱朴子</a:t>
            </a:r>
            <a:r>
              <a:rPr lang="en-US" altLang="ko-KR" sz="900" dirty="0"/>
              <a:t>, The Master Who Embraces Simplicity: A study of the philosopher </a:t>
            </a:r>
            <a:r>
              <a:rPr lang="en-US" altLang="ko-KR" sz="900" dirty="0" err="1"/>
              <a:t>Ko</a:t>
            </a:r>
            <a:r>
              <a:rPr lang="en-US" altLang="ko-KR" sz="900" dirty="0"/>
              <a:t> Hung</a:t>
            </a:r>
            <a:r>
              <a:rPr lang="en-US" altLang="ko-KR" dirty="0"/>
              <a:t>)</a:t>
            </a:r>
          </a:p>
          <a:p>
            <a:pPr marL="166370" indent="-166370" algn="ctr"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900" dirty="0"/>
          </a:p>
        </p:txBody>
      </p:sp>
      <p:pic>
        <p:nvPicPr>
          <p:cNvPr id="13" name="그림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25" y="1556443"/>
            <a:ext cx="2687638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5645150" y="1804093"/>
            <a:ext cx="735013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/>
              <a:t>Spirit of God</a:t>
            </a:r>
          </a:p>
          <a:p>
            <a:pPr algn="ctr"/>
            <a:r>
              <a:rPr lang="en-US" altLang="ko-KR"/>
              <a:t>=</a:t>
            </a:r>
          </a:p>
          <a:p>
            <a:pPr algn="ctr"/>
            <a:r>
              <a:rPr lang="ko-KR" altLang="en-US"/>
              <a:t>土</a:t>
            </a:r>
          </a:p>
        </p:txBody>
      </p:sp>
      <p:sp>
        <p:nvSpPr>
          <p:cNvPr id="15" name="TextBox 12"/>
          <p:cNvSpPr txBox="1">
            <a:spLocks noChangeArrowheads="1"/>
          </p:cNvSpPr>
          <p:nvPr/>
        </p:nvSpPr>
        <p:spPr bwMode="auto">
          <a:xfrm>
            <a:off x="5513388" y="2818505"/>
            <a:ext cx="912812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/>
              <a:t>4 elements</a:t>
            </a:r>
          </a:p>
          <a:p>
            <a:pPr algn="ctr"/>
            <a:r>
              <a:rPr lang="en-US" altLang="ko-KR"/>
              <a:t>=</a:t>
            </a:r>
          </a:p>
          <a:p>
            <a:pPr algn="ctr"/>
            <a:r>
              <a:rPr lang="ko-KR" altLang="en-US"/>
              <a:t>木火金水</a:t>
            </a:r>
          </a:p>
        </p:txBody>
      </p:sp>
      <p:sp>
        <p:nvSpPr>
          <p:cNvPr id="20" name="직사각형 10"/>
          <p:cNvSpPr>
            <a:spLocks noChangeArrowheads="1"/>
          </p:cNvSpPr>
          <p:nvPr/>
        </p:nvSpPr>
        <p:spPr bwMode="auto">
          <a:xfrm>
            <a:off x="6426200" y="1632643"/>
            <a:ext cx="2101850" cy="922337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tIns="36000" rIns="72000" bIns="36000"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/>
          </a:p>
        </p:txBody>
      </p:sp>
      <p:sp>
        <p:nvSpPr>
          <p:cNvPr id="21" name="직사각형 14"/>
          <p:cNvSpPr>
            <a:spLocks noChangeArrowheads="1"/>
          </p:cNvSpPr>
          <p:nvPr/>
        </p:nvSpPr>
        <p:spPr bwMode="auto">
          <a:xfrm>
            <a:off x="6419850" y="2680393"/>
            <a:ext cx="2101850" cy="1249362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tIns="36000" rIns="72000" bIns="36000"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/>
          </a:p>
        </p:txBody>
      </p:sp>
      <p:sp>
        <p:nvSpPr>
          <p:cNvPr id="22" name="직사각형 15"/>
          <p:cNvSpPr>
            <a:spLocks noChangeArrowheads="1"/>
          </p:cNvSpPr>
          <p:nvPr/>
        </p:nvSpPr>
        <p:spPr bwMode="auto">
          <a:xfrm>
            <a:off x="744538" y="2353368"/>
            <a:ext cx="3143250" cy="922337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tIns="36000" rIns="72000" bIns="36000"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/>
          </a:p>
        </p:txBody>
      </p:sp>
      <p:sp>
        <p:nvSpPr>
          <p:cNvPr id="23" name="직사각형 16"/>
          <p:cNvSpPr>
            <a:spLocks noChangeArrowheads="1"/>
          </p:cNvSpPr>
          <p:nvPr/>
        </p:nvSpPr>
        <p:spPr bwMode="auto">
          <a:xfrm>
            <a:off x="744538" y="3394768"/>
            <a:ext cx="3143250" cy="1044575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tIns="36000" rIns="72000" bIns="36000"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/>
          </a:p>
        </p:txBody>
      </p:sp>
      <p:sp>
        <p:nvSpPr>
          <p:cNvPr id="24" name="직사각형 2"/>
          <p:cNvSpPr>
            <a:spLocks noChangeArrowheads="1"/>
          </p:cNvSpPr>
          <p:nvPr/>
        </p:nvSpPr>
        <p:spPr bwMode="auto">
          <a:xfrm>
            <a:off x="3990975" y="4517130"/>
            <a:ext cx="20208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en-US" altLang="ko-KR"/>
              <a:t>Fleming's right hand rule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203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2291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천부경의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은 </a:t>
            </a:r>
            <a:r>
              <a:rPr lang="en-US" altLang="ko-KR" sz="1600" dirty="0" smtClean="0"/>
              <a:t>?</a:t>
            </a:r>
            <a:r>
              <a:rPr lang="ko-KR" altLang="en-US" sz="1600" dirty="0" smtClean="0"/>
              <a:t>  </a:t>
            </a:r>
            <a:r>
              <a:rPr lang="en-US" altLang="ko-KR" sz="1600" dirty="0" smtClean="0"/>
              <a:t>:  </a:t>
            </a:r>
            <a:r>
              <a:rPr lang="ko-KR" altLang="en-US" sz="1600" dirty="0" err="1" smtClean="0"/>
              <a:t>입체오행의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“</a:t>
            </a:r>
            <a:r>
              <a:rPr lang="ko-KR" altLang="en-US" sz="1600" dirty="0" smtClean="0"/>
              <a:t>토</a:t>
            </a:r>
            <a:r>
              <a:rPr lang="en-US" altLang="ko-KR" sz="1600" dirty="0" smtClean="0"/>
              <a:t>”</a:t>
            </a:r>
            <a:r>
              <a:rPr lang="ko-KR" altLang="en-US" sz="1600" dirty="0" smtClean="0"/>
              <a:t>는 하느님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곧 단군 같으신 존재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삼강오륜의 기원</a:t>
            </a:r>
            <a:r>
              <a:rPr lang="en-US" altLang="ko-KR" sz="1600" dirty="0"/>
              <a:t/>
            </a:r>
            <a:br>
              <a:rPr lang="en-US" altLang="ko-KR" sz="1600" dirty="0"/>
            </a:b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pic>
        <p:nvPicPr>
          <p:cNvPr id="16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3" y="2565757"/>
            <a:ext cx="23622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직사각형 4"/>
          <p:cNvSpPr>
            <a:spLocks noChangeArrowheads="1"/>
          </p:cNvSpPr>
          <p:nvPr/>
        </p:nvSpPr>
        <p:spPr bwMode="auto">
          <a:xfrm>
            <a:off x="461963" y="4998111"/>
            <a:ext cx="29829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 dirty="0"/>
              <a:t>4 elements</a:t>
            </a:r>
          </a:p>
          <a:p>
            <a:pPr algn="ctr"/>
            <a:r>
              <a:rPr lang="en-US" altLang="ko-KR" dirty="0" err="1"/>
              <a:t>Aristotele</a:t>
            </a:r>
            <a:endParaRPr lang="en-US" altLang="ko-KR" dirty="0"/>
          </a:p>
          <a:p>
            <a:pPr algn="ctr"/>
            <a:r>
              <a:rPr lang="en-US" altLang="ko-KR" dirty="0"/>
              <a:t>The fifth element= God</a:t>
            </a:r>
            <a:r>
              <a:rPr lang="ko-KR" altLang="en-US" dirty="0"/>
              <a:t> </a:t>
            </a: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6502400" y="2841982"/>
            <a:ext cx="735013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/>
              <a:t>Spirit of God</a:t>
            </a:r>
          </a:p>
          <a:p>
            <a:pPr algn="ctr"/>
            <a:r>
              <a:rPr lang="en-US" altLang="ko-KR"/>
              <a:t>=</a:t>
            </a:r>
          </a:p>
          <a:p>
            <a:pPr algn="ctr"/>
            <a:r>
              <a:rPr lang="ko-KR" altLang="en-US"/>
              <a:t>土</a:t>
            </a: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6397625" y="3813532"/>
            <a:ext cx="839788" cy="647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/>
              <a:t>Waters</a:t>
            </a:r>
          </a:p>
          <a:p>
            <a:pPr algn="ctr"/>
            <a:r>
              <a:rPr lang="en-US" altLang="ko-KR"/>
              <a:t>=</a:t>
            </a:r>
          </a:p>
          <a:p>
            <a:pPr algn="ctr"/>
            <a:r>
              <a:rPr lang="ko-KR" altLang="en-US"/>
              <a:t>木火金水</a:t>
            </a:r>
          </a:p>
        </p:txBody>
      </p:sp>
      <p:sp>
        <p:nvSpPr>
          <p:cNvPr id="25" name="직사각형 10"/>
          <p:cNvSpPr>
            <a:spLocks noChangeArrowheads="1"/>
          </p:cNvSpPr>
          <p:nvPr/>
        </p:nvSpPr>
        <p:spPr bwMode="auto">
          <a:xfrm>
            <a:off x="7237413" y="2627670"/>
            <a:ext cx="2101850" cy="922337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tIns="36000" rIns="72000" bIns="36000"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/>
          </a:p>
        </p:txBody>
      </p:sp>
      <p:sp>
        <p:nvSpPr>
          <p:cNvPr id="26" name="직사각형 14"/>
          <p:cNvSpPr>
            <a:spLocks noChangeArrowheads="1"/>
          </p:cNvSpPr>
          <p:nvPr/>
        </p:nvSpPr>
        <p:spPr bwMode="auto">
          <a:xfrm>
            <a:off x="7231063" y="3675420"/>
            <a:ext cx="2101850" cy="1249362"/>
          </a:xfrm>
          <a:prstGeom prst="rect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tIns="36000" rIns="72000" bIns="36000"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/>
          </a:p>
        </p:txBody>
      </p:sp>
      <p:pic>
        <p:nvPicPr>
          <p:cNvPr id="27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2675296"/>
            <a:ext cx="2733300" cy="19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직사각형 4"/>
          <p:cNvSpPr>
            <a:spLocks noChangeArrowheads="1"/>
          </p:cNvSpPr>
          <p:nvPr/>
        </p:nvSpPr>
        <p:spPr bwMode="auto">
          <a:xfrm>
            <a:off x="6791325" y="5227995"/>
            <a:ext cx="29829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/>
              <a:t> Samgang(Three Bonds) and Oryun(Five Interpersonal Relations),</a:t>
            </a:r>
          </a:p>
          <a:p>
            <a:pPr algn="ctr"/>
            <a:r>
              <a:rPr lang="en-US" altLang="ko-KR"/>
              <a:t>Orient Ethic Religion </a:t>
            </a:r>
            <a:r>
              <a:rPr lang="ko-KR" altLang="en-US"/>
              <a:t> 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AAA9BAD5-10D1-4EB7-B6C9-E3DEA2BA4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186" y="2485409"/>
            <a:ext cx="2726519" cy="154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그림 3">
            <a:extLst>
              <a:ext uri="{FF2B5EF4-FFF2-40B4-BE49-F238E27FC236}">
                <a16:creationId xmlns:a16="http://schemas.microsoft.com/office/drawing/2014/main" id="{1E0D1460-750B-417F-AD7F-DA306B9781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139" y="4218112"/>
            <a:ext cx="2718565" cy="171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984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2291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천부경의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은 무엇인가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자연과 역사의 길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788" y="2381161"/>
            <a:ext cx="7488237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911350" y="3843338"/>
            <a:ext cx="1614488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/>
              <a:t>Flat </a:t>
            </a:r>
          </a:p>
          <a:p>
            <a:pPr algn="ctr"/>
            <a:r>
              <a:rPr lang="en-US" altLang="ko-KR"/>
              <a:t>Solar System</a:t>
            </a:r>
            <a:endParaRPr lang="ko-KR" altLang="en-US"/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4475163" y="3843338"/>
            <a:ext cx="1831975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/>
              <a:t>Actual </a:t>
            </a:r>
          </a:p>
          <a:p>
            <a:pPr algn="ctr"/>
            <a:r>
              <a:rPr lang="en-US" altLang="ko-KR"/>
              <a:t>Solar System</a:t>
            </a:r>
            <a:endParaRPr lang="ko-KR" altLang="en-US"/>
          </a:p>
        </p:txBody>
      </p: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6618288" y="3843338"/>
            <a:ext cx="2159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/>
              <a:t>Three Dimension</a:t>
            </a:r>
          </a:p>
          <a:p>
            <a:pPr algn="ctr"/>
            <a:r>
              <a:rPr lang="en-US" altLang="ko-KR"/>
              <a:t>Solar System</a:t>
            </a:r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8023" y="4662478"/>
            <a:ext cx="71628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439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2291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천부경의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은 무엇인가 예술과 종교</a:t>
            </a:r>
            <a:r>
              <a:rPr lang="en-US" altLang="ko-KR" sz="1600" dirty="0"/>
              <a:t/>
            </a:r>
            <a:br>
              <a:rPr lang="en-US" altLang="ko-KR" sz="1600" dirty="0"/>
            </a:b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1BE27C6F-92AF-47CD-9AFE-0763DEE58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2125663"/>
            <a:ext cx="2495550" cy="33432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127908CF-2DA4-46F7-9CC6-66E4F00C4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88" y="2517775"/>
            <a:ext cx="3876675" cy="267652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1">
            <a:extLst>
              <a:ext uri="{FF2B5EF4-FFF2-40B4-BE49-F238E27FC236}">
                <a16:creationId xmlns:a16="http://schemas.microsoft.com/office/drawing/2014/main" id="{F871E293-AD3E-462F-8C54-21285608D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3163" y="3135313"/>
            <a:ext cx="111760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r>
              <a:rPr lang="ko-KR" altLang="ko-KR" sz="8000"/>
              <a:t>巫</a:t>
            </a: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865188" y="5505697"/>
            <a:ext cx="86058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 sz="6000" dirty="0" err="1"/>
              <a:t>Mondan</a:t>
            </a:r>
            <a:r>
              <a:rPr lang="en-US" altLang="ko-KR" sz="6000" dirty="0"/>
              <a:t>=Modernism</a:t>
            </a:r>
          </a:p>
        </p:txBody>
      </p:sp>
    </p:spTree>
    <p:extLst>
      <p:ext uri="{BB962C8B-B14F-4D97-AF65-F5344CB8AC3E}">
        <p14:creationId xmlns:p14="http://schemas.microsoft.com/office/powerpoint/2010/main" val="1070838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2291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천부경의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은 무엇인가 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무당의 춤</a:t>
            </a:r>
            <a:r>
              <a:rPr lang="en-US" altLang="ko-KR" sz="1600" dirty="0" smtClean="0"/>
              <a:t>=</a:t>
            </a:r>
            <a:r>
              <a:rPr lang="ko-KR" altLang="en-US" sz="1600" dirty="0" smtClean="0"/>
              <a:t>원자가 </a:t>
            </a:r>
            <a:r>
              <a:rPr lang="ko-KR" altLang="en-US" sz="1600" dirty="0" err="1" smtClean="0"/>
              <a:t>움직인는</a:t>
            </a:r>
            <a:r>
              <a:rPr lang="ko-KR" altLang="en-US" sz="1600" dirty="0" smtClean="0"/>
              <a:t> 원리</a:t>
            </a:r>
            <a:r>
              <a:rPr lang="en-US" altLang="ko-KR" sz="1600" dirty="0" smtClean="0"/>
              <a:t>)</a:t>
            </a:r>
            <a:r>
              <a:rPr lang="en-US" altLang="ko-KR" sz="1600" dirty="0"/>
              <a:t/>
            </a:r>
            <a:br>
              <a:rPr lang="en-US" altLang="ko-KR" sz="1600" dirty="0"/>
            </a:b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pic>
        <p:nvPicPr>
          <p:cNvPr id="12" name="그림 2" descr="텍스트, 지도이(가) 표시된 사진&#10;&#10;높은 신뢰도로 생성된 설명">
            <a:extLst>
              <a:ext uri="{FF2B5EF4-FFF2-40B4-BE49-F238E27FC236}">
                <a16:creationId xmlns:a16="http://schemas.microsoft.com/office/drawing/2014/main" id="{B81BD3E5-93ED-4EC3-B99B-F416517B9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1195" y="2534957"/>
            <a:ext cx="5526967" cy="361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96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2291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천부경의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은 무엇인가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3273425"/>
            <a:ext cx="2397125" cy="235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5" y="3251200"/>
            <a:ext cx="24003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279775"/>
            <a:ext cx="2374900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630" y="1473200"/>
            <a:ext cx="1644650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꺾인 연결선 11"/>
          <p:cNvCxnSpPr>
            <a:cxnSpLocks noChangeShapeType="1"/>
            <a:stCxn id="9" idx="1"/>
            <a:endCxn id="6" idx="0"/>
          </p:cNvCxnSpPr>
          <p:nvPr/>
        </p:nvCxnSpPr>
        <p:spPr bwMode="auto">
          <a:xfrm rot="10800000" flipV="1">
            <a:off x="1800226" y="2282031"/>
            <a:ext cx="2241404" cy="991393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꺾인 연결선 13"/>
          <p:cNvCxnSpPr>
            <a:cxnSpLocks noChangeShapeType="1"/>
            <a:stCxn id="9" idx="3"/>
            <a:endCxn id="7" idx="0"/>
          </p:cNvCxnSpPr>
          <p:nvPr/>
        </p:nvCxnSpPr>
        <p:spPr bwMode="auto">
          <a:xfrm>
            <a:off x="5686280" y="2282032"/>
            <a:ext cx="2324245" cy="969168"/>
          </a:xfrm>
          <a:prstGeom prst="bentConnector2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꺾인 연결선 15"/>
          <p:cNvCxnSpPr>
            <a:cxnSpLocks noChangeShapeType="1"/>
            <a:stCxn id="9" idx="2"/>
            <a:endCxn id="8" idx="0"/>
          </p:cNvCxnSpPr>
          <p:nvPr/>
        </p:nvCxnSpPr>
        <p:spPr bwMode="auto">
          <a:xfrm rot="16200000" flipH="1">
            <a:off x="4821165" y="3133652"/>
            <a:ext cx="188912" cy="103333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꺾인 연결선 17"/>
          <p:cNvCxnSpPr>
            <a:cxnSpLocks noChangeShapeType="1"/>
            <a:stCxn id="8" idx="3"/>
            <a:endCxn id="7" idx="1"/>
          </p:cNvCxnSpPr>
          <p:nvPr/>
        </p:nvCxnSpPr>
        <p:spPr bwMode="auto">
          <a:xfrm flipV="1">
            <a:off x="6154738" y="4446588"/>
            <a:ext cx="655637" cy="11112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꺾인 연결선 19"/>
          <p:cNvCxnSpPr>
            <a:cxnSpLocks noChangeShapeType="1"/>
            <a:stCxn id="8" idx="1"/>
            <a:endCxn id="6" idx="3"/>
          </p:cNvCxnSpPr>
          <p:nvPr/>
        </p:nvCxnSpPr>
        <p:spPr bwMode="auto">
          <a:xfrm rot="10800000">
            <a:off x="2998788" y="4449763"/>
            <a:ext cx="781050" cy="7937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81763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2291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천부경의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은 무엇인가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왜 </a:t>
            </a:r>
            <a:r>
              <a:rPr lang="en-US" altLang="ko-KR" sz="1600" dirty="0" smtClean="0"/>
              <a:t>3,5,8</a:t>
            </a:r>
            <a:r>
              <a:rPr lang="ko-KR" altLang="en-US" sz="1600" dirty="0" smtClean="0"/>
              <a:t>이어야 하는가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75" y="2338800"/>
            <a:ext cx="6251575" cy="398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6975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2291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천부경의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은 무엇인가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한의학의 </a:t>
            </a:r>
            <a:r>
              <a:rPr lang="ko-KR" altLang="en-US" sz="1600" dirty="0" err="1" smtClean="0"/>
              <a:t>입체오행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황금분할</a:t>
            </a:r>
            <a:r>
              <a:rPr lang="en-US" altLang="ko-KR" sz="1600" dirty="0" smtClean="0"/>
              <a:t>)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20" y="3062288"/>
            <a:ext cx="2351087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그림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582" y="3335337"/>
            <a:ext cx="2343150" cy="15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그림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25" y="5267325"/>
            <a:ext cx="54006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직사각형 10"/>
          <p:cNvSpPr>
            <a:spLocks noChangeArrowheads="1"/>
          </p:cNvSpPr>
          <p:nvPr/>
        </p:nvSpPr>
        <p:spPr bwMode="auto">
          <a:xfrm>
            <a:off x="4430711" y="5369140"/>
            <a:ext cx="6143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Mecca</a:t>
            </a:r>
            <a:endParaRPr lang="ko-KR" altLang="en-US" dirty="0"/>
          </a:p>
        </p:txBody>
      </p:sp>
      <p:sp>
        <p:nvSpPr>
          <p:cNvPr id="25" name="직사각형 2"/>
          <p:cNvSpPr>
            <a:spLocks noChangeArrowheads="1"/>
          </p:cNvSpPr>
          <p:nvPr/>
        </p:nvSpPr>
        <p:spPr bwMode="auto">
          <a:xfrm>
            <a:off x="6878638" y="5360988"/>
            <a:ext cx="2463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en-US" altLang="ko-KR">
                <a:latin typeface="Times New Roman" panose="02020603050405020304" pitchFamily="18" charset="0"/>
                <a:cs typeface="Times New Roman" panose="02020603050405020304" pitchFamily="18" charset="0"/>
              </a:rPr>
              <a:t>the golden section of body 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ko-KR" altLang="en-US"/>
              <a:t> 丹田 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i="1"/>
              <a:t>lower</a:t>
            </a:r>
            <a:r>
              <a:rPr lang="en-US" altLang="ko-KR"/>
              <a:t> </a:t>
            </a:r>
            <a:r>
              <a:rPr lang="en-US" altLang="ko-KR" i="1"/>
              <a:t>part</a:t>
            </a:r>
            <a:r>
              <a:rPr lang="en-US" altLang="ko-KR"/>
              <a:t> </a:t>
            </a:r>
            <a:r>
              <a:rPr lang="en-US" altLang="ko-KR" i="1"/>
              <a:t>of</a:t>
            </a:r>
            <a:r>
              <a:rPr lang="en-US" altLang="ko-KR"/>
              <a:t> </a:t>
            </a:r>
            <a:r>
              <a:rPr lang="en-US" altLang="ko-KR" i="1"/>
              <a:t>the</a:t>
            </a:r>
            <a:r>
              <a:rPr lang="en-US" altLang="ko-KR"/>
              <a:t> </a:t>
            </a:r>
            <a:r>
              <a:rPr lang="en-US" altLang="ko-KR" i="1"/>
              <a:t>abdomen</a:t>
            </a:r>
            <a:endParaRPr lang="ko-KR" altLang="en-US"/>
          </a:p>
        </p:txBody>
      </p:sp>
      <p:pic>
        <p:nvPicPr>
          <p:cNvPr id="26" name="그림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813" y="2822575"/>
            <a:ext cx="1387475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그림 4">
            <a:extLst>
              <a:ext uri="{FF2B5EF4-FFF2-40B4-BE49-F238E27FC236}">
                <a16:creationId xmlns:a16="http://schemas.microsoft.com/office/drawing/2014/main" id="{A9756D85-160A-4E1E-B0A8-7C585DE33F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339" y="3087491"/>
            <a:ext cx="2746597" cy="204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6">
            <a:extLst>
              <a:ext uri="{FF2B5EF4-FFF2-40B4-BE49-F238E27FC236}">
                <a16:creationId xmlns:a16="http://schemas.microsoft.com/office/drawing/2014/main" id="{A79EF4F3-A0A1-4948-8D5B-C0BD8A0CF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0637" y="723901"/>
            <a:ext cx="24288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/>
            <a:r>
              <a:rPr lang="ko-KR" altLang="en-US"/>
              <a:t>인체황금분할</a:t>
            </a:r>
          </a:p>
        </p:txBody>
      </p:sp>
    </p:spTree>
    <p:extLst>
      <p:ext uri="{BB962C8B-B14F-4D97-AF65-F5344CB8AC3E}">
        <p14:creationId xmlns:p14="http://schemas.microsoft.com/office/powerpoint/2010/main" val="1967950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2291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천부경의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은 무엇인가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한의학의 </a:t>
            </a:r>
            <a:r>
              <a:rPr lang="ko-KR" altLang="en-US" sz="1600" dirty="0" err="1" smtClean="0"/>
              <a:t>입체오행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6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2206080"/>
            <a:ext cx="2120900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1976438" y="2109242"/>
            <a:ext cx="636587" cy="400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en-US" altLang="ko-KR" sz="1000"/>
              <a:t>Photon : 10</a:t>
            </a:r>
            <a:r>
              <a:rPr lang="ko-KR" altLang="en-US" sz="1000"/>
              <a:t>干</a:t>
            </a:r>
          </a:p>
        </p:txBody>
      </p: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65175" y="2677567"/>
            <a:ext cx="1087438" cy="2476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en-US" altLang="ko-KR" sz="1000"/>
              <a:t>Electron : 5</a:t>
            </a:r>
            <a:r>
              <a:rPr lang="ko-KR" altLang="en-US" sz="1000"/>
              <a:t>運</a:t>
            </a:r>
          </a:p>
        </p:txBody>
      </p:sp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2711450" y="2663280"/>
            <a:ext cx="1187450" cy="2460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en-US" altLang="ko-KR" sz="1000"/>
              <a:t>Gravitino : 6</a:t>
            </a:r>
            <a:r>
              <a:rPr lang="ko-KR" altLang="en-US" sz="1000"/>
              <a:t>氣</a:t>
            </a:r>
          </a:p>
        </p:txBody>
      </p:sp>
      <p:sp>
        <p:nvSpPr>
          <p:cNvPr id="20" name="TextBox 20"/>
          <p:cNvSpPr txBox="1">
            <a:spLocks noChangeArrowheads="1"/>
          </p:cNvSpPr>
          <p:nvPr/>
        </p:nvSpPr>
        <p:spPr bwMode="auto">
          <a:xfrm>
            <a:off x="1560513" y="3739605"/>
            <a:ext cx="636587" cy="5540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en-US" altLang="ko-KR" sz="1000"/>
              <a:t>Scalar meson</a:t>
            </a:r>
          </a:p>
          <a:p>
            <a:pPr algn="ctr"/>
            <a:r>
              <a:rPr lang="ko-KR" altLang="en-US" sz="1000"/>
              <a:t>氣</a:t>
            </a:r>
          </a:p>
        </p:txBody>
      </p:sp>
      <p:sp>
        <p:nvSpPr>
          <p:cNvPr id="21" name="TextBox 21"/>
          <p:cNvSpPr txBox="1">
            <a:spLocks noChangeArrowheads="1"/>
          </p:cNvSpPr>
          <p:nvPr/>
        </p:nvSpPr>
        <p:spPr bwMode="auto">
          <a:xfrm>
            <a:off x="2197100" y="3607842"/>
            <a:ext cx="831850" cy="5540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 sz="1000"/>
              <a:t>Graviton</a:t>
            </a:r>
          </a:p>
          <a:p>
            <a:pPr algn="ctr"/>
            <a:r>
              <a:rPr lang="en-US" altLang="ko-KR" sz="1000"/>
              <a:t>12</a:t>
            </a:r>
            <a:r>
              <a:rPr lang="ko-KR" altLang="en-US" sz="1000"/>
              <a:t>支</a:t>
            </a:r>
            <a:endParaRPr lang="en-US" altLang="ko-KR" sz="1000"/>
          </a:p>
          <a:p>
            <a:pPr algn="ctr"/>
            <a:endParaRPr lang="ko-KR" altLang="en-US" sz="1000"/>
          </a:p>
        </p:txBody>
      </p:sp>
      <p:pic>
        <p:nvPicPr>
          <p:cNvPr id="22" name="그림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775" y="2348955"/>
            <a:ext cx="2598738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그림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2237830"/>
            <a:ext cx="233362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1" y="4016623"/>
            <a:ext cx="6380162" cy="260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6699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3D3D5C"/>
                  </a:outerShdw>
                </a:effectLst>
              </a14:hiddenEffects>
            </a:ext>
          </a:extLst>
        </p:spPr>
      </p:pic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1827213" y="5880347"/>
            <a:ext cx="6599237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en-US" altLang="ko-KR"/>
              <a:t>        Fire-center       Wood-center       Water-center       Metal-center           Earth -center</a:t>
            </a:r>
            <a:endParaRPr lang="ko-KR" altLang="en-US"/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2093913" y="8117135"/>
            <a:ext cx="625475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/>
              <a:t>the minimum requirements of Three Dimension Wuxing theorem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40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2291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천부경의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은 무엇인가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하도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평면오행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발생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물질</a:t>
            </a:r>
            <a:r>
              <a:rPr lang="en-US" altLang="ko-KR" sz="1600" dirty="0" smtClean="0"/>
              <a:t> ) VS </a:t>
            </a:r>
            <a:r>
              <a:rPr lang="ko-KR" altLang="en-US" sz="1600" dirty="0" smtClean="0"/>
              <a:t>낙서</a:t>
            </a:r>
            <a:r>
              <a:rPr lang="en-US" altLang="ko-KR" sz="1600" dirty="0" smtClean="0"/>
              <a:t>(</a:t>
            </a:r>
            <a:r>
              <a:rPr lang="ko-KR" altLang="en-US" sz="1600" dirty="0" err="1" smtClean="0"/>
              <a:t>입체오행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운행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생명</a:t>
            </a:r>
            <a:r>
              <a:rPr lang="en-US" altLang="ko-KR" sz="1600" dirty="0" smtClean="0"/>
              <a:t>)  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430" y="1944688"/>
            <a:ext cx="2240534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880" y="1991518"/>
            <a:ext cx="2040116" cy="188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4210710"/>
            <a:ext cx="423227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187575" y="4019550"/>
            <a:ext cx="719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/>
              <a:t>south</a:t>
            </a:r>
            <a:endParaRPr lang="ko-KR" alt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185988" y="6069013"/>
            <a:ext cx="7191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/>
              <a:t>north</a:t>
            </a:r>
            <a:endParaRPr lang="ko-KR" altLang="en-US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889000" y="5092700"/>
            <a:ext cx="7191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/>
              <a:t>east</a:t>
            </a:r>
            <a:endParaRPr lang="ko-KR" altLang="en-US"/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3224213" y="5092700"/>
            <a:ext cx="7191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en-US" altLang="ko-KR"/>
              <a:t>west</a:t>
            </a:r>
            <a:endParaRPr lang="ko-KR" altLang="en-US"/>
          </a:p>
        </p:txBody>
      </p:sp>
      <p:pic>
        <p:nvPicPr>
          <p:cNvPr id="13" name="그림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63" y="4443413"/>
            <a:ext cx="3462337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그림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938" y="4603750"/>
            <a:ext cx="1060450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030" y="1001712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하도</a:t>
            </a:r>
            <a:r>
              <a:rPr lang="en-US" altLang="ko-KR" sz="1600" dirty="0" smtClean="0"/>
              <a:t>-</a:t>
            </a:r>
            <a:r>
              <a:rPr lang="ko-KR" altLang="en-US" sz="1600" dirty="0" smtClean="0"/>
              <a:t>발생은 </a:t>
            </a:r>
            <a:r>
              <a:rPr lang="en-US" altLang="ko-KR" sz="1600" dirty="0" smtClean="0"/>
              <a:t>3(</a:t>
            </a:r>
            <a:r>
              <a:rPr lang="ko-KR" altLang="en-US" sz="1600" dirty="0" smtClean="0"/>
              <a:t>목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에서 상생을 시작하고 </a:t>
            </a:r>
            <a:r>
              <a:rPr lang="ko-KR" altLang="en-US" sz="1600" dirty="0" smtClean="0"/>
              <a:t>낙서</a:t>
            </a:r>
            <a:r>
              <a:rPr lang="en-US" altLang="ko-KR" sz="1600" dirty="0" smtClean="0"/>
              <a:t>-</a:t>
            </a:r>
            <a:r>
              <a:rPr lang="ko-KR" altLang="en-US" sz="1600" dirty="0" smtClean="0"/>
              <a:t>운행은 </a:t>
            </a:r>
            <a:r>
              <a:rPr lang="en-US" altLang="ko-KR" sz="1600" dirty="0" smtClean="0"/>
              <a:t>7(</a:t>
            </a:r>
            <a:r>
              <a:rPr lang="ko-KR" altLang="en-US" sz="1600" dirty="0" smtClean="0"/>
              <a:t>금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에서 </a:t>
            </a:r>
            <a:r>
              <a:rPr lang="ko-KR" altLang="en-US" sz="1600" dirty="0" err="1" smtClean="0"/>
              <a:t>금화교역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-</a:t>
            </a:r>
            <a:r>
              <a:rPr lang="ko-KR" altLang="en-US" sz="1600" dirty="0" smtClean="0"/>
              <a:t>상극 운행한다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8367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pic>
        <p:nvPicPr>
          <p:cNvPr id="16" name="_x333110064" descr="EMB00001074222f">
            <a:extLst>
              <a:ext uri="{FF2B5EF4-FFF2-40B4-BE49-F238E27FC236}">
                <a16:creationId xmlns:a16="http://schemas.microsoft.com/office/drawing/2014/main" id="{7586F67B-E535-46B0-95DC-6B86207A2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116138"/>
            <a:ext cx="8834437" cy="34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968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67235" y="5753528"/>
            <a:ext cx="18185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         낙서 순환</a:t>
            </a:r>
            <a:endParaRPr lang="ko-KR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4" y="1084332"/>
            <a:ext cx="45720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621" y="3482124"/>
            <a:ext cx="5283200" cy="299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94" y="4263019"/>
            <a:ext cx="3345543" cy="1895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5011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4" y="3324906"/>
            <a:ext cx="4601830" cy="292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-3711" y="874102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1400" dirty="0"/>
              <a:t>기본 </a:t>
            </a:r>
            <a:r>
              <a:rPr lang="en-US" altLang="ko-KR" sz="1400" dirty="0"/>
              <a:t>4</a:t>
            </a:r>
            <a:r>
              <a:rPr lang="ko-KR" altLang="en-US" sz="1400" dirty="0"/>
              <a:t>힘의 순환 과정 </a:t>
            </a:r>
            <a:r>
              <a:rPr lang="en-US" altLang="ko-KR" sz="1400" dirty="0"/>
              <a:t>※ 4</a:t>
            </a:r>
            <a:r>
              <a:rPr lang="ko-KR" altLang="en-US" sz="1400" dirty="0"/>
              <a:t>힘의 순환과정</a:t>
            </a:r>
            <a:br>
              <a:rPr lang="ko-KR" altLang="en-US" sz="1400" dirty="0"/>
            </a:b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>  </a:t>
            </a:r>
            <a:r>
              <a:rPr lang="en-US" altLang="ko-KR" sz="1400" dirty="0"/>
              <a:t>(1) </a:t>
            </a:r>
            <a:r>
              <a:rPr lang="ko-KR" altLang="en-US" sz="1400" dirty="0" err="1"/>
              <a:t>확산력</a:t>
            </a:r>
            <a:r>
              <a:rPr lang="ko-KR" altLang="en-US" sz="1400" dirty="0"/>
              <a:t>  </a:t>
            </a:r>
            <a:r>
              <a:rPr lang="en-US" altLang="ko-KR" sz="1400" dirty="0"/>
              <a:t>&gt;  </a:t>
            </a:r>
            <a:r>
              <a:rPr lang="ko-KR" altLang="en-US" sz="1400" dirty="0"/>
              <a:t>폭발력</a:t>
            </a:r>
            <a:r>
              <a:rPr lang="en-US" altLang="ko-KR" sz="1400" dirty="0"/>
              <a:t>,  </a:t>
            </a:r>
            <a:r>
              <a:rPr lang="ko-KR" altLang="en-US" sz="1400" dirty="0"/>
              <a:t>척력  </a:t>
            </a:r>
            <a:r>
              <a:rPr lang="en-US" altLang="ko-KR" sz="1400" dirty="0"/>
              <a:t>=    </a:t>
            </a:r>
            <a:r>
              <a:rPr lang="ko-KR" altLang="en-US" sz="1400" dirty="0"/>
              <a:t>인력   </a:t>
            </a:r>
            <a:r>
              <a:rPr lang="en-US" altLang="ko-KR" sz="1400" dirty="0"/>
              <a:t>:   </a:t>
            </a:r>
            <a:r>
              <a:rPr lang="ko-KR" altLang="en-US" sz="1400" dirty="0" err="1"/>
              <a:t>확산점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>  </a:t>
            </a:r>
            <a:r>
              <a:rPr lang="en-US" altLang="ko-KR" sz="1400" dirty="0"/>
              <a:t>(2) </a:t>
            </a:r>
            <a:r>
              <a:rPr lang="ko-KR" altLang="en-US" sz="1400" dirty="0" err="1"/>
              <a:t>확산력</a:t>
            </a:r>
            <a:r>
              <a:rPr lang="ko-KR" altLang="en-US" sz="1400" dirty="0"/>
              <a:t>  </a:t>
            </a:r>
            <a:r>
              <a:rPr lang="en-US" altLang="ko-KR" sz="1400" dirty="0"/>
              <a:t>&gt;  </a:t>
            </a:r>
            <a:r>
              <a:rPr lang="ko-KR" altLang="en-US" sz="1400" dirty="0"/>
              <a:t>폭발력</a:t>
            </a:r>
            <a:r>
              <a:rPr lang="en-US" altLang="ko-KR" sz="1400" dirty="0"/>
              <a:t>,  </a:t>
            </a:r>
            <a:r>
              <a:rPr lang="ko-KR" altLang="en-US" sz="1400" dirty="0"/>
              <a:t>척력  </a:t>
            </a:r>
            <a:r>
              <a:rPr lang="en-US" altLang="ko-KR" sz="1400" dirty="0"/>
              <a:t>&lt;   </a:t>
            </a:r>
            <a:r>
              <a:rPr lang="ko-KR" altLang="en-US" sz="1400" dirty="0"/>
              <a:t>인력   </a:t>
            </a:r>
            <a:r>
              <a:rPr lang="en-US" altLang="ko-KR" sz="1400" dirty="0"/>
              <a:t>:   </a:t>
            </a:r>
            <a:r>
              <a:rPr lang="ko-KR" altLang="en-US" sz="1400" dirty="0"/>
              <a:t>제</a:t>
            </a:r>
            <a:r>
              <a:rPr lang="en-US" altLang="ko-KR" sz="1400" dirty="0"/>
              <a:t>1</a:t>
            </a:r>
            <a:r>
              <a:rPr lang="ko-KR" altLang="en-US" sz="1400" dirty="0"/>
              <a:t>기</a:t>
            </a:r>
            <a:br>
              <a:rPr lang="ko-KR" altLang="en-US" sz="1400" dirty="0"/>
            </a:br>
            <a:r>
              <a:rPr lang="ko-KR" altLang="en-US" sz="1400" dirty="0"/>
              <a:t>  </a:t>
            </a:r>
            <a:r>
              <a:rPr lang="en-US" altLang="ko-KR" sz="1400" dirty="0"/>
              <a:t>(3) </a:t>
            </a:r>
            <a:r>
              <a:rPr lang="ko-KR" altLang="en-US" sz="1400" dirty="0" err="1"/>
              <a:t>확산력</a:t>
            </a:r>
            <a:r>
              <a:rPr lang="ko-KR" altLang="en-US" sz="1400" dirty="0"/>
              <a:t>  </a:t>
            </a:r>
            <a:r>
              <a:rPr lang="en-US" altLang="ko-KR" sz="1400" dirty="0"/>
              <a:t>=   </a:t>
            </a:r>
            <a:r>
              <a:rPr lang="ko-KR" altLang="en-US" sz="1400" dirty="0"/>
              <a:t>폭발력</a:t>
            </a:r>
            <a:r>
              <a:rPr lang="en-US" altLang="ko-KR" sz="1400" dirty="0"/>
              <a:t>,  </a:t>
            </a:r>
            <a:r>
              <a:rPr lang="ko-KR" altLang="en-US" sz="1400" dirty="0"/>
              <a:t>척력  </a:t>
            </a:r>
            <a:r>
              <a:rPr lang="en-US" altLang="ko-KR" sz="1400" dirty="0"/>
              <a:t>&lt;   </a:t>
            </a:r>
            <a:r>
              <a:rPr lang="ko-KR" altLang="en-US" sz="1400" dirty="0"/>
              <a:t>인력   </a:t>
            </a:r>
            <a:r>
              <a:rPr lang="en-US" altLang="ko-KR" sz="1400" dirty="0"/>
              <a:t>:   </a:t>
            </a:r>
            <a:r>
              <a:rPr lang="ko-KR" altLang="en-US" sz="1400" dirty="0" err="1"/>
              <a:t>인력점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>  </a:t>
            </a:r>
            <a:r>
              <a:rPr lang="en-US" altLang="ko-KR" sz="1400" dirty="0"/>
              <a:t>(4) </a:t>
            </a:r>
            <a:r>
              <a:rPr lang="ko-KR" altLang="en-US" sz="1400" dirty="0" err="1"/>
              <a:t>확산력</a:t>
            </a:r>
            <a:r>
              <a:rPr lang="ko-KR" altLang="en-US" sz="1400" dirty="0"/>
              <a:t>  </a:t>
            </a:r>
            <a:r>
              <a:rPr lang="en-US" altLang="ko-KR" sz="1400" dirty="0"/>
              <a:t>&lt;  </a:t>
            </a:r>
            <a:r>
              <a:rPr lang="ko-KR" altLang="en-US" sz="1400" dirty="0"/>
              <a:t>폭발력</a:t>
            </a:r>
            <a:r>
              <a:rPr lang="en-US" altLang="ko-KR" sz="1400" dirty="0"/>
              <a:t>,  </a:t>
            </a:r>
            <a:r>
              <a:rPr lang="ko-KR" altLang="en-US" sz="1400" dirty="0"/>
              <a:t>척력  </a:t>
            </a:r>
            <a:r>
              <a:rPr lang="en-US" altLang="ko-KR" sz="1400" dirty="0"/>
              <a:t>&lt;   </a:t>
            </a:r>
            <a:r>
              <a:rPr lang="ko-KR" altLang="en-US" sz="1400" dirty="0"/>
              <a:t>인력   </a:t>
            </a:r>
            <a:r>
              <a:rPr lang="en-US" altLang="ko-KR" sz="1400" dirty="0"/>
              <a:t>:   </a:t>
            </a:r>
            <a:r>
              <a:rPr lang="ko-KR" altLang="en-US" sz="1400" dirty="0"/>
              <a:t>제</a:t>
            </a:r>
            <a:r>
              <a:rPr lang="en-US" altLang="ko-KR" sz="1400" dirty="0"/>
              <a:t>2</a:t>
            </a:r>
            <a:r>
              <a:rPr lang="ko-KR" altLang="en-US" sz="1400" dirty="0"/>
              <a:t>기</a:t>
            </a:r>
            <a:br>
              <a:rPr lang="ko-KR" altLang="en-US" sz="1400" dirty="0"/>
            </a:br>
            <a:r>
              <a:rPr lang="ko-KR" altLang="en-US" sz="1400" dirty="0"/>
              <a:t>  </a:t>
            </a:r>
            <a:r>
              <a:rPr lang="en-US" altLang="ko-KR" sz="1400" dirty="0"/>
              <a:t>(5) </a:t>
            </a:r>
            <a:r>
              <a:rPr lang="ko-KR" altLang="en-US" sz="1400" dirty="0" err="1"/>
              <a:t>확산력</a:t>
            </a:r>
            <a:r>
              <a:rPr lang="ko-KR" altLang="en-US" sz="1400" dirty="0"/>
              <a:t>  </a:t>
            </a:r>
            <a:r>
              <a:rPr lang="en-US" altLang="ko-KR" sz="1400" dirty="0"/>
              <a:t>&lt;  </a:t>
            </a:r>
            <a:r>
              <a:rPr lang="ko-KR" altLang="en-US" sz="1400" dirty="0"/>
              <a:t>폭발력</a:t>
            </a:r>
            <a:r>
              <a:rPr lang="en-US" altLang="ko-KR" sz="1400" dirty="0"/>
              <a:t>,  </a:t>
            </a:r>
            <a:r>
              <a:rPr lang="ko-KR" altLang="en-US" sz="1400" dirty="0"/>
              <a:t>척력  </a:t>
            </a:r>
            <a:r>
              <a:rPr lang="en-US" altLang="ko-KR" sz="1400" dirty="0"/>
              <a:t>=    </a:t>
            </a:r>
            <a:r>
              <a:rPr lang="ko-KR" altLang="en-US" sz="1400" dirty="0"/>
              <a:t>인력   </a:t>
            </a:r>
            <a:r>
              <a:rPr lang="en-US" altLang="ko-KR" sz="1400" dirty="0"/>
              <a:t>:   </a:t>
            </a:r>
            <a:r>
              <a:rPr lang="ko-KR" altLang="en-US" sz="1400" dirty="0" err="1"/>
              <a:t>폭발점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>  </a:t>
            </a:r>
            <a:r>
              <a:rPr lang="en-US" altLang="ko-KR" sz="1400" dirty="0"/>
              <a:t>(6) </a:t>
            </a:r>
            <a:r>
              <a:rPr lang="ko-KR" altLang="en-US" sz="1400" dirty="0" err="1"/>
              <a:t>확산력</a:t>
            </a:r>
            <a:r>
              <a:rPr lang="ko-KR" altLang="en-US" sz="1400" dirty="0"/>
              <a:t>  </a:t>
            </a:r>
            <a:r>
              <a:rPr lang="en-US" altLang="ko-KR" sz="1400" dirty="0"/>
              <a:t>&lt;  </a:t>
            </a:r>
            <a:r>
              <a:rPr lang="ko-KR" altLang="en-US" sz="1400" dirty="0"/>
              <a:t>폭발력</a:t>
            </a:r>
            <a:r>
              <a:rPr lang="en-US" altLang="ko-KR" sz="1400" dirty="0"/>
              <a:t>,  </a:t>
            </a:r>
            <a:r>
              <a:rPr lang="ko-KR" altLang="en-US" sz="1400" dirty="0"/>
              <a:t>척력  </a:t>
            </a:r>
            <a:r>
              <a:rPr lang="en-US" altLang="ko-KR" sz="1400" dirty="0"/>
              <a:t>&gt;   </a:t>
            </a:r>
            <a:r>
              <a:rPr lang="ko-KR" altLang="en-US" sz="1400" dirty="0"/>
              <a:t>인력   </a:t>
            </a:r>
            <a:r>
              <a:rPr lang="en-US" altLang="ko-KR" sz="1400" dirty="0"/>
              <a:t>:   </a:t>
            </a:r>
            <a:r>
              <a:rPr lang="ko-KR" altLang="en-US" sz="1400" dirty="0"/>
              <a:t>제</a:t>
            </a:r>
            <a:r>
              <a:rPr lang="en-US" altLang="ko-KR" sz="1400" dirty="0"/>
              <a:t>3</a:t>
            </a:r>
            <a:r>
              <a:rPr lang="ko-KR" altLang="en-US" sz="1400" dirty="0"/>
              <a:t>기</a:t>
            </a:r>
            <a:br>
              <a:rPr lang="ko-KR" altLang="en-US" sz="1400" dirty="0"/>
            </a:br>
            <a:r>
              <a:rPr lang="ko-KR" altLang="en-US" sz="1400" dirty="0"/>
              <a:t>  </a:t>
            </a:r>
            <a:r>
              <a:rPr lang="en-US" altLang="ko-KR" sz="1400" dirty="0"/>
              <a:t>(7) </a:t>
            </a:r>
            <a:r>
              <a:rPr lang="ko-KR" altLang="en-US" sz="1400" dirty="0" err="1"/>
              <a:t>확산력</a:t>
            </a:r>
            <a:r>
              <a:rPr lang="ko-KR" altLang="en-US" sz="1400" dirty="0"/>
              <a:t>  </a:t>
            </a:r>
            <a:r>
              <a:rPr lang="en-US" altLang="ko-KR" sz="1400" dirty="0"/>
              <a:t>=   </a:t>
            </a:r>
            <a:r>
              <a:rPr lang="ko-KR" altLang="en-US" sz="1400" dirty="0"/>
              <a:t>폭발력</a:t>
            </a:r>
            <a:r>
              <a:rPr lang="en-US" altLang="ko-KR" sz="1400" dirty="0"/>
              <a:t>,  </a:t>
            </a:r>
            <a:r>
              <a:rPr lang="ko-KR" altLang="en-US" sz="1400" dirty="0"/>
              <a:t>척력  </a:t>
            </a:r>
            <a:r>
              <a:rPr lang="en-US" altLang="ko-KR" sz="1400" dirty="0"/>
              <a:t>&gt;   </a:t>
            </a:r>
            <a:r>
              <a:rPr lang="ko-KR" altLang="en-US" sz="1400" dirty="0"/>
              <a:t>인력   </a:t>
            </a:r>
            <a:r>
              <a:rPr lang="en-US" altLang="ko-KR" sz="1400" dirty="0"/>
              <a:t>:   </a:t>
            </a:r>
            <a:r>
              <a:rPr lang="ko-KR" altLang="en-US" sz="1400" dirty="0" err="1"/>
              <a:t>척력점</a:t>
            </a:r>
            <a:r>
              <a:rPr lang="ko-KR" altLang="en-US" sz="1400" dirty="0"/>
              <a:t/>
            </a:r>
            <a:br>
              <a:rPr lang="ko-KR" altLang="en-US" sz="1400" dirty="0"/>
            </a:br>
            <a:r>
              <a:rPr lang="ko-KR" altLang="en-US" sz="1400" dirty="0"/>
              <a:t>  </a:t>
            </a:r>
            <a:r>
              <a:rPr lang="en-US" altLang="ko-KR" sz="1400" dirty="0"/>
              <a:t>(8) </a:t>
            </a:r>
            <a:r>
              <a:rPr lang="ko-KR" altLang="en-US" sz="1400" dirty="0" err="1"/>
              <a:t>확산력</a:t>
            </a:r>
            <a:r>
              <a:rPr lang="ko-KR" altLang="en-US" sz="1400" dirty="0"/>
              <a:t>  </a:t>
            </a:r>
            <a:r>
              <a:rPr lang="en-US" altLang="ko-KR" sz="1400" dirty="0"/>
              <a:t>&gt;  </a:t>
            </a:r>
            <a:r>
              <a:rPr lang="ko-KR" altLang="en-US" sz="1400" dirty="0"/>
              <a:t>폭발력</a:t>
            </a:r>
            <a:r>
              <a:rPr lang="en-US" altLang="ko-KR" sz="1400" dirty="0"/>
              <a:t>,  </a:t>
            </a:r>
            <a:r>
              <a:rPr lang="ko-KR" altLang="en-US" sz="1400" dirty="0"/>
              <a:t>척력  </a:t>
            </a:r>
            <a:r>
              <a:rPr lang="en-US" altLang="ko-KR" sz="1400" dirty="0"/>
              <a:t>&gt;   </a:t>
            </a:r>
            <a:r>
              <a:rPr lang="ko-KR" altLang="en-US" sz="1400" dirty="0"/>
              <a:t>인력   </a:t>
            </a:r>
            <a:r>
              <a:rPr lang="en-US" altLang="ko-KR" sz="1400" dirty="0"/>
              <a:t>:   </a:t>
            </a:r>
            <a:r>
              <a:rPr lang="ko-KR" altLang="en-US" sz="1400" dirty="0"/>
              <a:t>제</a:t>
            </a:r>
            <a:r>
              <a:rPr lang="en-US" altLang="ko-KR" sz="1400" dirty="0"/>
              <a:t>4</a:t>
            </a:r>
            <a:r>
              <a:rPr lang="ko-KR" altLang="en-US" sz="1400" dirty="0"/>
              <a:t>기</a:t>
            </a:r>
            <a:br>
              <a:rPr lang="ko-KR" altLang="en-US" sz="1400" dirty="0"/>
            </a:br>
            <a:r>
              <a:rPr lang="ko-KR" altLang="en-US" sz="1400" dirty="0"/>
              <a:t>       다시 </a:t>
            </a:r>
            <a:r>
              <a:rPr lang="en-US" altLang="ko-KR" sz="1400" dirty="0"/>
              <a:t>(1)</a:t>
            </a:r>
            <a:r>
              <a:rPr lang="ko-KR" altLang="en-US" sz="1400" dirty="0"/>
              <a:t>이 되어 순환합니다</a:t>
            </a:r>
            <a:r>
              <a:rPr lang="en-US" altLang="ko-KR" sz="1400" dirty="0"/>
              <a:t>.</a:t>
            </a:r>
            <a:br>
              <a:rPr lang="en-US" altLang="ko-KR" sz="1400" dirty="0"/>
            </a:br>
            <a:endParaRPr lang="ko-KR" altLang="en-US" sz="1400" dirty="0"/>
          </a:p>
        </p:txBody>
      </p:sp>
      <p:grpSp>
        <p:nvGrpSpPr>
          <p:cNvPr id="6" name="그룹 5"/>
          <p:cNvGrpSpPr/>
          <p:nvPr/>
        </p:nvGrpSpPr>
        <p:grpSpPr>
          <a:xfrm>
            <a:off x="4382811" y="2834205"/>
            <a:ext cx="1172127" cy="1172127"/>
            <a:chOff x="1976949" y="2540"/>
            <a:chExt cx="1172127" cy="1172127"/>
          </a:xfrm>
        </p:grpSpPr>
        <p:sp>
          <p:nvSpPr>
            <p:cNvPr id="9" name="타원 8"/>
            <p:cNvSpPr/>
            <p:nvPr/>
          </p:nvSpPr>
          <p:spPr>
            <a:xfrm>
              <a:off x="1976949" y="2540"/>
              <a:ext cx="1172127" cy="117212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타원 4"/>
            <p:cNvSpPr txBox="1"/>
            <p:nvPr/>
          </p:nvSpPr>
          <p:spPr>
            <a:xfrm>
              <a:off x="2148603" y="174194"/>
              <a:ext cx="828819" cy="8288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600" kern="1200" dirty="0" smtClean="0"/>
                <a:t>화</a:t>
              </a:r>
              <a:r>
                <a:rPr lang="en-US" altLang="ko-KR" sz="1600" kern="1200" dirty="0" smtClean="0"/>
                <a:t>(</a:t>
              </a:r>
              <a:r>
                <a:rPr lang="ko-KR" altLang="en-US" sz="1600" kern="1200" dirty="0" smtClean="0"/>
                <a:t>토</a:t>
              </a:r>
              <a:r>
                <a:rPr lang="en-US" altLang="ko-KR" sz="1600" kern="1200" dirty="0" smtClean="0"/>
                <a:t>)</a:t>
              </a:r>
              <a:r>
                <a:rPr lang="ko-KR" altLang="en-US" sz="1600" kern="1200" dirty="0" smtClean="0"/>
                <a:t>      인력   자유     </a:t>
              </a:r>
              <a:endParaRPr lang="ko-KR" altLang="en-US" sz="1600" kern="1200" dirty="0"/>
            </a:p>
          </p:txBody>
        </p:sp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7489" y="1766676"/>
            <a:ext cx="3967151" cy="371714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67235" y="5753528"/>
            <a:ext cx="18185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          낙서 순환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7444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2291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천부경의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은 무엇인가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한의학의 </a:t>
            </a:r>
            <a:r>
              <a:rPr lang="ko-KR" altLang="en-US" sz="1600" dirty="0" err="1" smtClean="0"/>
              <a:t>입체오행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순환법칙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92" y="2233412"/>
            <a:ext cx="3007885" cy="336541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5186" y="2233412"/>
            <a:ext cx="3084398" cy="315049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5218" y="2454429"/>
            <a:ext cx="2890626" cy="270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01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4" name="직사각형 6"/>
          <p:cNvSpPr>
            <a:spLocks noChangeArrowheads="1"/>
          </p:cNvSpPr>
          <p:nvPr/>
        </p:nvSpPr>
        <p:spPr bwMode="auto">
          <a:xfrm>
            <a:off x="1746250" y="2328863"/>
            <a:ext cx="17589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en-US" altLang="ko-KR"/>
              <a:t>The flow of electricity</a:t>
            </a:r>
            <a:endParaRPr lang="ko-KR" altLang="en-US"/>
          </a:p>
        </p:txBody>
      </p:sp>
      <p:sp>
        <p:nvSpPr>
          <p:cNvPr id="5" name="직사각형 6"/>
          <p:cNvSpPr>
            <a:spLocks noChangeArrowheads="1"/>
          </p:cNvSpPr>
          <p:nvPr/>
        </p:nvSpPr>
        <p:spPr bwMode="auto">
          <a:xfrm>
            <a:off x="5411788" y="2344738"/>
            <a:ext cx="3848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en-US" altLang="ko-KR"/>
              <a:t>The Change of the periodic table (of the elements)</a:t>
            </a:r>
          </a:p>
        </p:txBody>
      </p:sp>
      <p:pic>
        <p:nvPicPr>
          <p:cNvPr id="6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288" y="2878138"/>
            <a:ext cx="1492250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647950"/>
            <a:ext cx="361315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75" y="4543425"/>
            <a:ext cx="35956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3" y="3740150"/>
            <a:ext cx="2574925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3579813" y="1819275"/>
            <a:ext cx="2327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en-US" altLang="ko-KR" dirty="0"/>
              <a:t>unlimited multiple circulation</a:t>
            </a:r>
          </a:p>
        </p:txBody>
      </p:sp>
    </p:spTree>
    <p:extLst>
      <p:ext uri="{BB962C8B-B14F-4D97-AF65-F5344CB8AC3E}">
        <p14:creationId xmlns:p14="http://schemas.microsoft.com/office/powerpoint/2010/main" val="1887289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40">
            <a:extLst>
              <a:ext uri="{FF2B5EF4-FFF2-40B4-BE49-F238E27FC236}">
                <a16:creationId xmlns:a16="http://schemas.microsoft.com/office/drawing/2014/main" id="{B8BCA07F-78D9-42AA-B2AA-118B6953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Ⅰ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천지인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4" name="직사각형 6"/>
          <p:cNvSpPr>
            <a:spLocks noChangeArrowheads="1"/>
          </p:cNvSpPr>
          <p:nvPr/>
        </p:nvSpPr>
        <p:spPr bwMode="auto">
          <a:xfrm>
            <a:off x="1746250" y="2328863"/>
            <a:ext cx="17589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en-US" altLang="ko-KR"/>
              <a:t>The flow of electricity</a:t>
            </a:r>
            <a:endParaRPr lang="ko-KR" altLang="en-US"/>
          </a:p>
        </p:txBody>
      </p:sp>
      <p:sp>
        <p:nvSpPr>
          <p:cNvPr id="5" name="직사각형 6"/>
          <p:cNvSpPr>
            <a:spLocks noChangeArrowheads="1"/>
          </p:cNvSpPr>
          <p:nvPr/>
        </p:nvSpPr>
        <p:spPr bwMode="auto">
          <a:xfrm>
            <a:off x="5411788" y="2344738"/>
            <a:ext cx="3848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en-US" altLang="ko-KR"/>
              <a:t>The Change of the periodic table (of the elements)</a:t>
            </a:r>
          </a:p>
        </p:txBody>
      </p:sp>
      <p:pic>
        <p:nvPicPr>
          <p:cNvPr id="6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288" y="2878138"/>
            <a:ext cx="1492250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647950"/>
            <a:ext cx="361315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75" y="4543425"/>
            <a:ext cx="35956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3" y="3740150"/>
            <a:ext cx="2574925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1"/>
          <p:cNvSpPr>
            <a:spLocks noChangeArrowheads="1"/>
          </p:cNvSpPr>
          <p:nvPr/>
        </p:nvSpPr>
        <p:spPr bwMode="auto">
          <a:xfrm>
            <a:off x="3579813" y="1819275"/>
            <a:ext cx="2327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en-US" altLang="ko-KR"/>
              <a:t>unlimited multiple circulation</a:t>
            </a:r>
          </a:p>
        </p:txBody>
      </p:sp>
    </p:spTree>
    <p:extLst>
      <p:ext uri="{BB962C8B-B14F-4D97-AF65-F5344CB8AC3E}">
        <p14:creationId xmlns:p14="http://schemas.microsoft.com/office/powerpoint/2010/main" val="2418966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>
            <a:extLst>
              <a:ext uri="{FF2B5EF4-FFF2-40B4-BE49-F238E27FC236}">
                <a16:creationId xmlns:a16="http://schemas.microsoft.com/office/drawing/2014/main" id="{452B3685-117B-4F85-9857-89EA9224B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350" y="2682747"/>
            <a:ext cx="4318000" cy="431800"/>
          </a:xfrm>
          <a:prstGeom prst="rect">
            <a:avLst/>
          </a:prstGeom>
          <a:solidFill>
            <a:srgbClr val="000066"/>
          </a:solidFill>
          <a:ln w="12700" algn="ctr">
            <a:solidFill>
              <a:srgbClr val="000066"/>
            </a:solidFill>
            <a:miter lim="800000"/>
            <a:headEnd/>
            <a:tailEnd/>
          </a:ln>
        </p:spPr>
        <p:txBody>
          <a:bodyPr wrap="none" lIns="72000" tIns="36000" rIns="72000" bIns="36000"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66917" name="Rectangle 5">
            <a:extLst>
              <a:ext uri="{FF2B5EF4-FFF2-40B4-BE49-F238E27FC236}">
                <a16:creationId xmlns:a16="http://schemas.microsoft.com/office/drawing/2014/main" id="{F602E80F-01C4-496B-ABC2-DD0BB7BC9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0463" y="1223963"/>
            <a:ext cx="43180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609600" indent="-609600" algn="r" eaLnBrk="1" hangingPunct="1">
              <a:lnSpc>
                <a:spcPct val="110000"/>
              </a:lnSpc>
              <a:defRPr/>
            </a:pPr>
            <a:r>
              <a:rPr lang="en-US" altLang="ko-KR" sz="1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Table of Contents</a:t>
            </a:r>
          </a:p>
        </p:txBody>
      </p:sp>
      <p:sp>
        <p:nvSpPr>
          <p:cNvPr id="4100" name="Rectangle 6">
            <a:extLst>
              <a:ext uri="{FF2B5EF4-FFF2-40B4-BE49-F238E27FC236}">
                <a16:creationId xmlns:a16="http://schemas.microsoft.com/office/drawing/2014/main" id="{4E380E51-FCBD-493A-9A42-993875D6D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0463" y="1590675"/>
            <a:ext cx="4318000" cy="295275"/>
          </a:xfrm>
          <a:prstGeom prst="rect">
            <a:avLst/>
          </a:prstGeom>
          <a:gradFill rotWithShape="0">
            <a:gsLst>
              <a:gs pos="0">
                <a:srgbClr val="666699"/>
              </a:gs>
              <a:gs pos="100000">
                <a:srgbClr val="BFBFD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4101" name="Text Box 7">
            <a:extLst>
              <a:ext uri="{FF2B5EF4-FFF2-40B4-BE49-F238E27FC236}">
                <a16:creationId xmlns:a16="http://schemas.microsoft.com/office/drawing/2014/main" id="{5ED7C64B-4F36-43B2-A9EC-4AED5FB71C8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042388" y="1963705"/>
            <a:ext cx="43307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sm" len="med"/>
              </a14:hiddenLine>
            </a:ext>
          </a:extLst>
        </p:spPr>
        <p:txBody>
          <a:bodyPr lIns="180000" tIns="180000" rIns="72000" bIns="72000"/>
          <a:lstStyle>
            <a:lvl1pPr marL="360363" indent="-36036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eaLnBrk="1" hangingPunct="1">
              <a:spcBef>
                <a:spcPct val="150000"/>
              </a:spcBef>
              <a:buFontTx/>
              <a:buAutoNum type="romanUcPeriod"/>
            </a:pPr>
            <a:r>
              <a:rPr lang="ko-KR" altLang="en-US" sz="1600" dirty="0" err="1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 </a:t>
            </a:r>
            <a:r>
              <a:rPr lang="ko-KR" altLang="en-US" sz="1600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천지인 </a:t>
            </a:r>
            <a:r>
              <a:rPr lang="ko-KR" altLang="en-US" sz="1600" dirty="0" err="1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en-US" altLang="ko-KR" sz="1600" dirty="0" smtClean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  <a:p>
            <a:pPr eaLnBrk="1" hangingPunct="1">
              <a:spcBef>
                <a:spcPct val="150000"/>
              </a:spcBef>
              <a:buFontTx/>
              <a:buAutoNum type="romanUcPeriod"/>
            </a:pPr>
            <a:r>
              <a:rPr lang="ko-KR" altLang="en-US" sz="1600" dirty="0" err="1" smtClean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sz="1600" dirty="0" smtClean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 한글</a:t>
            </a:r>
            <a:r>
              <a:rPr lang="en-US" altLang="ko-KR" sz="1600" dirty="0" smtClean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sz="1600" dirty="0" smtClean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유불선</a:t>
            </a:r>
            <a:r>
              <a:rPr lang="en-US" altLang="ko-KR" sz="1600" dirty="0" smtClean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sz="1600" dirty="0" smtClean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경제</a:t>
            </a:r>
            <a:endParaRPr lang="en-US" altLang="ko-KR" sz="1600" dirty="0">
              <a:solidFill>
                <a:schemeClr val="bg1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  <a:p>
            <a:pPr eaLnBrk="1" hangingPunct="1">
              <a:spcBef>
                <a:spcPct val="150000"/>
              </a:spcBef>
              <a:buFontTx/>
              <a:buAutoNum type="romanUcPeriod"/>
            </a:pPr>
            <a:r>
              <a:rPr lang="ko-KR" altLang="en-US" sz="1600" dirty="0" err="1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천지화육의</a:t>
            </a:r>
            <a:r>
              <a:rPr lang="ko-KR" altLang="en-US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 역사로서의 한류</a:t>
            </a:r>
            <a:endParaRPr lang="en-US" altLang="ko-KR" sz="1600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6189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40">
            <a:extLst>
              <a:ext uri="{FF2B5EF4-FFF2-40B4-BE49-F238E27FC236}">
                <a16:creationId xmlns:a16="http://schemas.microsoft.com/office/drawing/2014/main" id="{D0C77489-D59D-4C81-900E-06BFE230FD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150000"/>
              </a:spcBef>
            </a:pPr>
            <a:r>
              <a:rPr lang="en-US" altLang="ko-KR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Ⅱ.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한글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유불선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경제</a:t>
            </a:r>
            <a:endParaRPr lang="en-US" altLang="ko-KR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50732" y="2034283"/>
            <a:ext cx="993775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357087752" descr="EMB00002f147a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735" y="2046563"/>
            <a:ext cx="3402971" cy="223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969285" y="2157408"/>
            <a:ext cx="11986616" cy="63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376937192" descr="EMB00002f147a9d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65" y="4609957"/>
            <a:ext cx="2681097" cy="231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"/>
          <p:cNvSpPr>
            <a:spLocks noChangeArrowheads="1"/>
          </p:cNvSpPr>
          <p:nvPr/>
        </p:nvSpPr>
        <p:spPr bwMode="auto">
          <a:xfrm>
            <a:off x="10552194" y="9401555"/>
            <a:ext cx="47841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ko-KR" altLang="en-US" dirty="0" smtClean="0"/>
              <a:t>낙서</a:t>
            </a:r>
            <a:r>
              <a:rPr lang="en-US" altLang="ko-KR" dirty="0" smtClean="0"/>
              <a:t>-</a:t>
            </a:r>
            <a:r>
              <a:rPr lang="ko-KR" altLang="en-US" dirty="0" smtClean="0"/>
              <a:t>운행</a:t>
            </a:r>
            <a:endParaRPr lang="en-US" altLang="ko-KR" dirty="0"/>
          </a:p>
        </p:txBody>
      </p:sp>
      <p:sp>
        <p:nvSpPr>
          <p:cNvPr id="12" name="직사각형 1"/>
          <p:cNvSpPr>
            <a:spLocks noChangeArrowheads="1"/>
          </p:cNvSpPr>
          <p:nvPr/>
        </p:nvSpPr>
        <p:spPr bwMode="auto">
          <a:xfrm>
            <a:off x="3244291" y="1604438"/>
            <a:ext cx="3020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ko-KR" altLang="en-US" dirty="0" smtClean="0"/>
              <a:t>표리부동의 원리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하도</a:t>
            </a:r>
            <a:r>
              <a:rPr lang="en-US" altLang="ko-KR" dirty="0" smtClean="0"/>
              <a:t>-</a:t>
            </a:r>
            <a:r>
              <a:rPr lang="ko-KR" altLang="en-US" dirty="0" smtClean="0"/>
              <a:t>발생 </a:t>
            </a:r>
            <a:r>
              <a:rPr lang="en-US" altLang="ko-KR" dirty="0" smtClean="0"/>
              <a:t>VS </a:t>
            </a:r>
            <a:r>
              <a:rPr lang="ko-KR" altLang="en-US" dirty="0" smtClean="0"/>
              <a:t>낙서</a:t>
            </a:r>
            <a:r>
              <a:rPr lang="en-US" altLang="ko-KR" dirty="0" smtClean="0"/>
              <a:t>-</a:t>
            </a:r>
            <a:r>
              <a:rPr lang="ko-KR" altLang="en-US" dirty="0" smtClean="0"/>
              <a:t>운행</a:t>
            </a:r>
            <a:endParaRPr lang="en-US" altLang="ko-KR" dirty="0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5"/>
              </a:buBlip>
              <a:defRPr/>
            </a:pPr>
            <a:r>
              <a:rPr lang="ko-KR" altLang="en-US" sz="1600" dirty="0" smtClean="0"/>
              <a:t>한글의 </a:t>
            </a:r>
            <a:r>
              <a:rPr lang="ko-KR" altLang="en-US" sz="1600" dirty="0" err="1" smtClean="0"/>
              <a:t>하도와</a:t>
            </a:r>
            <a:r>
              <a:rPr lang="ko-KR" altLang="en-US" sz="1600" dirty="0" smtClean="0"/>
              <a:t> 낙서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054" name="Picture 6" descr="https://mblogthumb-phinf.pstatic.net/20140424_180/applepop_1398331575037wM8O0_JPEG/%25ED%2583%259C%25EA%25B7%25B9%25EA%25B8%25B01.jpg?type=w8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162" y="2436117"/>
            <a:ext cx="3113573" cy="217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3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357088072" descr="EMB00002f147ac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74" y="2199062"/>
            <a:ext cx="2356497" cy="243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_x269611256" descr="EMB000005c03bd7">
            <a:extLst>
              <a:ext uri="{FF2B5EF4-FFF2-40B4-BE49-F238E27FC236}">
                <a16:creationId xmlns:a16="http://schemas.microsoft.com/office/drawing/2014/main" id="{D0113130-2794-4E48-B325-693645656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310" y="4537102"/>
            <a:ext cx="2389187" cy="210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직사각형 1"/>
          <p:cNvSpPr>
            <a:spLocks noChangeArrowheads="1"/>
          </p:cNvSpPr>
          <p:nvPr/>
        </p:nvSpPr>
        <p:spPr bwMode="auto">
          <a:xfrm>
            <a:off x="6694974" y="6504348"/>
            <a:ext cx="27542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ko-KR" altLang="en-US" dirty="0" err="1" smtClean="0"/>
              <a:t>화중심에서</a:t>
            </a:r>
            <a:r>
              <a:rPr lang="ko-KR" altLang="en-US" dirty="0" smtClean="0"/>
              <a:t> 목이 사실은 최고 음</a:t>
            </a:r>
            <a:r>
              <a:rPr lang="en-US" altLang="ko-KR" dirty="0" smtClean="0"/>
              <a:t>(</a:t>
            </a:r>
            <a:r>
              <a:rPr lang="ko-KR" altLang="en-US" dirty="0" smtClean="0"/>
              <a:t>태음</a:t>
            </a:r>
            <a:r>
              <a:rPr lang="en-US" altLang="ko-KR" dirty="0"/>
              <a:t>)</a:t>
            </a:r>
            <a:endParaRPr lang="en-US" altLang="ko-KR" dirty="0"/>
          </a:p>
        </p:txBody>
      </p:sp>
      <p:sp>
        <p:nvSpPr>
          <p:cNvPr id="17" name="직사각형 1"/>
          <p:cNvSpPr>
            <a:spLocks noChangeArrowheads="1"/>
          </p:cNvSpPr>
          <p:nvPr/>
        </p:nvSpPr>
        <p:spPr bwMode="auto">
          <a:xfrm>
            <a:off x="6363282" y="4330409"/>
            <a:ext cx="31630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ko-KR" altLang="en-US" dirty="0" smtClean="0"/>
              <a:t>태음</a:t>
            </a:r>
            <a:r>
              <a:rPr lang="en-US" altLang="ko-KR" dirty="0" smtClean="0"/>
              <a:t>(</a:t>
            </a:r>
            <a:r>
              <a:rPr lang="ko-KR" altLang="en-US" dirty="0" smtClean="0"/>
              <a:t>목</a:t>
            </a:r>
            <a:r>
              <a:rPr lang="en-US" altLang="ko-KR" dirty="0" smtClean="0"/>
              <a:t>)-</a:t>
            </a:r>
            <a:r>
              <a:rPr lang="ko-KR" altLang="en-US" dirty="0" smtClean="0"/>
              <a:t>소양</a:t>
            </a:r>
            <a:r>
              <a:rPr lang="en-US" altLang="ko-KR" dirty="0" smtClean="0"/>
              <a:t>(</a:t>
            </a:r>
            <a:r>
              <a:rPr lang="ko-KR" altLang="en-US" dirty="0" smtClean="0"/>
              <a:t>토</a:t>
            </a:r>
            <a:r>
              <a:rPr lang="en-US" altLang="ko-KR" dirty="0" smtClean="0"/>
              <a:t>)-</a:t>
            </a:r>
            <a:r>
              <a:rPr lang="ko-KR" altLang="en-US" dirty="0" smtClean="0"/>
              <a:t>태양</a:t>
            </a:r>
            <a:r>
              <a:rPr lang="en-US" altLang="ko-KR" dirty="0" smtClean="0"/>
              <a:t>(</a:t>
            </a:r>
            <a:r>
              <a:rPr lang="ko-KR" altLang="en-US" dirty="0" smtClean="0"/>
              <a:t>금</a:t>
            </a:r>
            <a:r>
              <a:rPr lang="en-US" altLang="ko-KR" dirty="0" smtClean="0"/>
              <a:t>)-</a:t>
            </a:r>
            <a:r>
              <a:rPr lang="ko-KR" altLang="en-US" dirty="0" smtClean="0"/>
              <a:t>소음</a:t>
            </a:r>
            <a:r>
              <a:rPr lang="en-US" altLang="ko-KR" dirty="0" smtClean="0"/>
              <a:t>(</a:t>
            </a:r>
            <a:r>
              <a:rPr lang="ko-KR" altLang="en-US" dirty="0" smtClean="0"/>
              <a:t>수</a:t>
            </a:r>
            <a:r>
              <a:rPr lang="en-US" altLang="ko-KR" dirty="0" smtClean="0"/>
              <a:t>)-</a:t>
            </a:r>
            <a:r>
              <a:rPr lang="ko-KR" altLang="en-US" dirty="0" smtClean="0"/>
              <a:t>태음</a:t>
            </a:r>
            <a:r>
              <a:rPr lang="en-US" altLang="ko-KR" dirty="0" smtClean="0"/>
              <a:t>(</a:t>
            </a:r>
            <a:r>
              <a:rPr lang="ko-KR" altLang="en-US" dirty="0" smtClean="0"/>
              <a:t>목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40">
            <a:extLst>
              <a:ext uri="{FF2B5EF4-FFF2-40B4-BE49-F238E27FC236}">
                <a16:creationId xmlns:a16="http://schemas.microsoft.com/office/drawing/2014/main" id="{D0C77489-D59D-4C81-900E-06BFE230FD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150000"/>
              </a:spcBef>
            </a:pPr>
            <a:r>
              <a:rPr lang="en-US" altLang="ko-KR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Ⅱ.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한글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유불선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경제</a:t>
            </a:r>
            <a:endParaRPr lang="en-US" altLang="ko-KR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50732" y="2034283"/>
            <a:ext cx="993775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357087752" descr="EMB00002f147a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076" y="2767708"/>
            <a:ext cx="3940593" cy="259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969285" y="2157408"/>
            <a:ext cx="11986616" cy="63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376937192" descr="EMB00002f147a9d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033" y="2376264"/>
            <a:ext cx="3557461" cy="307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"/>
          <p:cNvSpPr>
            <a:spLocks noChangeArrowheads="1"/>
          </p:cNvSpPr>
          <p:nvPr/>
        </p:nvSpPr>
        <p:spPr bwMode="auto">
          <a:xfrm>
            <a:off x="10552194" y="9401555"/>
            <a:ext cx="47841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ko-KR" altLang="en-US" dirty="0" smtClean="0"/>
              <a:t>낙서</a:t>
            </a:r>
            <a:r>
              <a:rPr lang="en-US" altLang="ko-KR" dirty="0" smtClean="0"/>
              <a:t>-</a:t>
            </a:r>
            <a:r>
              <a:rPr lang="ko-KR" altLang="en-US" dirty="0" smtClean="0"/>
              <a:t>운행</a:t>
            </a:r>
            <a:endParaRPr lang="en-US" altLang="ko-KR" dirty="0"/>
          </a:p>
        </p:txBody>
      </p:sp>
      <p:sp>
        <p:nvSpPr>
          <p:cNvPr id="12" name="직사각형 1"/>
          <p:cNvSpPr>
            <a:spLocks noChangeArrowheads="1"/>
          </p:cNvSpPr>
          <p:nvPr/>
        </p:nvSpPr>
        <p:spPr bwMode="auto">
          <a:xfrm>
            <a:off x="2204160" y="5699628"/>
            <a:ext cx="19672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ko-KR" altLang="en-US" dirty="0" smtClean="0"/>
              <a:t>하도</a:t>
            </a:r>
            <a:r>
              <a:rPr lang="en-US" altLang="ko-KR" dirty="0" smtClean="0"/>
              <a:t>-</a:t>
            </a:r>
            <a:r>
              <a:rPr lang="ko-KR" altLang="en-US" dirty="0" smtClean="0"/>
              <a:t>발생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태양이 목이 됨</a:t>
            </a:r>
            <a:endParaRPr lang="en-US" altLang="ko-KR" dirty="0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5"/>
              </a:buBlip>
              <a:defRPr/>
            </a:pPr>
            <a:r>
              <a:rPr lang="ko-KR" altLang="en-US" sz="1600" dirty="0" smtClean="0"/>
              <a:t>한글의 </a:t>
            </a:r>
            <a:r>
              <a:rPr lang="ko-KR" altLang="en-US" sz="1600" dirty="0" err="1" smtClean="0"/>
              <a:t>하도와</a:t>
            </a:r>
            <a:r>
              <a:rPr lang="ko-KR" altLang="en-US" sz="1600" dirty="0" smtClean="0"/>
              <a:t> 낙서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93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"/>
          <p:cNvSpPr>
            <a:spLocks noChangeArrowheads="1"/>
          </p:cNvSpPr>
          <p:nvPr/>
        </p:nvSpPr>
        <p:spPr bwMode="auto">
          <a:xfrm>
            <a:off x="5969285" y="5699628"/>
            <a:ext cx="24035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pPr algn="ctr"/>
            <a:r>
              <a:rPr lang="ko-KR" altLang="en-US" dirty="0" smtClean="0"/>
              <a:t>낙서</a:t>
            </a:r>
            <a:r>
              <a:rPr lang="en-US" altLang="ko-KR" dirty="0" smtClean="0"/>
              <a:t>-</a:t>
            </a:r>
            <a:r>
              <a:rPr lang="ko-KR" altLang="en-US" dirty="0" smtClean="0"/>
              <a:t>운행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3-4-1-2 , </a:t>
            </a:r>
            <a:r>
              <a:rPr lang="ko-KR" altLang="en-US" dirty="0" err="1" smtClean="0"/>
              <a:t>금화교역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태양이 금이 됨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192059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40">
            <a:extLst>
              <a:ext uri="{FF2B5EF4-FFF2-40B4-BE49-F238E27FC236}">
                <a16:creationId xmlns:a16="http://schemas.microsoft.com/office/drawing/2014/main" id="{D0C77489-D59D-4C81-900E-06BFE230FD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150000"/>
              </a:spcBef>
            </a:pPr>
            <a:r>
              <a:rPr lang="en-US" altLang="ko-KR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Ⅱ.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한글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유불선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경제</a:t>
            </a:r>
            <a:endParaRPr lang="en-US" altLang="ko-KR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50732" y="2034283"/>
            <a:ext cx="993775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969285" y="2157408"/>
            <a:ext cx="11986616" cy="63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"/>
          <p:cNvSpPr>
            <a:spLocks noChangeArrowheads="1"/>
          </p:cNvSpPr>
          <p:nvPr/>
        </p:nvSpPr>
        <p:spPr bwMode="auto">
          <a:xfrm>
            <a:off x="7064530" y="5239446"/>
            <a:ext cx="1410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ko-KR" altLang="en-US" dirty="0" smtClean="0"/>
              <a:t>낙서</a:t>
            </a:r>
            <a:r>
              <a:rPr lang="en-US" altLang="ko-KR" dirty="0" smtClean="0"/>
              <a:t>-</a:t>
            </a:r>
            <a:r>
              <a:rPr lang="ko-KR" altLang="en-US" dirty="0" smtClean="0"/>
              <a:t>운행</a:t>
            </a:r>
            <a:endParaRPr lang="en-US" altLang="ko-KR" dirty="0" smtClean="0"/>
          </a:p>
          <a:p>
            <a:r>
              <a:rPr lang="en-US" altLang="ko-KR" dirty="0" smtClean="0"/>
              <a:t>3-4-1-2 , </a:t>
            </a:r>
            <a:r>
              <a:rPr lang="ko-KR" altLang="en-US" dirty="0" err="1" smtClean="0"/>
              <a:t>금화교역</a:t>
            </a:r>
            <a:endParaRPr lang="en-US" altLang="ko-KR" dirty="0"/>
          </a:p>
        </p:txBody>
      </p:sp>
      <p:sp>
        <p:nvSpPr>
          <p:cNvPr id="12" name="직사각형 1"/>
          <p:cNvSpPr>
            <a:spLocks noChangeArrowheads="1"/>
          </p:cNvSpPr>
          <p:nvPr/>
        </p:nvSpPr>
        <p:spPr bwMode="auto">
          <a:xfrm>
            <a:off x="2482315" y="5223696"/>
            <a:ext cx="83869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ko-KR" altLang="en-US" dirty="0" smtClean="0"/>
              <a:t>하도</a:t>
            </a:r>
            <a:r>
              <a:rPr lang="en-US" altLang="ko-KR" dirty="0" smtClean="0"/>
              <a:t>-</a:t>
            </a:r>
            <a:r>
              <a:rPr lang="ko-KR" altLang="en-US" dirty="0" smtClean="0"/>
              <a:t>발생</a:t>
            </a:r>
            <a:endParaRPr lang="en-US" altLang="ko-KR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유불선과 오행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65" y="2062021"/>
            <a:ext cx="2916206" cy="30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285" y="2062021"/>
            <a:ext cx="3176600" cy="30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_x357087752" descr="EMB00002f147a9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770" y="2680082"/>
            <a:ext cx="3402971" cy="223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210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40">
            <a:extLst>
              <a:ext uri="{FF2B5EF4-FFF2-40B4-BE49-F238E27FC236}">
                <a16:creationId xmlns:a16="http://schemas.microsoft.com/office/drawing/2014/main" id="{D0C77489-D59D-4C81-900E-06BFE230FD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150000"/>
              </a:spcBef>
            </a:pPr>
            <a:r>
              <a:rPr lang="en-US" altLang="ko-KR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Ⅱ.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한글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유불선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경제</a:t>
            </a:r>
            <a:endParaRPr lang="en-US" altLang="ko-KR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50732" y="2034283"/>
            <a:ext cx="993775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969285" y="2157408"/>
            <a:ext cx="11986616" cy="63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유불선과 오행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612" y="2130425"/>
            <a:ext cx="8003898" cy="392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89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40">
            <a:extLst>
              <a:ext uri="{FF2B5EF4-FFF2-40B4-BE49-F238E27FC236}">
                <a16:creationId xmlns:a16="http://schemas.microsoft.com/office/drawing/2014/main" id="{D0C77489-D59D-4C81-900E-06BFE230FD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150000"/>
              </a:spcBef>
            </a:pPr>
            <a:r>
              <a:rPr lang="en-US" altLang="ko-KR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Ⅱ.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한글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유불선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경제</a:t>
            </a:r>
            <a:endParaRPr lang="en-US" altLang="ko-KR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50732" y="2034283"/>
            <a:ext cx="993775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969285" y="2157408"/>
            <a:ext cx="11986616" cy="63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유불선과 오행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05350" y="2359217"/>
            <a:ext cx="993775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97158" y="1673225"/>
            <a:ext cx="16268215" cy="6891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123618528" descr="DRW00002f147ac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809" y="2157408"/>
            <a:ext cx="2840475" cy="248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03" y="2157409"/>
            <a:ext cx="3530413" cy="3072138"/>
          </a:xfrm>
          <a:prstGeom prst="rect">
            <a:avLst/>
          </a:prstGeom>
        </p:spPr>
      </p:pic>
      <p:pic>
        <p:nvPicPr>
          <p:cNvPr id="12" name="Picture 6" descr="https://mblogthumb-phinf.pstatic.net/20140424_180/applepop_1398331575037wM8O0_JPEG/%25ED%2583%259C%25EA%25B7%25B9%25EA%25B8%25B01.jpg?type=w8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338" y="4212793"/>
            <a:ext cx="3113573" cy="217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3574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40">
            <a:extLst>
              <a:ext uri="{FF2B5EF4-FFF2-40B4-BE49-F238E27FC236}">
                <a16:creationId xmlns:a16="http://schemas.microsoft.com/office/drawing/2014/main" id="{D0C77489-D59D-4C81-900E-06BFE230FD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150000"/>
              </a:spcBef>
            </a:pPr>
            <a:r>
              <a:rPr lang="en-US" altLang="ko-KR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Ⅱ.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한글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유불선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경제</a:t>
            </a:r>
            <a:endParaRPr lang="en-US" altLang="ko-KR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50732" y="2034283"/>
            <a:ext cx="993775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969285" y="2157408"/>
            <a:ext cx="11986616" cy="63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"/>
          <p:cNvSpPr>
            <a:spLocks noChangeArrowheads="1"/>
          </p:cNvSpPr>
          <p:nvPr/>
        </p:nvSpPr>
        <p:spPr bwMode="auto">
          <a:xfrm>
            <a:off x="7064530" y="5239446"/>
            <a:ext cx="1410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ko-KR" altLang="en-US" dirty="0" smtClean="0"/>
              <a:t>낙서</a:t>
            </a:r>
            <a:r>
              <a:rPr lang="en-US" altLang="ko-KR" dirty="0" smtClean="0"/>
              <a:t>-</a:t>
            </a:r>
            <a:r>
              <a:rPr lang="ko-KR" altLang="en-US" dirty="0" smtClean="0"/>
              <a:t>운행</a:t>
            </a:r>
            <a:endParaRPr lang="en-US" altLang="ko-KR" dirty="0" smtClean="0"/>
          </a:p>
          <a:p>
            <a:r>
              <a:rPr lang="en-US" altLang="ko-KR" dirty="0" smtClean="0"/>
              <a:t>3-4-1-2 , </a:t>
            </a:r>
            <a:r>
              <a:rPr lang="ko-KR" altLang="en-US" dirty="0" err="1" smtClean="0"/>
              <a:t>금화교역</a:t>
            </a:r>
            <a:endParaRPr lang="en-US" altLang="ko-KR" dirty="0"/>
          </a:p>
        </p:txBody>
      </p:sp>
      <p:sp>
        <p:nvSpPr>
          <p:cNvPr id="12" name="직사각형 1"/>
          <p:cNvSpPr>
            <a:spLocks noChangeArrowheads="1"/>
          </p:cNvSpPr>
          <p:nvPr/>
        </p:nvSpPr>
        <p:spPr bwMode="auto">
          <a:xfrm>
            <a:off x="2482315" y="5223696"/>
            <a:ext cx="83869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9pPr>
          </a:lstStyle>
          <a:p>
            <a:r>
              <a:rPr lang="ko-KR" altLang="en-US" dirty="0" smtClean="0"/>
              <a:t>하도</a:t>
            </a:r>
            <a:r>
              <a:rPr lang="en-US" altLang="ko-KR" dirty="0" smtClean="0"/>
              <a:t>-</a:t>
            </a:r>
            <a:r>
              <a:rPr lang="ko-KR" altLang="en-US" dirty="0" smtClean="0"/>
              <a:t>발생</a:t>
            </a:r>
            <a:endParaRPr lang="en-US" altLang="ko-KR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유불선과 오행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65" y="2062021"/>
            <a:ext cx="2916206" cy="30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285" y="2062021"/>
            <a:ext cx="3176600" cy="301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1006" y="2639745"/>
            <a:ext cx="3053532" cy="265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1552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40">
            <a:extLst>
              <a:ext uri="{FF2B5EF4-FFF2-40B4-BE49-F238E27FC236}">
                <a16:creationId xmlns:a16="http://schemas.microsoft.com/office/drawing/2014/main" id="{D0C77489-D59D-4C81-900E-06BFE230FD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150000"/>
              </a:spcBef>
            </a:pPr>
            <a:r>
              <a:rPr lang="en-US" altLang="ko-KR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Ⅱ.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한글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유불선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경제</a:t>
            </a:r>
            <a:endParaRPr lang="en-US" altLang="ko-KR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50732" y="2034283"/>
            <a:ext cx="993775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969285" y="2157408"/>
            <a:ext cx="11986616" cy="63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유불선과 오행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778" y="2256235"/>
            <a:ext cx="2705100" cy="2124075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403" y="2008585"/>
            <a:ext cx="2686050" cy="2371725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6840" y="5100338"/>
            <a:ext cx="5648325" cy="118110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7675" y="1696244"/>
            <a:ext cx="3962400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26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40">
            <a:extLst>
              <a:ext uri="{FF2B5EF4-FFF2-40B4-BE49-F238E27FC236}">
                <a16:creationId xmlns:a16="http://schemas.microsoft.com/office/drawing/2014/main" id="{D0C77489-D59D-4C81-900E-06BFE230FD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150000"/>
              </a:spcBef>
            </a:pPr>
            <a:r>
              <a:rPr lang="en-US" altLang="ko-KR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Ⅱ.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한글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유불선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경제</a:t>
            </a:r>
            <a:endParaRPr lang="en-US" altLang="ko-KR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50732" y="2034283"/>
            <a:ext cx="993775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969285" y="2157408"/>
            <a:ext cx="11986616" cy="63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388" y="1397000"/>
            <a:ext cx="8304212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3"/>
              </a:buBlip>
              <a:defRPr/>
            </a:pPr>
            <a:r>
              <a:rPr lang="ko-KR" altLang="en-US" sz="1600" dirty="0" smtClean="0"/>
              <a:t>유불선과 오행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778" y="2256235"/>
            <a:ext cx="2705100" cy="2124075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403" y="2008585"/>
            <a:ext cx="2686050" cy="2371725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6840" y="5100338"/>
            <a:ext cx="5648325" cy="1181100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7675" y="1696244"/>
            <a:ext cx="3962400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9885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40">
            <a:extLst>
              <a:ext uri="{FF2B5EF4-FFF2-40B4-BE49-F238E27FC236}">
                <a16:creationId xmlns:a16="http://schemas.microsoft.com/office/drawing/2014/main" id="{D0C77489-D59D-4C81-900E-06BFE230FD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150000"/>
              </a:spcBef>
            </a:pPr>
            <a:r>
              <a:rPr lang="en-US" altLang="ko-KR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Ⅱ.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한글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유불선</a:t>
            </a:r>
            <a:r>
              <a:rPr lang="en-US" altLang="ko-KR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경제</a:t>
            </a:r>
            <a:endParaRPr lang="en-US" altLang="ko-KR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50732" y="2034283"/>
            <a:ext cx="993775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969285" y="2157408"/>
            <a:ext cx="11986616" cy="63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24" y="1333156"/>
            <a:ext cx="4300070" cy="2316654"/>
          </a:xfrm>
          <a:prstGeom prst="rect">
            <a:avLst/>
          </a:prstGeom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225471"/>
              </p:ext>
            </p:extLst>
          </p:nvPr>
        </p:nvGraphicFramePr>
        <p:xfrm>
          <a:off x="5652882" y="1195825"/>
          <a:ext cx="3584212" cy="5256926"/>
        </p:xfrm>
        <a:graphic>
          <a:graphicData uri="http://schemas.openxmlformats.org/drawingml/2006/table">
            <a:tbl>
              <a:tblPr/>
              <a:tblGrid>
                <a:gridCol w="528413">
                  <a:extLst>
                    <a:ext uri="{9D8B030D-6E8A-4147-A177-3AD203B41FA5}">
                      <a16:colId xmlns:a16="http://schemas.microsoft.com/office/drawing/2014/main" val="362130806"/>
                    </a:ext>
                  </a:extLst>
                </a:gridCol>
                <a:gridCol w="528413">
                  <a:extLst>
                    <a:ext uri="{9D8B030D-6E8A-4147-A177-3AD203B41FA5}">
                      <a16:colId xmlns:a16="http://schemas.microsoft.com/office/drawing/2014/main" val="4158368838"/>
                    </a:ext>
                  </a:extLst>
                </a:gridCol>
                <a:gridCol w="482541">
                  <a:extLst>
                    <a:ext uri="{9D8B030D-6E8A-4147-A177-3AD203B41FA5}">
                      <a16:colId xmlns:a16="http://schemas.microsoft.com/office/drawing/2014/main" val="2116782569"/>
                    </a:ext>
                  </a:extLst>
                </a:gridCol>
                <a:gridCol w="482541">
                  <a:extLst>
                    <a:ext uri="{9D8B030D-6E8A-4147-A177-3AD203B41FA5}">
                      <a16:colId xmlns:a16="http://schemas.microsoft.com/office/drawing/2014/main" val="4129821109"/>
                    </a:ext>
                  </a:extLst>
                </a:gridCol>
                <a:gridCol w="551349">
                  <a:extLst>
                    <a:ext uri="{9D8B030D-6E8A-4147-A177-3AD203B41FA5}">
                      <a16:colId xmlns:a16="http://schemas.microsoft.com/office/drawing/2014/main" val="2495302350"/>
                    </a:ext>
                  </a:extLst>
                </a:gridCol>
                <a:gridCol w="551349">
                  <a:extLst>
                    <a:ext uri="{9D8B030D-6E8A-4147-A177-3AD203B41FA5}">
                      <a16:colId xmlns:a16="http://schemas.microsoft.com/office/drawing/2014/main" val="3431056806"/>
                    </a:ext>
                  </a:extLst>
                </a:gridCol>
                <a:gridCol w="459606">
                  <a:extLst>
                    <a:ext uri="{9D8B030D-6E8A-4147-A177-3AD203B41FA5}">
                      <a16:colId xmlns:a16="http://schemas.microsoft.com/office/drawing/2014/main" val="3179686296"/>
                    </a:ext>
                  </a:extLst>
                </a:gridCol>
              </a:tblGrid>
              <a:tr h="206665">
                <a:tc gridSpan="2"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191919"/>
                          </a:solidFill>
                          <a:effectLst/>
                          <a:latin typeface="신명 태고딕"/>
                          <a:ea typeface="신명 태고딕"/>
                        </a:rPr>
                        <a:t>수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191919"/>
                          </a:solidFill>
                          <a:effectLst/>
                          <a:latin typeface="신명 태고딕"/>
                          <a:ea typeface="신명 태고딕"/>
                        </a:rPr>
                        <a:t>목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191919"/>
                          </a:solidFill>
                          <a:effectLst/>
                          <a:latin typeface="신명 태고딕"/>
                          <a:ea typeface="신명 태고딕"/>
                        </a:rPr>
                        <a:t>화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191919"/>
                          </a:solidFill>
                          <a:effectLst/>
                          <a:latin typeface="신명 태고딕"/>
                          <a:ea typeface="신명 태고딕"/>
                        </a:rPr>
                        <a:t>토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kern="0" spc="0">
                          <a:solidFill>
                            <a:srgbClr val="191919"/>
                          </a:solidFill>
                          <a:effectLst/>
                          <a:latin typeface="신명 태고딕"/>
                          <a:ea typeface="신명 태고딕"/>
                        </a:rPr>
                        <a:t>금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209892"/>
                  </a:ext>
                </a:extLst>
              </a:tr>
              <a:tr h="155606">
                <a:tc gridSpan="2">
                  <a:txBody>
                    <a:bodyPr/>
                    <a:lstStyle/>
                    <a:p>
                      <a:pPr marL="0" marR="0" indent="1270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순환법칙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270627"/>
                  </a:ext>
                </a:extLst>
              </a:tr>
              <a:tr h="155606">
                <a:tc rowSpan="5"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공간양자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척력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-26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확산력</a:t>
                      </a:r>
                      <a:r>
                        <a:rPr lang="en-US" altLang="ko-KR" sz="600" kern="0" spc="-26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-26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공간</a:t>
                      </a:r>
                      <a:r>
                        <a:rPr lang="en-US" altLang="ko-KR" sz="600" kern="0" spc="-26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)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인력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폭발력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921539"/>
                  </a:ext>
                </a:extLst>
              </a:tr>
              <a:tr h="1556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인문과학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평등주의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이상주의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자유주의 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현실주의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750604"/>
                  </a:ext>
                </a:extLst>
              </a:tr>
              <a:tr h="1366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사회과학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문화</a:t>
                      </a:r>
                      <a:endParaRPr lang="ko-KR" altLang="en-US" sz="6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  <a:ea typeface="한양신명조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사회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종교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경제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정치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2690794"/>
                  </a:ext>
                </a:extLst>
              </a:tr>
              <a:tr h="1556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법률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사법</a:t>
                      </a:r>
                      <a:endParaRPr lang="ko-KR" altLang="en-US" sz="6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  <a:ea typeface="한양신명조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여론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입법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행정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8697369"/>
                  </a:ext>
                </a:extLst>
              </a:tr>
              <a:tr h="1556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경제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수요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가격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공급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경쟁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389624"/>
                  </a:ext>
                </a:extLst>
              </a:tr>
              <a:tr h="155606">
                <a:tc gridSpan="2"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오장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신장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간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비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폐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2131129"/>
                  </a:ext>
                </a:extLst>
              </a:tr>
              <a:tr h="136642">
                <a:tc gridSpan="2">
                  <a:txBody>
                    <a:bodyPr/>
                    <a:lstStyle/>
                    <a:p>
                      <a:pPr marL="0" marR="0" indent="1270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구조론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780187"/>
                  </a:ext>
                </a:extLst>
              </a:tr>
              <a:tr h="155606">
                <a:tc rowSpan="9"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힘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운동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량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질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입자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0413041"/>
                  </a:ext>
                </a:extLst>
              </a:tr>
              <a:tr h="1556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교섭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변화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침투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결합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독립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9950604"/>
                  </a:ext>
                </a:extLst>
              </a:tr>
              <a:tr h="1556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미추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주종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성속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진위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선악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7522128"/>
                  </a:ext>
                </a:extLst>
              </a:tr>
              <a:tr h="3642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모순율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같다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/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다르다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)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동일률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있다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/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없다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)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배중률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이다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/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아니다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)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한정률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맞다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/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틀리다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)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인과율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옳다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/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그르다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&gt;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648271"/>
                  </a:ext>
                </a:extLst>
              </a:tr>
              <a:tr h="1556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가치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개념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원리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사실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의미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0917172"/>
                  </a:ext>
                </a:extLst>
              </a:tr>
              <a:tr h="1556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짝지음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하나됨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낳음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만남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맞물림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1442537"/>
                  </a:ext>
                </a:extLst>
              </a:tr>
              <a:tr h="1556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바늘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스크린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그림자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광원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빛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712689"/>
                  </a:ext>
                </a:extLst>
              </a:tr>
              <a:tr h="1556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각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선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점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밀도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입체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2756739"/>
                  </a:ext>
                </a:extLst>
              </a:tr>
              <a:tr h="1556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의도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의식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정신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감정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생각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0314370"/>
                  </a:ext>
                </a:extLst>
              </a:tr>
              <a:tr h="136642">
                <a:tc gridSpan="2">
                  <a:txBody>
                    <a:bodyPr/>
                    <a:lstStyle/>
                    <a:p>
                      <a:pPr marL="0" marR="0" indent="12700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트리즈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663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0961313"/>
                  </a:ext>
                </a:extLst>
              </a:tr>
              <a:tr h="285764">
                <a:tc rowSpan="3"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시간 분리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인간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조건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) 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분리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복합 분리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시간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+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인간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+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공간</a:t>
                      </a: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)</a:t>
                      </a:r>
                      <a:endParaRPr lang="ko-KR" alt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공간분리</a:t>
                      </a:r>
                      <a:endParaRPr lang="ko-KR" altLang="en-US" sz="6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  <a:ea typeface="한양신명조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178356"/>
                  </a:ext>
                </a:extLst>
              </a:tr>
              <a:tr h="4780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12700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40</a:t>
                      </a:r>
                      <a:r>
                        <a:rPr lang="ko-KR" alt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가지 </a:t>
                      </a:r>
                      <a:r>
                        <a:rPr lang="en-US" sz="600" kern="0" spc="0">
                          <a:solidFill>
                            <a:srgbClr val="191919"/>
                          </a:solidFill>
                          <a:effectLst/>
                          <a:latin typeface="한양신명조"/>
                          <a:ea typeface="한양신명조"/>
                        </a:rPr>
                        <a:t>TRIZ</a:t>
                      </a:r>
                      <a:endParaRPr lang="en-US" sz="700" kern="0" spc="0">
                        <a:solidFill>
                          <a:srgbClr val="191919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그때그때 달라요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시간 분리</a:t>
                      </a: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)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문제를 바꾼다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관점 오류</a:t>
                      </a: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) 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공짜 점심을 찾는다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자원 부족</a:t>
                      </a: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)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부드럽거나 엄격하게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경직</a:t>
                      </a: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/</a:t>
                      </a: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유연</a:t>
                      </a: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)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016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여기저기 달라요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166370" marR="0" indent="-1016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공간</a:t>
                      </a: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)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8690781"/>
                  </a:ext>
                </a:extLst>
              </a:tr>
              <a:tr h="59179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나누거나 모아서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집중</a:t>
                      </a: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/</a:t>
                      </a: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분산</a:t>
                      </a: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)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방법을 바꾼다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방법 오류</a:t>
                      </a: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) 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흔들거나 쉬게 해서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5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안정</a:t>
                      </a:r>
                      <a:r>
                        <a:rPr lang="en-US" altLang="ko-KR" sz="5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/</a:t>
                      </a:r>
                      <a:r>
                        <a:rPr lang="ko-KR" altLang="en-US" sz="5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불안정</a:t>
                      </a:r>
                      <a:r>
                        <a:rPr lang="en-US" altLang="ko-KR" sz="5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)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해결 가능한 것을 해결한다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16637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설정 오류</a:t>
                      </a:r>
                      <a:r>
                        <a:rPr lang="en-US" altLang="ko-KR" sz="6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) </a:t>
                      </a: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6370" marR="0" indent="-1016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직접 하거나 대신해서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166370" marR="0" indent="-1016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(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직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/</a:t>
                      </a:r>
                      <a:r>
                        <a:rPr lang="ko-KR" altLang="en-US" sz="6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간접</a:t>
                      </a:r>
                      <a:r>
                        <a:rPr lang="en-US" altLang="ko-KR" sz="6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한양신명조"/>
                        </a:rPr>
                        <a:t>) </a:t>
                      </a: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1333" marR="41333" marT="11427" marB="1142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491793"/>
                  </a:ext>
                </a:extLst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397" y="3960829"/>
            <a:ext cx="4015323" cy="235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94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>
            <a:extLst>
              <a:ext uri="{FF2B5EF4-FFF2-40B4-BE49-F238E27FC236}">
                <a16:creationId xmlns:a16="http://schemas.microsoft.com/office/drawing/2014/main" id="{452B3685-117B-4F85-9857-89EA9224B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350" y="3340292"/>
            <a:ext cx="4318000" cy="431800"/>
          </a:xfrm>
          <a:prstGeom prst="rect">
            <a:avLst/>
          </a:prstGeom>
          <a:solidFill>
            <a:srgbClr val="000066"/>
          </a:solidFill>
          <a:ln w="12700" algn="ctr">
            <a:solidFill>
              <a:srgbClr val="000066"/>
            </a:solidFill>
            <a:miter lim="800000"/>
            <a:headEnd/>
            <a:tailEnd/>
          </a:ln>
        </p:spPr>
        <p:txBody>
          <a:bodyPr wrap="none" lIns="72000" tIns="36000" rIns="72000" bIns="36000" anchor="ctr"/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166917" name="Rectangle 5">
            <a:extLst>
              <a:ext uri="{FF2B5EF4-FFF2-40B4-BE49-F238E27FC236}">
                <a16:creationId xmlns:a16="http://schemas.microsoft.com/office/drawing/2014/main" id="{F602E80F-01C4-496B-ABC2-DD0BB7BC9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0463" y="1223963"/>
            <a:ext cx="431800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609600" indent="-609600" algn="r" eaLnBrk="1" hangingPunct="1">
              <a:lnSpc>
                <a:spcPct val="110000"/>
              </a:lnSpc>
              <a:defRPr/>
            </a:pPr>
            <a:r>
              <a:rPr lang="en-US" altLang="ko-KR" sz="18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Table of Contents</a:t>
            </a:r>
          </a:p>
        </p:txBody>
      </p:sp>
      <p:sp>
        <p:nvSpPr>
          <p:cNvPr id="4100" name="Rectangle 6">
            <a:extLst>
              <a:ext uri="{FF2B5EF4-FFF2-40B4-BE49-F238E27FC236}">
                <a16:creationId xmlns:a16="http://schemas.microsoft.com/office/drawing/2014/main" id="{4E380E51-FCBD-493A-9A42-993875D6D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0463" y="1590675"/>
            <a:ext cx="4318000" cy="295275"/>
          </a:xfrm>
          <a:prstGeom prst="rect">
            <a:avLst/>
          </a:prstGeom>
          <a:gradFill rotWithShape="0">
            <a:gsLst>
              <a:gs pos="0">
                <a:srgbClr val="666699"/>
              </a:gs>
              <a:gs pos="100000">
                <a:srgbClr val="BFBFD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4101" name="Text Box 7">
            <a:extLst>
              <a:ext uri="{FF2B5EF4-FFF2-40B4-BE49-F238E27FC236}">
                <a16:creationId xmlns:a16="http://schemas.microsoft.com/office/drawing/2014/main" id="{5ED7C64B-4F36-43B2-A9EC-4AED5FB71C8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062936" y="1951037"/>
            <a:ext cx="43307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sm" len="med"/>
              </a14:hiddenLine>
            </a:ext>
          </a:extLst>
        </p:spPr>
        <p:txBody>
          <a:bodyPr lIns="180000" tIns="180000" rIns="72000" bIns="72000"/>
          <a:lstStyle>
            <a:lvl1pPr marL="360363" indent="-360363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eaLnBrk="1" hangingPunct="1">
              <a:spcBef>
                <a:spcPct val="150000"/>
              </a:spcBef>
              <a:buFontTx/>
              <a:buAutoNum type="romanUcPeriod"/>
            </a:pPr>
            <a:r>
              <a:rPr lang="ko-KR" altLang="en-US" sz="1600" dirty="0" err="1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 </a:t>
            </a:r>
            <a:r>
              <a:rPr lang="ko-KR" altLang="en-US" sz="1600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천지인 </a:t>
            </a:r>
            <a:r>
              <a:rPr lang="ko-KR" altLang="en-US" sz="1600" dirty="0" err="1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삼수분화</a:t>
            </a:r>
            <a:endParaRPr lang="en-US" altLang="ko-KR" sz="1600" dirty="0" smtClean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  <a:p>
            <a:pPr eaLnBrk="1" hangingPunct="1">
              <a:spcBef>
                <a:spcPct val="150000"/>
              </a:spcBef>
              <a:buFontTx/>
              <a:buAutoNum type="romanUcPeriod"/>
            </a:pPr>
            <a:r>
              <a:rPr lang="ko-KR" altLang="en-US" sz="1600" dirty="0" err="1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입체오행으로서의</a:t>
            </a:r>
            <a:r>
              <a:rPr lang="ko-KR" altLang="en-US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 한글</a:t>
            </a:r>
            <a:r>
              <a:rPr lang="en-US" altLang="ko-KR" sz="1600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sz="1600" dirty="0" smtClean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유불선</a:t>
            </a:r>
            <a:r>
              <a:rPr lang="en-US" altLang="ko-KR" sz="1600" dirty="0" smtClean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, </a:t>
            </a:r>
            <a:r>
              <a:rPr lang="ko-KR" altLang="en-US" sz="1600" dirty="0" smtClean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경제</a:t>
            </a:r>
            <a:endParaRPr lang="en-US" altLang="ko-KR" sz="1600" dirty="0">
              <a:solidFill>
                <a:schemeClr val="bg1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  <a:p>
            <a:pPr eaLnBrk="1" hangingPunct="1">
              <a:spcBef>
                <a:spcPct val="150000"/>
              </a:spcBef>
              <a:buFontTx/>
              <a:buAutoNum type="romanUcPeriod"/>
            </a:pPr>
            <a:r>
              <a:rPr lang="ko-KR" altLang="en-US" sz="1600" dirty="0" err="1" smtClean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천지화육의</a:t>
            </a:r>
            <a:r>
              <a:rPr lang="ko-KR" altLang="en-US" sz="1600" dirty="0" smtClean="0">
                <a:solidFill>
                  <a:schemeClr val="bg1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 역사로서의 한류</a:t>
            </a:r>
            <a:endParaRPr lang="en-US" altLang="ko-KR" sz="1600" dirty="0">
              <a:solidFill>
                <a:schemeClr val="bg1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3153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40">
            <a:extLst>
              <a:ext uri="{FF2B5EF4-FFF2-40B4-BE49-F238E27FC236}">
                <a16:creationId xmlns:a16="http://schemas.microsoft.com/office/drawing/2014/main" id="{BAE3C642-FB07-40BE-9A5C-835BB68AD5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en-US" altLang="ko-KR" dirty="0">
                <a:latin typeface="굴림체" panose="020B0609000101010101" pitchFamily="49" charset="-127"/>
                <a:ea typeface="굴림체" panose="020B0609000101010101" pitchFamily="49" charset="-127"/>
              </a:rPr>
              <a:t>Ⅲ</a:t>
            </a:r>
            <a:r>
              <a:rPr lang="en-US" altLang="ko-KR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천지화육의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역사로서의 </a:t>
            </a:r>
            <a:r>
              <a:rPr lang="ko-KR" altLang="en-US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한류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322067" y="5404207"/>
            <a:ext cx="993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3553" name="_x376937032" descr="EMB00002f147ab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22" y="2481209"/>
            <a:ext cx="1527175" cy="225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393932" y="2784297"/>
            <a:ext cx="993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3555" name="_x376937352" descr="EMB00002f147ab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878" y="2481209"/>
            <a:ext cx="1763713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4">
            <a:extLst>
              <a:ext uri="{FF2B5EF4-FFF2-40B4-BE49-F238E27FC236}">
                <a16:creationId xmlns:a16="http://schemas.microsoft.com/office/drawing/2014/main" id="{A50EC274-CE32-40DB-B749-80F0D55EC9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282" y="2092271"/>
            <a:ext cx="3255962" cy="303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39770" y="5173374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/>
              <a:t>바빌로니아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사르곤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741607" y="5161390"/>
            <a:ext cx="486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err="1" smtClean="0"/>
              <a:t>설총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단군</a:t>
            </a:r>
            <a:endParaRPr lang="ko-KR" altLang="en-US" dirty="0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AE656644-B7DF-40C3-AA2F-EDE2F54C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5400" y="1526872"/>
            <a:ext cx="4137188" cy="733425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ct val="50000"/>
              </a:spcBef>
              <a:buSzPct val="150000"/>
              <a:buFontTx/>
              <a:buBlip>
                <a:blip r:embed="rId6"/>
              </a:buBlip>
              <a:defRPr/>
            </a:pPr>
            <a:r>
              <a:rPr lang="ko-KR" altLang="en-US" sz="1600" dirty="0" err="1" smtClean="0"/>
              <a:t>천지화육</a:t>
            </a:r>
            <a:r>
              <a:rPr lang="ko-KR" altLang="en-US" sz="1600" dirty="0" smtClean="0"/>
              <a:t>  </a:t>
            </a:r>
            <a:r>
              <a:rPr lang="en-US" altLang="ko-KR" sz="1600" dirty="0"/>
              <a:t>: </a:t>
            </a:r>
            <a:r>
              <a:rPr lang="ko-KR" altLang="en-US" sz="1600" dirty="0"/>
              <a:t>인간은 천지화육되는 </a:t>
            </a:r>
            <a:r>
              <a:rPr lang="ko-KR" altLang="en-US" sz="1600" dirty="0" smtClean="0"/>
              <a:t>존재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19479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40">
            <a:extLst>
              <a:ext uri="{FF2B5EF4-FFF2-40B4-BE49-F238E27FC236}">
                <a16:creationId xmlns:a16="http://schemas.microsoft.com/office/drawing/2014/main" id="{BAE3C642-FB07-40BE-9A5C-835BB68AD5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en-US" altLang="ko-KR" dirty="0">
                <a:latin typeface="굴림체" panose="020B0609000101010101" pitchFamily="49" charset="-127"/>
                <a:ea typeface="굴림체" panose="020B0609000101010101" pitchFamily="49" charset="-127"/>
              </a:rPr>
              <a:t>Ⅲ</a:t>
            </a:r>
            <a:r>
              <a:rPr lang="en-US" altLang="ko-KR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천지화육의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역사로서의 </a:t>
            </a:r>
            <a:r>
              <a:rPr lang="ko-KR" altLang="en-US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한류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322067" y="5404207"/>
            <a:ext cx="993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393932" y="2784297"/>
            <a:ext cx="993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" name="그림 1">
            <a:extLst>
              <a:ext uri="{FF2B5EF4-FFF2-40B4-BE49-F238E27FC236}">
                <a16:creationId xmlns:a16="http://schemas.microsoft.com/office/drawing/2014/main" id="{BB222EB1-113A-4EFC-8F36-26FBF121A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067" y="1622782"/>
            <a:ext cx="6604000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39838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40">
            <a:extLst>
              <a:ext uri="{FF2B5EF4-FFF2-40B4-BE49-F238E27FC236}">
                <a16:creationId xmlns:a16="http://schemas.microsoft.com/office/drawing/2014/main" id="{BAE3C642-FB07-40BE-9A5C-835BB68AD5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en-US" altLang="ko-KR" dirty="0">
                <a:latin typeface="굴림체" panose="020B0609000101010101" pitchFamily="49" charset="-127"/>
                <a:ea typeface="굴림체" panose="020B0609000101010101" pitchFamily="49" charset="-127"/>
              </a:rPr>
              <a:t>Ⅲ</a:t>
            </a:r>
            <a:r>
              <a:rPr lang="en-US" altLang="ko-KR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천지화육의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역사로서의 </a:t>
            </a:r>
            <a:r>
              <a:rPr lang="ko-KR" altLang="en-US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한류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322067" y="5404207"/>
            <a:ext cx="993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393932" y="2784297"/>
            <a:ext cx="993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" name="그림 2">
            <a:extLst>
              <a:ext uri="{FF2B5EF4-FFF2-40B4-BE49-F238E27FC236}">
                <a16:creationId xmlns:a16="http://schemas.microsoft.com/office/drawing/2014/main" id="{2A444344-D4C0-4082-8D0F-0A6F5ED37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963" y="2257425"/>
            <a:ext cx="6191250" cy="389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2501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40">
            <a:extLst>
              <a:ext uri="{FF2B5EF4-FFF2-40B4-BE49-F238E27FC236}">
                <a16:creationId xmlns:a16="http://schemas.microsoft.com/office/drawing/2014/main" id="{BAE3C642-FB07-40BE-9A5C-835BB68AD5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en-US" altLang="ko-KR" dirty="0">
                <a:latin typeface="굴림체" panose="020B0609000101010101" pitchFamily="49" charset="-127"/>
                <a:ea typeface="굴림체" panose="020B0609000101010101" pitchFamily="49" charset="-127"/>
              </a:rPr>
              <a:t>Ⅲ</a:t>
            </a:r>
            <a:r>
              <a:rPr lang="en-US" altLang="ko-KR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천지화육의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역사로서의 </a:t>
            </a:r>
            <a:r>
              <a:rPr lang="ko-KR" altLang="en-US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한류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322067" y="5404207"/>
            <a:ext cx="993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393932" y="2784297"/>
            <a:ext cx="993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7" name="그룹 12">
            <a:extLst>
              <a:ext uri="{FF2B5EF4-FFF2-40B4-BE49-F238E27FC236}">
                <a16:creationId xmlns:a16="http://schemas.microsoft.com/office/drawing/2014/main" id="{EBC38717-0552-49BC-9077-2109D297E9A6}"/>
              </a:ext>
            </a:extLst>
          </p:cNvPr>
          <p:cNvGrpSpPr>
            <a:grpSpLocks/>
          </p:cNvGrpSpPr>
          <p:nvPr/>
        </p:nvGrpSpPr>
        <p:grpSpPr bwMode="auto">
          <a:xfrm>
            <a:off x="714322" y="1890616"/>
            <a:ext cx="5094174" cy="3643651"/>
            <a:chOff x="1496239" y="829468"/>
            <a:chExt cx="5688332" cy="5656262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DD9B57E0-7C15-4715-B88F-67E854F136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6239" y="829468"/>
              <a:ext cx="5632450" cy="5656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9" name="다이어그램 8">
              <a:extLst>
                <a:ext uri="{FF2B5EF4-FFF2-40B4-BE49-F238E27FC236}">
                  <a16:creationId xmlns:a16="http://schemas.microsoft.com/office/drawing/2014/main" id="{1E565378-6801-4776-B6BD-9BC5F1511F98}"/>
                </a:ext>
              </a:extLst>
            </p:cNvPr>
            <p:cNvGraphicFramePr/>
            <p:nvPr/>
          </p:nvGraphicFramePr>
          <p:xfrm>
            <a:off x="2017456" y="1944913"/>
            <a:ext cx="5167115" cy="34253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</p:grpSp>
      <p:pic>
        <p:nvPicPr>
          <p:cNvPr id="10" name="그림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496" y="2356911"/>
            <a:ext cx="4046822" cy="271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08491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40">
            <a:extLst>
              <a:ext uri="{FF2B5EF4-FFF2-40B4-BE49-F238E27FC236}">
                <a16:creationId xmlns:a16="http://schemas.microsoft.com/office/drawing/2014/main" id="{BAE3C642-FB07-40BE-9A5C-835BB68AD5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en-US" altLang="ko-KR" dirty="0">
                <a:latin typeface="굴림체" panose="020B0609000101010101" pitchFamily="49" charset="-127"/>
                <a:ea typeface="굴림체" panose="020B0609000101010101" pitchFamily="49" charset="-127"/>
              </a:rPr>
              <a:t>Ⅲ</a:t>
            </a:r>
            <a:r>
              <a:rPr lang="en-US" altLang="ko-KR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천지화육의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역사로서의 </a:t>
            </a:r>
            <a:r>
              <a:rPr lang="ko-KR" altLang="en-US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한류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322067" y="5404207"/>
            <a:ext cx="993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393932" y="2784297"/>
            <a:ext cx="993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4">
            <a:extLst>
              <a:ext uri="{FF2B5EF4-FFF2-40B4-BE49-F238E27FC236}">
                <a16:creationId xmlns:a16="http://schemas.microsoft.com/office/drawing/2014/main" id="{A9756D85-160A-4E1E-B0A8-7C585DE33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2752725"/>
            <a:ext cx="3724275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6">
            <a:extLst>
              <a:ext uri="{FF2B5EF4-FFF2-40B4-BE49-F238E27FC236}">
                <a16:creationId xmlns:a16="http://schemas.microsoft.com/office/drawing/2014/main" id="{A79EF4F3-A0A1-4948-8D5B-C0BD8A0CF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025" y="2214563"/>
            <a:ext cx="24288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/>
            <a:r>
              <a:rPr lang="ko-KR" altLang="en-US"/>
              <a:t>인체황금분할</a:t>
            </a:r>
          </a:p>
        </p:txBody>
      </p:sp>
      <p:pic>
        <p:nvPicPr>
          <p:cNvPr id="1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897" y="2932112"/>
            <a:ext cx="4333875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6">
            <a:extLst>
              <a:ext uri="{FF2B5EF4-FFF2-40B4-BE49-F238E27FC236}">
                <a16:creationId xmlns:a16="http://schemas.microsoft.com/office/drawing/2014/main" id="{A79EF4F3-A0A1-4948-8D5B-C0BD8A0CF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3192" y="2204976"/>
            <a:ext cx="29528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/>
            <a:r>
              <a:rPr lang="en-US" altLang="ko-KR" dirty="0" smtClean="0"/>
              <a:t>663</a:t>
            </a:r>
            <a:r>
              <a:rPr lang="ko-KR" altLang="en-US" dirty="0" smtClean="0"/>
              <a:t>년 동지</a:t>
            </a:r>
            <a:r>
              <a:rPr lang="en-US" altLang="ko-KR" dirty="0" smtClean="0"/>
              <a:t>- </a:t>
            </a:r>
            <a:r>
              <a:rPr lang="ko-KR" altLang="en-US" dirty="0" smtClean="0"/>
              <a:t>갑자의 날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백제의 멸망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7849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40">
            <a:extLst>
              <a:ext uri="{FF2B5EF4-FFF2-40B4-BE49-F238E27FC236}">
                <a16:creationId xmlns:a16="http://schemas.microsoft.com/office/drawing/2014/main" id="{BAE3C642-FB07-40BE-9A5C-835BB68AD5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60363" indent="-360363" eaLnBrk="1" hangingPunct="1">
              <a:lnSpc>
                <a:spcPct val="100000"/>
              </a:lnSpc>
              <a:spcBef>
                <a:spcPct val="150000"/>
              </a:spcBef>
            </a:pPr>
            <a:r>
              <a:rPr lang="en-US" altLang="ko-KR" dirty="0">
                <a:latin typeface="굴림체" panose="020B0609000101010101" pitchFamily="49" charset="-127"/>
                <a:ea typeface="굴림체" panose="020B0609000101010101" pitchFamily="49" charset="-127"/>
              </a:rPr>
              <a:t>Ⅲ</a:t>
            </a:r>
            <a:r>
              <a:rPr lang="en-US" altLang="ko-KR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. </a:t>
            </a:r>
            <a:r>
              <a:rPr lang="ko-KR" altLang="en-US" dirty="0" err="1">
                <a:latin typeface="맑은 고딕" panose="020B0503020000020004" pitchFamily="34" charset="-127"/>
                <a:ea typeface="맑은 고딕" panose="020B0503020000020004" pitchFamily="34" charset="-127"/>
              </a:rPr>
              <a:t>천지화육의</a:t>
            </a:r>
            <a:r>
              <a:rPr lang="ko-KR" altLang="en-US" dirty="0">
                <a:latin typeface="맑은 고딕" panose="020B0503020000020004" pitchFamily="34" charset="-127"/>
                <a:ea typeface="맑은 고딕" panose="020B0503020000020004" pitchFamily="34" charset="-127"/>
              </a:rPr>
              <a:t> 역사로서의 </a:t>
            </a:r>
            <a:r>
              <a:rPr lang="ko-KR" altLang="en-US" dirty="0" smtClean="0">
                <a:latin typeface="맑은 고딕" panose="020B0503020000020004" pitchFamily="34" charset="-127"/>
                <a:ea typeface="맑은 고딕" panose="020B0503020000020004" pitchFamily="34" charset="-127"/>
              </a:rPr>
              <a:t>한류</a:t>
            </a:r>
            <a:endParaRPr lang="ko-KR" altLang="en-US" dirty="0"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322067" y="5404207"/>
            <a:ext cx="993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5393932" y="2784297"/>
            <a:ext cx="993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C6416D28-6429-4395-B772-6D7F60558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2074863"/>
            <a:ext cx="4049713" cy="331628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39D8294D-6F37-4794-830C-8AD938375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5" y="2228850"/>
            <a:ext cx="4343400" cy="26955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2417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제목 1">
            <a:extLst>
              <a:ext uri="{FF2B5EF4-FFF2-40B4-BE49-F238E27FC236}">
                <a16:creationId xmlns:a16="http://schemas.microsoft.com/office/drawing/2014/main" id="{D06538AD-4FA4-4A65-97C6-B577A3900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>
                <a:latin typeface="맑은 고딕" panose="020B0503020000020004" pitchFamily="34" charset="-127"/>
                <a:ea typeface="맑은 고딕" panose="020B0503020000020004" pitchFamily="34" charset="-127"/>
              </a:rPr>
              <a:t>무극태극∙아담이브</a:t>
            </a:r>
          </a:p>
        </p:txBody>
      </p:sp>
      <p:sp>
        <p:nvSpPr>
          <p:cNvPr id="34819" name="Rectangle 38">
            <a:extLst>
              <a:ext uri="{FF2B5EF4-FFF2-40B4-BE49-F238E27FC236}">
                <a16:creationId xmlns:a16="http://schemas.microsoft.com/office/drawing/2014/main" id="{CDEEA923-8B33-498F-9A4C-A25AD12699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3775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/>
          </a:p>
        </p:txBody>
      </p:sp>
      <p:sp>
        <p:nvSpPr>
          <p:cNvPr id="34820" name="Rectangle 47">
            <a:extLst>
              <a:ext uri="{FF2B5EF4-FFF2-40B4-BE49-F238E27FC236}">
                <a16:creationId xmlns:a16="http://schemas.microsoft.com/office/drawing/2014/main" id="{C1C582F9-B981-4510-B1EA-8745A1A5D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3775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/>
          </a:p>
        </p:txBody>
      </p:sp>
      <p:sp>
        <p:nvSpPr>
          <p:cNvPr id="34821" name="Rectangle 56">
            <a:extLst>
              <a:ext uri="{FF2B5EF4-FFF2-40B4-BE49-F238E27FC236}">
                <a16:creationId xmlns:a16="http://schemas.microsoft.com/office/drawing/2014/main" id="{1E0B3C2A-641C-47E9-B6CD-A633DF0F5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3775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/>
          </a:p>
        </p:txBody>
      </p:sp>
      <p:sp>
        <p:nvSpPr>
          <p:cNvPr id="34822" name="Rectangle 13">
            <a:extLst>
              <a:ext uri="{FF2B5EF4-FFF2-40B4-BE49-F238E27FC236}">
                <a16:creationId xmlns:a16="http://schemas.microsoft.com/office/drawing/2014/main" id="{6D1B0E72-02D6-49C7-9337-6A31059EB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" y="-628650"/>
            <a:ext cx="4846638" cy="26193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endParaRPr lang="ko-KR" altLang="en-US"/>
          </a:p>
        </p:txBody>
      </p:sp>
      <p:sp>
        <p:nvSpPr>
          <p:cNvPr id="34823" name="Rectangle 15">
            <a:extLst>
              <a:ext uri="{FF2B5EF4-FFF2-40B4-BE49-F238E27FC236}">
                <a16:creationId xmlns:a16="http://schemas.microsoft.com/office/drawing/2014/main" id="{DA4DE025-1581-4077-8E72-283C2F134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1675" y="1465263"/>
            <a:ext cx="993775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endParaRPr lang="ko-KR" altLang="en-US"/>
          </a:p>
        </p:txBody>
      </p:sp>
      <p:sp>
        <p:nvSpPr>
          <p:cNvPr id="34824" name="직사각형 16">
            <a:extLst>
              <a:ext uri="{FF2B5EF4-FFF2-40B4-BE49-F238E27FC236}">
                <a16:creationId xmlns:a16="http://schemas.microsoft.com/office/drawing/2014/main" id="{B651D289-1A76-4063-959D-44E87549D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0238" y="5607050"/>
            <a:ext cx="25003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r>
              <a:rPr lang="ko-KR" altLang="en-US"/>
              <a:t>황원흥 </a:t>
            </a:r>
            <a:r>
              <a:rPr lang="en-US" altLang="ko-KR"/>
              <a:t>“</a:t>
            </a:r>
            <a:r>
              <a:rPr lang="ko-KR" altLang="en-US"/>
              <a:t>저녁이되고 아침이 되니</a:t>
            </a:r>
            <a:r>
              <a:rPr lang="en-US" altLang="ko-KR"/>
              <a:t>＂</a:t>
            </a:r>
            <a:endParaRPr lang="ko-KR" altLang="en-US"/>
          </a:p>
        </p:txBody>
      </p:sp>
      <p:pic>
        <p:nvPicPr>
          <p:cNvPr id="34825" name="그림 1">
            <a:extLst>
              <a:ext uri="{FF2B5EF4-FFF2-40B4-BE49-F238E27FC236}">
                <a16:creationId xmlns:a16="http://schemas.microsoft.com/office/drawing/2014/main" id="{1DE74C3B-2960-4337-8B18-672179933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230313"/>
            <a:ext cx="8342313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6" name="TextBox 11">
            <a:extLst>
              <a:ext uri="{FF2B5EF4-FFF2-40B4-BE49-F238E27FC236}">
                <a16:creationId xmlns:a16="http://schemas.microsoft.com/office/drawing/2014/main" id="{5A36DDDE-F42C-4CFA-9C95-F6E08F742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9350" y="6299200"/>
            <a:ext cx="45212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r>
              <a:rPr lang="ko-KR" altLang="en-US"/>
              <a:t>황원흥의 </a:t>
            </a:r>
            <a:r>
              <a:rPr lang="en-US" altLang="ko-KR"/>
              <a:t>“</a:t>
            </a:r>
            <a:r>
              <a:rPr lang="ko-KR" altLang="en-US"/>
              <a:t>저녁이 되고 아침이 되니 </a:t>
            </a:r>
            <a:r>
              <a:rPr lang="en-US" altLang="ko-KR"/>
              <a:t>“</a:t>
            </a:r>
            <a:r>
              <a:rPr lang="ko-KR" altLang="en-US"/>
              <a:t>중에서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제목 1">
            <a:extLst>
              <a:ext uri="{FF2B5EF4-FFF2-40B4-BE49-F238E27FC236}">
                <a16:creationId xmlns:a16="http://schemas.microsoft.com/office/drawing/2014/main" id="{5CEFD494-3F6C-4582-B9CC-3F0C3DC3D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>
                <a:latin typeface="맑은 고딕" panose="020B0503020000020004" pitchFamily="34" charset="-127"/>
                <a:ea typeface="맑은 고딕" panose="020B0503020000020004" pitchFamily="34" charset="-127"/>
              </a:rPr>
              <a:t>참고문헌</a:t>
            </a:r>
          </a:p>
        </p:txBody>
      </p:sp>
      <p:sp>
        <p:nvSpPr>
          <p:cNvPr id="37891" name="Rectangle 38">
            <a:extLst>
              <a:ext uri="{FF2B5EF4-FFF2-40B4-BE49-F238E27FC236}">
                <a16:creationId xmlns:a16="http://schemas.microsoft.com/office/drawing/2014/main" id="{4418EFD2-FC41-488C-A11C-EE40DDA8F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3775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/>
          </a:p>
        </p:txBody>
      </p:sp>
      <p:sp>
        <p:nvSpPr>
          <p:cNvPr id="37892" name="Rectangle 47">
            <a:extLst>
              <a:ext uri="{FF2B5EF4-FFF2-40B4-BE49-F238E27FC236}">
                <a16:creationId xmlns:a16="http://schemas.microsoft.com/office/drawing/2014/main" id="{520F04E7-4C45-453F-AA9D-82ADBA519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3775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/>
          </a:p>
        </p:txBody>
      </p:sp>
      <p:sp>
        <p:nvSpPr>
          <p:cNvPr id="37893" name="Rectangle 56">
            <a:extLst>
              <a:ext uri="{FF2B5EF4-FFF2-40B4-BE49-F238E27FC236}">
                <a16:creationId xmlns:a16="http://schemas.microsoft.com/office/drawing/2014/main" id="{66749467-FC75-44EA-8227-98149389A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3775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/>
          </a:p>
        </p:txBody>
      </p:sp>
      <p:sp>
        <p:nvSpPr>
          <p:cNvPr id="37894" name="Rectangle 50">
            <a:extLst>
              <a:ext uri="{FF2B5EF4-FFF2-40B4-BE49-F238E27FC236}">
                <a16:creationId xmlns:a16="http://schemas.microsoft.com/office/drawing/2014/main" id="{F3144857-CC08-416B-94D0-1B1477B35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93775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pPr algn="ctr">
              <a:lnSpc>
                <a:spcPct val="110000"/>
              </a:lnSpc>
              <a:spcBef>
                <a:spcPct val="50000"/>
              </a:spcBef>
            </a:pPr>
            <a:endParaRPr lang="ko-KR" altLang="en-US"/>
          </a:p>
        </p:txBody>
      </p:sp>
      <p:sp>
        <p:nvSpPr>
          <p:cNvPr id="37895" name="Rectangle 54">
            <a:extLst>
              <a:ext uri="{FF2B5EF4-FFF2-40B4-BE49-F238E27FC236}">
                <a16:creationId xmlns:a16="http://schemas.microsoft.com/office/drawing/2014/main" id="{C0BE5FF6-AF55-432A-98D4-40ED1E6CD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6588" y="955675"/>
            <a:ext cx="993775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endParaRPr lang="ko-KR" altLang="en-US"/>
          </a:p>
        </p:txBody>
      </p:sp>
      <p:sp>
        <p:nvSpPr>
          <p:cNvPr id="37896" name="Rectangle 56">
            <a:extLst>
              <a:ext uri="{FF2B5EF4-FFF2-40B4-BE49-F238E27FC236}">
                <a16:creationId xmlns:a16="http://schemas.microsoft.com/office/drawing/2014/main" id="{C773F772-73A6-41CA-B375-457D75989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7100" y="2030413"/>
            <a:ext cx="18732500" cy="10572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endParaRPr lang="ko-KR" altLang="en-US"/>
          </a:p>
        </p:txBody>
      </p:sp>
      <p:sp>
        <p:nvSpPr>
          <p:cNvPr id="37897" name="Rectangle 58">
            <a:extLst>
              <a:ext uri="{FF2B5EF4-FFF2-40B4-BE49-F238E27FC236}">
                <a16:creationId xmlns:a16="http://schemas.microsoft.com/office/drawing/2014/main" id="{222F6D43-E0BC-4450-82EC-169F54D34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6113" y="4408488"/>
            <a:ext cx="9937750" cy="45720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3D3D5C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34" charset="-127"/>
              </a:defRPr>
            </a:lvl9pPr>
          </a:lstStyle>
          <a:p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C923D9-3B52-42C0-9652-CB19257FAE03}"/>
              </a:ext>
            </a:extLst>
          </p:cNvPr>
          <p:cNvSpPr txBox="1"/>
          <p:nvPr/>
        </p:nvSpPr>
        <p:spPr bwMode="auto">
          <a:xfrm>
            <a:off x="584200" y="1728788"/>
            <a:ext cx="3967163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1050" dirty="0">
                <a:latin typeface="+mj-lt"/>
                <a:ea typeface="휴먼둥근헤드라인" pitchFamily="18" charset="-127"/>
              </a:rPr>
              <a:t>Thrive : https://www.youtube.com/watch?v=QNcCL5TDpDw</a:t>
            </a:r>
          </a:p>
          <a:p>
            <a:pPr>
              <a:spcBef>
                <a:spcPct val="50000"/>
              </a:spcBef>
              <a:defRPr/>
            </a:pPr>
            <a:r>
              <a:rPr lang="ko-KR" altLang="en-US" sz="1050" dirty="0">
                <a:latin typeface="+mj-lt"/>
                <a:ea typeface="휴먼둥근헤드라인" pitchFamily="18" charset="-127"/>
              </a:rPr>
              <a:t>양자역학 </a:t>
            </a:r>
            <a:r>
              <a:rPr lang="en-US" altLang="ko-KR" sz="1050" dirty="0">
                <a:latin typeface="+mj-lt"/>
                <a:ea typeface="휴먼둥근헤드라인" pitchFamily="18" charset="-127"/>
              </a:rPr>
              <a:t>: https://www.youtube.com/watch?v=_XMhWgMLasc</a:t>
            </a:r>
          </a:p>
          <a:p>
            <a:pPr>
              <a:spcBef>
                <a:spcPct val="50000"/>
              </a:spcBef>
              <a:defRPr/>
            </a:pPr>
            <a:r>
              <a:rPr lang="ko-KR" altLang="en-US" sz="1050" dirty="0" err="1">
                <a:latin typeface="+mj-lt"/>
                <a:ea typeface="휴먼둥근헤드라인" pitchFamily="18" charset="-127"/>
              </a:rPr>
              <a:t>트리즈</a:t>
            </a:r>
            <a:r>
              <a:rPr lang="ko-KR" altLang="en-US" sz="1050" dirty="0">
                <a:latin typeface="+mj-lt"/>
                <a:ea typeface="휴먼둥근헤드라인" pitchFamily="18" charset="-127"/>
              </a:rPr>
              <a:t> </a:t>
            </a:r>
            <a:r>
              <a:rPr lang="en-US" altLang="ko-KR" sz="1050" dirty="0">
                <a:latin typeface="+mj-lt"/>
                <a:ea typeface="휴먼둥근헤드라인" pitchFamily="18" charset="-127"/>
              </a:rPr>
              <a:t>: https://www.youtube.com/watch?v=7v7PQ3YI-4A</a:t>
            </a:r>
          </a:p>
          <a:p>
            <a:pPr>
              <a:spcBef>
                <a:spcPct val="50000"/>
              </a:spcBef>
              <a:defRPr/>
            </a:pPr>
            <a:r>
              <a:rPr lang="ko-KR" altLang="en-US" sz="1050" dirty="0">
                <a:latin typeface="+mj-lt"/>
                <a:ea typeface="휴먼둥근헤드라인" pitchFamily="18" charset="-127"/>
              </a:rPr>
              <a:t>순환법칙 </a:t>
            </a:r>
            <a:r>
              <a:rPr lang="en-US" altLang="ko-KR" sz="1050" dirty="0">
                <a:latin typeface="+mj-lt"/>
                <a:ea typeface="휴먼둥근헤드라인" pitchFamily="18" charset="-127"/>
              </a:rPr>
              <a:t>: http://blog.naver.com/applepop/220462487508</a:t>
            </a:r>
          </a:p>
          <a:p>
            <a:pPr>
              <a:spcBef>
                <a:spcPct val="50000"/>
              </a:spcBef>
              <a:defRPr/>
            </a:pPr>
            <a:r>
              <a:rPr lang="ko-KR" altLang="en-US" sz="1050" dirty="0">
                <a:latin typeface="+mj-lt"/>
                <a:ea typeface="휴먼둥근헤드라인" pitchFamily="18" charset="-127"/>
              </a:rPr>
              <a:t>입체오행 </a:t>
            </a:r>
            <a:r>
              <a:rPr lang="en-US" altLang="ko-KR" sz="1050" dirty="0">
                <a:latin typeface="+mj-lt"/>
                <a:ea typeface="휴먼둥근헤드라인" pitchFamily="18" charset="-127"/>
              </a:rPr>
              <a:t>: http://cafe.daum.net/gobulpark</a:t>
            </a:r>
          </a:p>
          <a:p>
            <a:pPr>
              <a:spcBef>
                <a:spcPct val="50000"/>
              </a:spcBef>
              <a:defRPr/>
            </a:pPr>
            <a:r>
              <a:rPr lang="ko-KR" altLang="en-US" sz="1050" dirty="0">
                <a:latin typeface="+mj-lt"/>
                <a:ea typeface="휴먼둥근헤드라인" pitchFamily="18" charset="-127"/>
              </a:rPr>
              <a:t>구조론 </a:t>
            </a:r>
            <a:r>
              <a:rPr lang="en-US" altLang="ko-KR" sz="1050" dirty="0">
                <a:latin typeface="+mj-lt"/>
                <a:ea typeface="휴먼둥근헤드라인" pitchFamily="18" charset="-127"/>
              </a:rPr>
              <a:t>: http://gujoron.com</a:t>
            </a:r>
          </a:p>
          <a:p>
            <a:pPr>
              <a:spcBef>
                <a:spcPct val="50000"/>
              </a:spcBef>
              <a:defRPr/>
            </a:pPr>
            <a:r>
              <a:rPr lang="ko-KR" altLang="en-US" sz="1050" dirty="0">
                <a:latin typeface="+mj-lt"/>
                <a:ea typeface="휴먼둥근헤드라인" pitchFamily="18" charset="-127"/>
              </a:rPr>
              <a:t>황금시대</a:t>
            </a:r>
            <a:r>
              <a:rPr lang="en-US" altLang="ko-KR" sz="1050" dirty="0">
                <a:latin typeface="+mj-lt"/>
                <a:ea typeface="휴먼둥근헤드라인" pitchFamily="18" charset="-127"/>
              </a:rPr>
              <a:t>(</a:t>
            </a:r>
            <a:r>
              <a:rPr lang="ko-KR" altLang="en-US" sz="1050" dirty="0" err="1">
                <a:latin typeface="+mj-lt"/>
                <a:ea typeface="휴먼둥근헤드라인" pitchFamily="18" charset="-127"/>
              </a:rPr>
              <a:t>데이비드</a:t>
            </a:r>
            <a:r>
              <a:rPr lang="ko-KR" altLang="en-US" sz="1050" dirty="0">
                <a:latin typeface="+mj-lt"/>
                <a:ea typeface="휴먼둥근헤드라인" pitchFamily="18" charset="-127"/>
              </a:rPr>
              <a:t> </a:t>
            </a:r>
            <a:r>
              <a:rPr lang="ko-KR" altLang="en-US" sz="1050" dirty="0" err="1">
                <a:latin typeface="+mj-lt"/>
                <a:ea typeface="휴먼둥근헤드라인" pitchFamily="18" charset="-127"/>
              </a:rPr>
              <a:t>윌콕</a:t>
            </a:r>
            <a:r>
              <a:rPr lang="en-US" altLang="ko-KR" sz="1050" dirty="0">
                <a:latin typeface="+mj-lt"/>
                <a:ea typeface="휴먼둥근헤드라인" pitchFamily="18" charset="-127"/>
              </a:rPr>
              <a:t>) : https://www.youtube.com/watch?v=cEyqT2_ricA</a:t>
            </a:r>
          </a:p>
          <a:p>
            <a:pPr>
              <a:spcBef>
                <a:spcPct val="50000"/>
              </a:spcBef>
              <a:defRPr/>
            </a:pPr>
            <a:r>
              <a:rPr lang="ko-KR" altLang="en-US" sz="1050" dirty="0">
                <a:latin typeface="+mj-lt"/>
                <a:ea typeface="휴먼둥근헤드라인" pitchFamily="18" charset="-127"/>
              </a:rPr>
              <a:t>중의 원리 </a:t>
            </a:r>
            <a:r>
              <a:rPr lang="en-US" altLang="ko-KR" sz="1050" dirty="0">
                <a:latin typeface="+mj-lt"/>
                <a:ea typeface="휴먼둥근헤드라인" pitchFamily="18" charset="-127"/>
              </a:rPr>
              <a:t>: https://www.youtube.com/watch?v=4C0HM2jtPzs&amp;list=PL2C8052004F843EB3</a:t>
            </a:r>
          </a:p>
          <a:p>
            <a:pPr>
              <a:spcBef>
                <a:spcPct val="50000"/>
              </a:spcBef>
              <a:defRPr/>
            </a:pPr>
            <a:r>
              <a:rPr lang="ko-KR" altLang="en-US" sz="1050" dirty="0" err="1">
                <a:latin typeface="+mj-lt"/>
                <a:ea typeface="휴먼둥근헤드라인" pitchFamily="18" charset="-127"/>
              </a:rPr>
              <a:t>테렌스</a:t>
            </a:r>
            <a:r>
              <a:rPr lang="ko-KR" altLang="en-US" sz="1050" dirty="0">
                <a:latin typeface="+mj-lt"/>
                <a:ea typeface="휴먼둥근헤드라인" pitchFamily="18" charset="-127"/>
              </a:rPr>
              <a:t> </a:t>
            </a:r>
            <a:r>
              <a:rPr lang="ko-KR" altLang="en-US" sz="1050" dirty="0" err="1">
                <a:latin typeface="+mj-lt"/>
                <a:ea typeface="휴먼둥근헤드라인" pitchFamily="18" charset="-127"/>
              </a:rPr>
              <a:t>매케너</a:t>
            </a:r>
            <a:r>
              <a:rPr lang="ko-KR" altLang="en-US" sz="1050" dirty="0">
                <a:latin typeface="+mj-lt"/>
                <a:ea typeface="휴먼둥근헤드라인" pitchFamily="18" charset="-127"/>
              </a:rPr>
              <a:t> </a:t>
            </a:r>
            <a:r>
              <a:rPr lang="en-US" altLang="ko-KR" sz="1050" dirty="0">
                <a:latin typeface="+mj-lt"/>
                <a:ea typeface="휴먼둥근헤드라인" pitchFamily="18" charset="-127"/>
              </a:rPr>
              <a:t>Time wave zero : http://web.archive.org/web/20080125095543/http://www.levity.com/eschaton/waveexplain.html</a:t>
            </a:r>
          </a:p>
          <a:p>
            <a:pPr>
              <a:spcBef>
                <a:spcPct val="50000"/>
              </a:spcBef>
              <a:defRPr/>
            </a:pPr>
            <a:r>
              <a:rPr lang="en-US" altLang="ko-KR" sz="1050" dirty="0">
                <a:latin typeface="+mj-lt"/>
                <a:ea typeface="휴먼둥근헤드라인" pitchFamily="18" charset="-127"/>
              </a:rPr>
              <a:t> </a:t>
            </a:r>
          </a:p>
          <a:p>
            <a:pPr>
              <a:spcBef>
                <a:spcPct val="50000"/>
              </a:spcBef>
              <a:defRPr/>
            </a:pPr>
            <a:r>
              <a:rPr lang="ko-KR" altLang="en-US" sz="1050" dirty="0">
                <a:latin typeface="+mj-lt"/>
                <a:ea typeface="휴먼둥근헤드라인" pitchFamily="18" charset="-127"/>
              </a:rPr>
              <a:t>양현동 교수 및 </a:t>
            </a:r>
            <a:r>
              <a:rPr lang="ko-KR" altLang="en-US" sz="1050" dirty="0" err="1">
                <a:latin typeface="+mj-lt"/>
                <a:ea typeface="휴먼둥근헤드라인" pitchFamily="18" charset="-127"/>
              </a:rPr>
              <a:t>천제교</a:t>
            </a:r>
            <a:r>
              <a:rPr lang="ko-KR" altLang="en-US" sz="1050" dirty="0">
                <a:latin typeface="+mj-lt"/>
                <a:ea typeface="휴먼둥근헤드라인" pitchFamily="18" charset="-127"/>
              </a:rPr>
              <a:t> 과학 잡지 사이트</a:t>
            </a:r>
            <a:r>
              <a:rPr lang="en-US" altLang="ko-KR" sz="1050" dirty="0">
                <a:latin typeface="+mj-lt"/>
                <a:ea typeface="휴먼둥근헤드라인" pitchFamily="18" charset="-127"/>
              </a:rPr>
              <a:t>, </a:t>
            </a:r>
            <a:r>
              <a:rPr lang="en-US" altLang="ko-KR" sz="1050" dirty="0" err="1">
                <a:latin typeface="+mj-lt"/>
                <a:ea typeface="휴먼둥근헤드라인" pitchFamily="18" charset="-127"/>
              </a:rPr>
              <a:t>Ciann</a:t>
            </a:r>
            <a:r>
              <a:rPr lang="en-US" altLang="ko-KR" sz="1050" dirty="0">
                <a:latin typeface="+mj-lt"/>
                <a:ea typeface="휴먼둥근헤드라인" pitchFamily="18" charset="-127"/>
              </a:rPr>
              <a:t>-Dong Yang Complex Mechanics – Preface  http://worldinsand.blogspot.kr/2013/05/complex-mechanics-preface.html.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FD3A51-E7DB-4F86-A02C-14E581FE53D4}"/>
              </a:ext>
            </a:extLst>
          </p:cNvPr>
          <p:cNvSpPr txBox="1"/>
          <p:nvPr/>
        </p:nvSpPr>
        <p:spPr bwMode="auto">
          <a:xfrm>
            <a:off x="5011738" y="1728788"/>
            <a:ext cx="3968750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1">
              <a:defRPr/>
            </a:pPr>
            <a:endParaRPr lang="en-US" altLang="ko-KR" sz="1050" dirty="0">
              <a:ea typeface="돋움" pitchFamily="50" charset="-127"/>
            </a:endParaRPr>
          </a:p>
          <a:p>
            <a:pPr latinLnBrk="1">
              <a:defRPr/>
            </a:pPr>
            <a:r>
              <a:rPr lang="ko-KR" altLang="en-US" sz="1050" dirty="0">
                <a:ea typeface="돋움" pitchFamily="50" charset="-127"/>
              </a:rPr>
              <a:t>김정민</a:t>
            </a:r>
            <a:r>
              <a:rPr lang="en-US" altLang="ko-KR" sz="1050" dirty="0">
                <a:ea typeface="돋움" pitchFamily="50" charset="-127"/>
              </a:rPr>
              <a:t>, </a:t>
            </a:r>
            <a:r>
              <a:rPr lang="ko-KR" altLang="en-US" sz="1050" dirty="0">
                <a:ea typeface="돋움" pitchFamily="50" charset="-127"/>
              </a:rPr>
              <a:t>단군의 나라</a:t>
            </a:r>
            <a:r>
              <a:rPr lang="en-US" altLang="ko-KR" sz="1050" dirty="0">
                <a:ea typeface="돋움" pitchFamily="50" charset="-127"/>
              </a:rPr>
              <a:t>, </a:t>
            </a:r>
            <a:r>
              <a:rPr lang="ko-KR" altLang="en-US" sz="1050" dirty="0">
                <a:ea typeface="돋움" pitchFamily="50" charset="-127"/>
              </a:rPr>
              <a:t>카자흐스탄</a:t>
            </a:r>
            <a:r>
              <a:rPr lang="en-US" altLang="ko-KR" sz="1050" dirty="0">
                <a:ea typeface="돋움" pitchFamily="50" charset="-127"/>
              </a:rPr>
              <a:t>』, </a:t>
            </a:r>
            <a:r>
              <a:rPr lang="ko-KR" altLang="en-US" sz="1050" dirty="0" err="1">
                <a:ea typeface="돋움" pitchFamily="50" charset="-127"/>
              </a:rPr>
              <a:t>글로벌컨텐츠</a:t>
            </a:r>
            <a:r>
              <a:rPr lang="en-US" altLang="ko-KR" sz="1050" dirty="0">
                <a:ea typeface="돋움" pitchFamily="50" charset="-127"/>
              </a:rPr>
              <a:t>, 2015.</a:t>
            </a:r>
            <a:endParaRPr lang="ko-KR" altLang="en-US" sz="1050" dirty="0">
              <a:ea typeface="돋움" pitchFamily="50" charset="-127"/>
            </a:endParaRPr>
          </a:p>
          <a:p>
            <a:pPr latinLnBrk="1">
              <a:defRPr/>
            </a:pPr>
            <a:endParaRPr lang="en-US" altLang="ko-KR" sz="1050" dirty="0">
              <a:ea typeface="돋움" pitchFamily="50" charset="-127"/>
            </a:endParaRPr>
          </a:p>
          <a:p>
            <a:pPr latinLnBrk="1">
              <a:defRPr/>
            </a:pPr>
            <a:r>
              <a:rPr lang="ko-KR" altLang="en-US" sz="1050" dirty="0">
                <a:ea typeface="돋움" pitchFamily="50" charset="-127"/>
              </a:rPr>
              <a:t>박용숙</a:t>
            </a:r>
            <a:r>
              <a:rPr lang="en-US" altLang="ko-KR" sz="1050" dirty="0">
                <a:ea typeface="돋움" pitchFamily="50" charset="-127"/>
              </a:rPr>
              <a:t>, 『</a:t>
            </a:r>
            <a:r>
              <a:rPr lang="ko-KR" altLang="en-US" sz="1050" dirty="0">
                <a:ea typeface="돋움" pitchFamily="50" charset="-127"/>
              </a:rPr>
              <a:t>고대사 샤먼제국 </a:t>
            </a:r>
            <a:r>
              <a:rPr lang="en-US" altLang="ko-KR" sz="1050" dirty="0">
                <a:ea typeface="돋움" pitchFamily="50" charset="-127"/>
              </a:rPr>
              <a:t>- </a:t>
            </a:r>
            <a:r>
              <a:rPr lang="ko-KR" altLang="en-US" sz="1050" dirty="0">
                <a:ea typeface="돋움" pitchFamily="50" charset="-127"/>
              </a:rPr>
              <a:t>헤로도토스 </a:t>
            </a:r>
            <a:r>
              <a:rPr lang="ko-KR" altLang="en-US" sz="1050" dirty="0" err="1">
                <a:ea typeface="돋움" pitchFamily="50" charset="-127"/>
              </a:rPr>
              <a:t>사마천</a:t>
            </a:r>
            <a:r>
              <a:rPr lang="ko-KR" altLang="en-US" sz="1050" dirty="0">
                <a:ea typeface="돋움" pitchFamily="50" charset="-127"/>
              </a:rPr>
              <a:t> 김부식이 숨긴 역사 </a:t>
            </a:r>
            <a:r>
              <a:rPr lang="en-US" altLang="ko-KR" sz="1050" dirty="0">
                <a:ea typeface="돋움" pitchFamily="50" charset="-127"/>
              </a:rPr>
              <a:t>』, </a:t>
            </a:r>
            <a:r>
              <a:rPr lang="ko-KR" altLang="en-US" sz="1050" dirty="0">
                <a:ea typeface="돋움" pitchFamily="50" charset="-127"/>
              </a:rPr>
              <a:t>소동</a:t>
            </a:r>
            <a:r>
              <a:rPr lang="en-US" altLang="ko-KR" sz="1050" dirty="0">
                <a:ea typeface="돋움" pitchFamily="50" charset="-127"/>
              </a:rPr>
              <a:t>, 2010. </a:t>
            </a:r>
            <a:endParaRPr lang="ko-KR" altLang="en-US" sz="1050" dirty="0">
              <a:ea typeface="돋움" pitchFamily="50" charset="-127"/>
            </a:endParaRPr>
          </a:p>
          <a:p>
            <a:pPr latinLnBrk="1">
              <a:defRPr/>
            </a:pPr>
            <a:r>
              <a:rPr lang="en-US" altLang="ko-KR" sz="1050" u="sng" dirty="0">
                <a:ea typeface="돋움" pitchFamily="50" charset="-127"/>
              </a:rPr>
              <a:t>, </a:t>
            </a:r>
            <a:r>
              <a:rPr lang="en-US" altLang="ko-KR" sz="1050" dirty="0">
                <a:ea typeface="돋움" pitchFamily="50" charset="-127"/>
              </a:rPr>
              <a:t>『</a:t>
            </a:r>
            <a:r>
              <a:rPr lang="ko-KR" altLang="en-US" sz="1050" dirty="0">
                <a:ea typeface="돋움" pitchFamily="50" charset="-127"/>
              </a:rPr>
              <a:t>샤먼문명 </a:t>
            </a:r>
            <a:r>
              <a:rPr lang="en-US" altLang="ko-KR" sz="1050" dirty="0">
                <a:ea typeface="돋움" pitchFamily="50" charset="-127"/>
              </a:rPr>
              <a:t>(</a:t>
            </a:r>
            <a:r>
              <a:rPr lang="ko-KR" altLang="en-US" sz="1050" dirty="0">
                <a:ea typeface="돋움" pitchFamily="50" charset="-127"/>
              </a:rPr>
              <a:t>별과 우주를 사랑한 지동설의 시대</a:t>
            </a:r>
            <a:r>
              <a:rPr lang="en-US" altLang="ko-KR" sz="1050" dirty="0">
                <a:ea typeface="돋움" pitchFamily="50" charset="-127"/>
              </a:rPr>
              <a:t>)』, </a:t>
            </a:r>
            <a:r>
              <a:rPr lang="ko-KR" altLang="en-US" sz="1050" dirty="0">
                <a:ea typeface="돋움" pitchFamily="50" charset="-127"/>
              </a:rPr>
              <a:t>소동</a:t>
            </a:r>
            <a:r>
              <a:rPr lang="en-US" altLang="ko-KR" sz="1050" dirty="0">
                <a:ea typeface="돋움" pitchFamily="50" charset="-127"/>
              </a:rPr>
              <a:t>, 2015.</a:t>
            </a:r>
            <a:endParaRPr lang="ko-KR" altLang="en-US" sz="1050" dirty="0">
              <a:ea typeface="돋움" pitchFamily="50" charset="-127"/>
            </a:endParaRPr>
          </a:p>
          <a:p>
            <a:pPr latinLnBrk="1">
              <a:defRPr/>
            </a:pPr>
            <a:r>
              <a:rPr lang="en-US" altLang="ko-KR" sz="1050" u="sng" dirty="0">
                <a:ea typeface="돋움" pitchFamily="50" charset="-127"/>
              </a:rPr>
              <a:t>, </a:t>
            </a:r>
            <a:r>
              <a:rPr lang="en-US" altLang="ko-KR" sz="1050" dirty="0">
                <a:ea typeface="돋움" pitchFamily="50" charset="-127"/>
              </a:rPr>
              <a:t>『</a:t>
            </a:r>
            <a:r>
              <a:rPr lang="ko-KR" altLang="en-US" sz="1050" dirty="0">
                <a:ea typeface="돋움" pitchFamily="50" charset="-127"/>
              </a:rPr>
              <a:t>지중해문명과 단군조선</a:t>
            </a:r>
            <a:r>
              <a:rPr lang="en-US" altLang="ko-KR" sz="1050" dirty="0">
                <a:ea typeface="돋움" pitchFamily="50" charset="-127"/>
              </a:rPr>
              <a:t>』, </a:t>
            </a:r>
            <a:r>
              <a:rPr lang="ko-KR" altLang="en-US" sz="1050" dirty="0" err="1">
                <a:ea typeface="돋움" pitchFamily="50" charset="-127"/>
              </a:rPr>
              <a:t>집문당</a:t>
            </a:r>
            <a:r>
              <a:rPr lang="en-US" altLang="ko-KR" sz="1050" dirty="0">
                <a:ea typeface="돋움" pitchFamily="50" charset="-127"/>
              </a:rPr>
              <a:t>, 1996. </a:t>
            </a:r>
            <a:endParaRPr lang="ko-KR" altLang="en-US" sz="1050" dirty="0">
              <a:ea typeface="돋움" pitchFamily="50" charset="-127"/>
            </a:endParaRPr>
          </a:p>
          <a:p>
            <a:pPr latinLnBrk="1">
              <a:defRPr/>
            </a:pPr>
            <a:r>
              <a:rPr lang="en-US" altLang="ko-KR" sz="1050" u="sng" dirty="0">
                <a:ea typeface="돋움" pitchFamily="50" charset="-127"/>
              </a:rPr>
              <a:t>,</a:t>
            </a:r>
            <a:r>
              <a:rPr lang="ko-KR" altLang="en-US" sz="1050" dirty="0">
                <a:ea typeface="돋움" pitchFamily="50" charset="-127"/>
              </a:rPr>
              <a:t> </a:t>
            </a:r>
            <a:r>
              <a:rPr lang="en-US" altLang="ko-KR" sz="1050" dirty="0">
                <a:ea typeface="돋움" pitchFamily="50" charset="-127"/>
              </a:rPr>
              <a:t>『</a:t>
            </a:r>
            <a:r>
              <a:rPr lang="ko-KR" altLang="en-US" sz="1050" dirty="0" err="1">
                <a:ea typeface="돋움" pitchFamily="50" charset="-127"/>
              </a:rPr>
              <a:t>한국음양사상의미학</a:t>
            </a:r>
            <a:r>
              <a:rPr lang="en-US" altLang="ko-KR" sz="1050" dirty="0">
                <a:ea typeface="돋움" pitchFamily="50" charset="-127"/>
              </a:rPr>
              <a:t>』, </a:t>
            </a:r>
            <a:r>
              <a:rPr lang="ko-KR" altLang="en-US" sz="1050" dirty="0" err="1">
                <a:ea typeface="돋움" pitchFamily="50" charset="-127"/>
              </a:rPr>
              <a:t>일월서각</a:t>
            </a:r>
            <a:r>
              <a:rPr lang="en-US" altLang="ko-KR" sz="1050" dirty="0">
                <a:ea typeface="돋움" pitchFamily="50" charset="-127"/>
              </a:rPr>
              <a:t>, 1990.</a:t>
            </a:r>
            <a:endParaRPr lang="ko-KR" altLang="en-US" sz="1050" dirty="0">
              <a:ea typeface="돋움" pitchFamily="50" charset="-127"/>
            </a:endParaRPr>
          </a:p>
          <a:p>
            <a:pPr latinLnBrk="1">
              <a:defRPr/>
            </a:pPr>
            <a:r>
              <a:rPr lang="en-US" altLang="ko-KR" sz="1050" u="sng" dirty="0">
                <a:ea typeface="돋움" pitchFamily="50" charset="-127"/>
              </a:rPr>
              <a:t>,</a:t>
            </a:r>
            <a:r>
              <a:rPr lang="ko-KR" altLang="en-US" sz="1050" dirty="0">
                <a:ea typeface="돋움" pitchFamily="50" charset="-127"/>
              </a:rPr>
              <a:t> </a:t>
            </a:r>
            <a:r>
              <a:rPr lang="en-US" altLang="ko-KR" sz="1050" dirty="0">
                <a:ea typeface="돋움" pitchFamily="50" charset="-127"/>
              </a:rPr>
              <a:t>『</a:t>
            </a:r>
            <a:r>
              <a:rPr lang="ko-KR" altLang="en-US" sz="1050" dirty="0">
                <a:ea typeface="돋움" pitchFamily="50" charset="-127"/>
              </a:rPr>
              <a:t>한국의 시원사상</a:t>
            </a:r>
            <a:r>
              <a:rPr lang="en-US" altLang="ko-KR" sz="1050" dirty="0">
                <a:ea typeface="돋움" pitchFamily="50" charset="-127"/>
              </a:rPr>
              <a:t>』, </a:t>
            </a:r>
            <a:r>
              <a:rPr lang="ko-KR" altLang="en-US" sz="1050" dirty="0">
                <a:ea typeface="돋움" pitchFamily="50" charset="-127"/>
              </a:rPr>
              <a:t>문예출판사</a:t>
            </a:r>
            <a:r>
              <a:rPr lang="en-US" altLang="ko-KR" sz="1050" dirty="0">
                <a:ea typeface="돋움" pitchFamily="50" charset="-127"/>
              </a:rPr>
              <a:t>, 1985.</a:t>
            </a:r>
            <a:endParaRPr lang="ko-KR" altLang="en-US" sz="1050" dirty="0">
              <a:ea typeface="돋움" pitchFamily="50" charset="-127"/>
            </a:endParaRPr>
          </a:p>
          <a:p>
            <a:pPr latinLnBrk="1">
              <a:defRPr/>
            </a:pPr>
            <a:r>
              <a:rPr lang="en-US" altLang="ko-KR" sz="1050" u="sng" dirty="0">
                <a:ea typeface="돋움" pitchFamily="50" charset="-127"/>
              </a:rPr>
              <a:t>,</a:t>
            </a:r>
            <a:r>
              <a:rPr lang="ko-KR" altLang="en-US" sz="1050" dirty="0">
                <a:ea typeface="돋움" pitchFamily="50" charset="-127"/>
              </a:rPr>
              <a:t> </a:t>
            </a:r>
            <a:r>
              <a:rPr lang="en-US" altLang="ko-KR" sz="1050" dirty="0">
                <a:ea typeface="돋움" pitchFamily="50" charset="-127"/>
              </a:rPr>
              <a:t>『</a:t>
            </a:r>
            <a:r>
              <a:rPr lang="ko-KR" altLang="en-US" sz="1050" dirty="0" err="1">
                <a:ea typeface="돋움" pitchFamily="50" charset="-127"/>
              </a:rPr>
              <a:t>황금가지의</a:t>
            </a:r>
            <a:r>
              <a:rPr lang="ko-KR" altLang="en-US" sz="1050" dirty="0">
                <a:ea typeface="돋움" pitchFamily="50" charset="-127"/>
              </a:rPr>
              <a:t> 나라</a:t>
            </a:r>
            <a:r>
              <a:rPr lang="en-US" altLang="ko-KR" sz="1050" dirty="0">
                <a:ea typeface="돋움" pitchFamily="50" charset="-127"/>
              </a:rPr>
              <a:t>』, </a:t>
            </a:r>
            <a:r>
              <a:rPr lang="ko-KR" altLang="en-US" sz="1050" dirty="0" err="1">
                <a:ea typeface="돋움" pitchFamily="50" charset="-127"/>
              </a:rPr>
              <a:t>철학과현실사</a:t>
            </a:r>
            <a:r>
              <a:rPr lang="en-US" altLang="ko-KR" sz="1050" dirty="0">
                <a:ea typeface="돋움" pitchFamily="50" charset="-127"/>
              </a:rPr>
              <a:t>, 1993. </a:t>
            </a:r>
            <a:endParaRPr lang="ko-KR" altLang="en-US" sz="1050" dirty="0">
              <a:ea typeface="돋움" pitchFamily="50" charset="-127"/>
            </a:endParaRPr>
          </a:p>
          <a:p>
            <a:pPr latinLnBrk="1">
              <a:defRPr/>
            </a:pPr>
            <a:endParaRPr lang="en-US" altLang="ko-KR" sz="1050" dirty="0">
              <a:ea typeface="돋움" pitchFamily="50" charset="-127"/>
            </a:endParaRPr>
          </a:p>
          <a:p>
            <a:pPr latinLnBrk="1">
              <a:defRPr/>
            </a:pPr>
            <a:r>
              <a:rPr lang="ko-KR" altLang="en-US" sz="1050" dirty="0" err="1">
                <a:ea typeface="돋움" pitchFamily="50" charset="-127"/>
              </a:rPr>
              <a:t>오광길</a:t>
            </a:r>
            <a:r>
              <a:rPr lang="en-US" altLang="ko-KR" sz="1050" dirty="0">
                <a:ea typeface="돋움" pitchFamily="50" charset="-127"/>
              </a:rPr>
              <a:t>, 『</a:t>
            </a:r>
            <a:r>
              <a:rPr lang="ko-KR" altLang="en-US" sz="1050" dirty="0">
                <a:ea typeface="돋움" pitchFamily="50" charset="-127"/>
              </a:rPr>
              <a:t>학문의 허브 순환 법칙 </a:t>
            </a:r>
            <a:r>
              <a:rPr lang="en-US" altLang="ko-KR" sz="1050" dirty="0">
                <a:ea typeface="돋움" pitchFamily="50" charset="-127"/>
              </a:rPr>
              <a:t>』, </a:t>
            </a:r>
            <a:r>
              <a:rPr lang="ko-KR" altLang="en-US" sz="1050" dirty="0" err="1">
                <a:ea typeface="돋움" pitchFamily="50" charset="-127"/>
              </a:rPr>
              <a:t>씨와알</a:t>
            </a:r>
            <a:r>
              <a:rPr lang="en-US" altLang="ko-KR" sz="1050" dirty="0">
                <a:ea typeface="돋움" pitchFamily="50" charset="-127"/>
              </a:rPr>
              <a:t>, 2015</a:t>
            </a:r>
            <a:endParaRPr lang="ko-KR" altLang="en-US" sz="1050" dirty="0">
              <a:ea typeface="돋움" pitchFamily="50" charset="-127"/>
            </a:endParaRPr>
          </a:p>
          <a:p>
            <a:pPr latinLnBrk="1">
              <a:defRPr/>
            </a:pPr>
            <a:r>
              <a:rPr lang="en-US" altLang="ko-KR" sz="1050" dirty="0">
                <a:ea typeface="돋움" pitchFamily="50" charset="-127"/>
              </a:rPr>
              <a:t>, 『</a:t>
            </a:r>
            <a:r>
              <a:rPr lang="ko-KR" altLang="en-US" sz="1050" dirty="0">
                <a:ea typeface="돋움" pitchFamily="50" charset="-127"/>
              </a:rPr>
              <a:t>물리학의 혁명</a:t>
            </a:r>
            <a:r>
              <a:rPr lang="en-US" altLang="ko-KR" sz="1050" dirty="0">
                <a:ea typeface="돋움" pitchFamily="50" charset="-127"/>
              </a:rPr>
              <a:t>』(</a:t>
            </a:r>
            <a:r>
              <a:rPr lang="ko-KR" altLang="en-US" sz="1050" dirty="0" err="1">
                <a:ea typeface="돋움" pitchFamily="50" charset="-127"/>
              </a:rPr>
              <a:t>씨와알</a:t>
            </a:r>
            <a:r>
              <a:rPr lang="en-US" altLang="ko-KR" sz="1050" dirty="0">
                <a:ea typeface="돋움" pitchFamily="50" charset="-127"/>
              </a:rPr>
              <a:t>, 2008.</a:t>
            </a:r>
            <a:endParaRPr lang="ko-KR" altLang="en-US" sz="1050" dirty="0">
              <a:ea typeface="돋움" pitchFamily="50" charset="-127"/>
            </a:endParaRPr>
          </a:p>
          <a:p>
            <a:pPr latinLnBrk="1">
              <a:defRPr/>
            </a:pPr>
            <a:r>
              <a:rPr lang="en-US" altLang="ko-KR" sz="1050" dirty="0">
                <a:ea typeface="돋움" pitchFamily="50" charset="-127"/>
              </a:rPr>
              <a:t>, 『</a:t>
            </a:r>
            <a:r>
              <a:rPr lang="ko-KR" altLang="en-US" sz="1050" dirty="0">
                <a:ea typeface="돋움" pitchFamily="50" charset="-127"/>
              </a:rPr>
              <a:t>순환법칙</a:t>
            </a:r>
            <a:r>
              <a:rPr lang="en-US" altLang="ko-KR" sz="1050" dirty="0">
                <a:ea typeface="돋움" pitchFamily="50" charset="-127"/>
              </a:rPr>
              <a:t>』, </a:t>
            </a:r>
            <a:r>
              <a:rPr lang="ko-KR" altLang="en-US" sz="1050" dirty="0" err="1">
                <a:ea typeface="돋움" pitchFamily="50" charset="-127"/>
              </a:rPr>
              <a:t>씨와알</a:t>
            </a:r>
            <a:r>
              <a:rPr lang="en-US" altLang="ko-KR" sz="1050" dirty="0">
                <a:ea typeface="돋움" pitchFamily="50" charset="-127"/>
              </a:rPr>
              <a:t>, 1998.</a:t>
            </a:r>
            <a:endParaRPr lang="ko-KR" altLang="en-US" sz="1050" dirty="0">
              <a:ea typeface="돋움" pitchFamily="50" charset="-127"/>
            </a:endParaRPr>
          </a:p>
          <a:p>
            <a:pPr latinLnBrk="1">
              <a:defRPr/>
            </a:pPr>
            <a:r>
              <a:rPr lang="en-US" altLang="ko-KR" sz="1050" dirty="0">
                <a:ea typeface="돋움" pitchFamily="50" charset="-127"/>
              </a:rPr>
              <a:t>, 『</a:t>
            </a:r>
            <a:r>
              <a:rPr lang="ko-KR" altLang="en-US" sz="1050" dirty="0">
                <a:ea typeface="돋움" pitchFamily="50" charset="-127"/>
              </a:rPr>
              <a:t>역사의 키워드 아리랑과 알파벳 </a:t>
            </a:r>
            <a:r>
              <a:rPr lang="en-US" altLang="ko-KR" sz="1050" dirty="0">
                <a:ea typeface="돋움" pitchFamily="50" charset="-127"/>
              </a:rPr>
              <a:t>』, </a:t>
            </a:r>
            <a:r>
              <a:rPr lang="ko-KR" altLang="en-US" sz="1050" dirty="0" err="1">
                <a:ea typeface="돋움" pitchFamily="50" charset="-127"/>
              </a:rPr>
              <a:t>씨와알</a:t>
            </a:r>
            <a:r>
              <a:rPr lang="en-US" altLang="ko-KR" sz="1050" dirty="0">
                <a:ea typeface="돋움" pitchFamily="50" charset="-127"/>
              </a:rPr>
              <a:t>, 2002.</a:t>
            </a:r>
            <a:endParaRPr lang="ko-KR" altLang="en-US" sz="1050" dirty="0">
              <a:ea typeface="돋움" pitchFamily="50" charset="-127"/>
            </a:endParaRPr>
          </a:p>
          <a:p>
            <a:pPr latinLnBrk="1">
              <a:defRPr/>
            </a:pPr>
            <a:endParaRPr lang="en-US" altLang="ko-KR" sz="1050" dirty="0">
              <a:ea typeface="돋움" pitchFamily="50" charset="-127"/>
            </a:endParaRPr>
          </a:p>
          <a:p>
            <a:pPr latinLnBrk="1">
              <a:defRPr/>
            </a:pPr>
            <a:r>
              <a:rPr lang="ko-KR" altLang="en-US" sz="1050" dirty="0">
                <a:ea typeface="돋움" pitchFamily="50" charset="-127"/>
              </a:rPr>
              <a:t>정태민</a:t>
            </a:r>
            <a:r>
              <a:rPr lang="en-US" altLang="ko-KR" sz="1050" dirty="0">
                <a:ea typeface="돋움" pitchFamily="50" charset="-127"/>
              </a:rPr>
              <a:t>, 『</a:t>
            </a:r>
            <a:r>
              <a:rPr lang="ko-KR" altLang="en-US" sz="1050" dirty="0">
                <a:ea typeface="돋움" pitchFamily="50" charset="-127"/>
              </a:rPr>
              <a:t>별자리에 숨겨진 우리역사</a:t>
            </a:r>
            <a:r>
              <a:rPr lang="en-US" altLang="ko-KR" sz="1050" dirty="0">
                <a:ea typeface="돋움" pitchFamily="50" charset="-127"/>
              </a:rPr>
              <a:t>』, </a:t>
            </a:r>
            <a:r>
              <a:rPr lang="ko-KR" altLang="en-US" sz="1050" dirty="0" err="1">
                <a:ea typeface="돋움" pitchFamily="50" charset="-127"/>
              </a:rPr>
              <a:t>한문화멀티미디어</a:t>
            </a:r>
            <a:r>
              <a:rPr lang="en-US" altLang="ko-KR" sz="1050" dirty="0">
                <a:ea typeface="돋움" pitchFamily="50" charset="-127"/>
              </a:rPr>
              <a:t>, 2007</a:t>
            </a:r>
            <a:endParaRPr lang="ko-KR" altLang="en-US" sz="1050" dirty="0">
              <a:ea typeface="돋움" pitchFamily="50" charset="-127"/>
            </a:endParaRPr>
          </a:p>
          <a:p>
            <a:pPr latinLnBrk="1">
              <a:defRPr/>
            </a:pPr>
            <a:endParaRPr lang="en-US" altLang="ko-KR" sz="1050" dirty="0">
              <a:ea typeface="돋움" pitchFamily="50" charset="-127"/>
            </a:endParaRPr>
          </a:p>
          <a:p>
            <a:pPr latinLnBrk="1">
              <a:defRPr/>
            </a:pPr>
            <a:endParaRPr lang="en-US" altLang="ko-KR" sz="1050" dirty="0">
              <a:ea typeface="돋움" pitchFamily="50" charset="-127"/>
            </a:endParaRPr>
          </a:p>
          <a:p>
            <a:pPr latinLnBrk="1">
              <a:defRPr/>
            </a:pPr>
            <a:r>
              <a:rPr lang="ko-KR" altLang="en-US" sz="1050" dirty="0">
                <a:ea typeface="돋움" pitchFamily="50" charset="-127"/>
              </a:rPr>
              <a:t>황원홍</a:t>
            </a:r>
            <a:r>
              <a:rPr lang="en-US" altLang="ko-KR" sz="1050" dirty="0">
                <a:ea typeface="돋움" pitchFamily="50" charset="-127"/>
              </a:rPr>
              <a:t>, 『</a:t>
            </a:r>
            <a:r>
              <a:rPr lang="ko-KR" altLang="en-US" sz="1050" dirty="0">
                <a:ea typeface="돋움" pitchFamily="50" charset="-127"/>
              </a:rPr>
              <a:t>쑥과 마늘</a:t>
            </a:r>
            <a:r>
              <a:rPr lang="en-US" altLang="ko-KR" sz="1050" dirty="0">
                <a:ea typeface="돋움" pitchFamily="50" charset="-127"/>
              </a:rPr>
              <a:t>: </a:t>
            </a:r>
            <a:r>
              <a:rPr lang="ko-KR" altLang="en-US" sz="1050" dirty="0">
                <a:ea typeface="돋움" pitchFamily="50" charset="-127"/>
              </a:rPr>
              <a:t>한국인의 창조원리</a:t>
            </a:r>
            <a:r>
              <a:rPr lang="en-US" altLang="ko-KR" sz="1050" dirty="0">
                <a:ea typeface="돋움" pitchFamily="50" charset="-127"/>
              </a:rPr>
              <a:t>: </a:t>
            </a:r>
            <a:r>
              <a:rPr lang="ko-KR" altLang="en-US" sz="1050" dirty="0">
                <a:ea typeface="돋움" pitchFamily="50" charset="-127"/>
              </a:rPr>
              <a:t>한국신화와 음양오행</a:t>
            </a:r>
            <a:r>
              <a:rPr lang="en-US" altLang="ko-KR" sz="1050" dirty="0">
                <a:ea typeface="돋움" pitchFamily="50" charset="-127"/>
              </a:rPr>
              <a:t>』 (</a:t>
            </a:r>
            <a:r>
              <a:rPr lang="ko-KR" altLang="en-US" sz="1050" dirty="0">
                <a:ea typeface="돋움" pitchFamily="50" charset="-127"/>
              </a:rPr>
              <a:t>서울 </a:t>
            </a:r>
            <a:r>
              <a:rPr lang="en-US" altLang="ko-KR" sz="1050" dirty="0">
                <a:ea typeface="돋움" pitchFamily="50" charset="-127"/>
              </a:rPr>
              <a:t>: </a:t>
            </a:r>
            <a:r>
              <a:rPr lang="ko-KR" altLang="en-US" sz="1050" dirty="0" err="1">
                <a:ea typeface="돋움" pitchFamily="50" charset="-127"/>
              </a:rPr>
              <a:t>청조사</a:t>
            </a:r>
            <a:r>
              <a:rPr lang="en-US" altLang="ko-KR" sz="1050" dirty="0">
                <a:ea typeface="돋움" pitchFamily="50" charset="-127"/>
              </a:rPr>
              <a:t>, 2009c)</a:t>
            </a:r>
            <a:endParaRPr lang="ko-KR" altLang="en-US" sz="1050" dirty="0">
              <a:ea typeface="돋움" pitchFamily="50" charset="-127"/>
            </a:endParaRPr>
          </a:p>
          <a:p>
            <a:pPr latinLnBrk="1">
              <a:defRPr/>
            </a:pPr>
            <a:r>
              <a:rPr lang="en-US" altLang="ko-KR" sz="1050" u="sng" dirty="0">
                <a:ea typeface="돋움" pitchFamily="50" charset="-127"/>
              </a:rPr>
              <a:t>,</a:t>
            </a:r>
            <a:r>
              <a:rPr lang="ko-KR" altLang="en-US" sz="1050" dirty="0">
                <a:ea typeface="돋움" pitchFamily="50" charset="-127"/>
              </a:rPr>
              <a:t> </a:t>
            </a:r>
            <a:r>
              <a:rPr lang="en-US" altLang="ko-KR" sz="1050" dirty="0">
                <a:ea typeface="돋움" pitchFamily="50" charset="-127"/>
              </a:rPr>
              <a:t>『</a:t>
            </a:r>
            <a:r>
              <a:rPr lang="ko-KR" altLang="en-US" sz="1050" dirty="0">
                <a:ea typeface="돋움" pitchFamily="50" charset="-127"/>
              </a:rPr>
              <a:t>저녁이 되고 아침이 되니</a:t>
            </a:r>
            <a:r>
              <a:rPr lang="en-US" altLang="ko-KR" sz="1050" dirty="0">
                <a:ea typeface="돋움" pitchFamily="50" charset="-127"/>
              </a:rPr>
              <a:t>』 (</a:t>
            </a:r>
            <a:r>
              <a:rPr lang="ko-KR" altLang="en-US" sz="1050" dirty="0">
                <a:ea typeface="돋움" pitchFamily="50" charset="-127"/>
              </a:rPr>
              <a:t>서울 </a:t>
            </a:r>
            <a:r>
              <a:rPr lang="en-US" altLang="ko-KR" sz="1050" dirty="0">
                <a:ea typeface="돋움" pitchFamily="50" charset="-127"/>
              </a:rPr>
              <a:t>: </a:t>
            </a:r>
            <a:r>
              <a:rPr lang="ko-KR" altLang="en-US" sz="1050" dirty="0" err="1">
                <a:ea typeface="돋움" pitchFamily="50" charset="-127"/>
              </a:rPr>
              <a:t>청조사</a:t>
            </a:r>
            <a:r>
              <a:rPr lang="en-US" altLang="ko-KR" sz="1050" dirty="0">
                <a:ea typeface="돋움" pitchFamily="50" charset="-127"/>
              </a:rPr>
              <a:t>, 2009b)</a:t>
            </a:r>
            <a:endParaRPr lang="ko-KR" altLang="en-US" sz="1050" dirty="0">
              <a:ea typeface="돋움" pitchFamily="50" charset="-127"/>
            </a:endParaRPr>
          </a:p>
          <a:p>
            <a:pPr latinLnBrk="1">
              <a:defRPr/>
            </a:pPr>
            <a:r>
              <a:rPr lang="en-US" altLang="ko-KR" sz="1050" u="sng" dirty="0">
                <a:ea typeface="돋움" pitchFamily="50" charset="-127"/>
              </a:rPr>
              <a:t>,</a:t>
            </a:r>
            <a:r>
              <a:rPr lang="ko-KR" altLang="en-US" sz="1050" dirty="0">
                <a:ea typeface="돋움" pitchFamily="50" charset="-127"/>
              </a:rPr>
              <a:t> </a:t>
            </a:r>
            <a:r>
              <a:rPr lang="en-US" altLang="ko-KR" sz="1050" dirty="0">
                <a:ea typeface="돋움" pitchFamily="50" charset="-127"/>
              </a:rPr>
              <a:t>『153</a:t>
            </a:r>
            <a:r>
              <a:rPr lang="ko-KR" altLang="en-US" sz="1050" dirty="0">
                <a:ea typeface="돋움" pitchFamily="50" charset="-127"/>
              </a:rPr>
              <a:t>의 비밀</a:t>
            </a:r>
            <a:r>
              <a:rPr lang="en-US" altLang="ko-KR" sz="1050" dirty="0">
                <a:ea typeface="돋움" pitchFamily="50" charset="-127"/>
              </a:rPr>
              <a:t>』 (</a:t>
            </a:r>
            <a:r>
              <a:rPr lang="ko-KR" altLang="en-US" sz="1050" dirty="0">
                <a:ea typeface="돋움" pitchFamily="50" charset="-127"/>
              </a:rPr>
              <a:t>서울 </a:t>
            </a:r>
            <a:r>
              <a:rPr lang="en-US" altLang="ko-KR" sz="1050" dirty="0">
                <a:ea typeface="돋움" pitchFamily="50" charset="-127"/>
              </a:rPr>
              <a:t>: </a:t>
            </a:r>
            <a:r>
              <a:rPr lang="ko-KR" altLang="en-US" sz="1050" dirty="0" err="1">
                <a:ea typeface="돋움" pitchFamily="50" charset="-127"/>
              </a:rPr>
              <a:t>청조사</a:t>
            </a:r>
            <a:r>
              <a:rPr lang="en-US" altLang="ko-KR" sz="1050" dirty="0">
                <a:ea typeface="돋움" pitchFamily="50" charset="-127"/>
              </a:rPr>
              <a:t>, 2009a)</a:t>
            </a:r>
            <a:endParaRPr lang="ko-KR" altLang="en-US" sz="1050" dirty="0">
              <a:ea typeface="돋움" pitchFamily="50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1050" dirty="0">
                <a:latin typeface="+mj-lt"/>
                <a:ea typeface="휴먼둥근헤드라인" pitchFamily="18" charset="-127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 Soft Stone">
  <a:themeElements>
    <a:clrScheme name="Core FG 1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777777"/>
      </a:accent2>
      <a:accent3>
        <a:srgbClr val="FFFFFF"/>
      </a:accent3>
      <a:accent4>
        <a:srgbClr val="000000"/>
      </a:accent4>
      <a:accent5>
        <a:srgbClr val="FFFFFF"/>
      </a:accent5>
      <a:accent6>
        <a:srgbClr val="6B6B6B"/>
      </a:accent6>
      <a:hlink>
        <a:srgbClr val="969696"/>
      </a:hlink>
      <a:folHlink>
        <a:srgbClr val="C0C0C0"/>
      </a:folHlink>
    </a:clrScheme>
    <a:fontScheme name="Core FG">
      <a:majorFont>
        <a:latin typeface="Palatino Linotype"/>
        <a:ea typeface="HY그래픽M"/>
        <a:cs typeface=""/>
      </a:majorFont>
      <a:minorFont>
        <a:latin typeface="Arial"/>
        <a:ea typeface="돋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1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1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돋움" pitchFamily="50" charset="-127"/>
          </a:defRPr>
        </a:defPPr>
      </a:lstStyle>
    </a:lnDef>
  </a:objectDefaults>
  <a:extraClrSchemeLst>
    <a:extraClrScheme>
      <a:clrScheme name="Core FG 1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FFFFFF"/>
        </a:accent1>
        <a:accent2>
          <a:srgbClr val="777777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6B6B6B"/>
        </a:accent6>
        <a:hlink>
          <a:srgbClr val="969696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광선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58466</TotalTime>
  <Pages>15</Pages>
  <Words>1222</Words>
  <Application>Microsoft Office PowerPoint</Application>
  <PresentationFormat>사용자 지정</PresentationFormat>
  <Paragraphs>307</Paragraphs>
  <Slides>39</Slides>
  <Notes>33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53" baseType="lpstr">
      <vt:lpstr>HY그래픽M</vt:lpstr>
      <vt:lpstr>굴림체</vt:lpstr>
      <vt:lpstr>돋움</vt:lpstr>
      <vt:lpstr>맑은 고딕</vt:lpstr>
      <vt:lpstr>신명 태고딕</vt:lpstr>
      <vt:lpstr>한양신명조</vt:lpstr>
      <vt:lpstr>함초롬바탕</vt:lpstr>
      <vt:lpstr>휴먼둥근헤드라인</vt:lpstr>
      <vt:lpstr>휴먼명조</vt:lpstr>
      <vt:lpstr>Arial</vt:lpstr>
      <vt:lpstr>Palatino Linotype</vt:lpstr>
      <vt:lpstr>Times New Roman</vt:lpstr>
      <vt:lpstr>Wingdings</vt:lpstr>
      <vt:lpstr>The Soft Stone</vt:lpstr>
      <vt:lpstr>                      경제사상  으로서의 단군사상과 서양 한류</vt:lpstr>
      <vt:lpstr>PowerPoint 프레젠테이션</vt:lpstr>
      <vt:lpstr>Ⅰ. 입체오행으로서의 천지인 삼수분화</vt:lpstr>
      <vt:lpstr>Ⅰ. 입체오행으로서의 천지인 삼수분화</vt:lpstr>
      <vt:lpstr>Ⅰ. 입체오행으로서의 천지인 삼수분화</vt:lpstr>
      <vt:lpstr>Ⅰ. 입체오행으로서의 천지인 삼수분화</vt:lpstr>
      <vt:lpstr>Ⅰ. 입체오행으로서의 천지인 삼수분화</vt:lpstr>
      <vt:lpstr>Ⅰ. 입체오행으로서의 천지인 삼수분화</vt:lpstr>
      <vt:lpstr>Ⅰ. 입체오행으로서의 천지인 삼수분화</vt:lpstr>
      <vt:lpstr>Ⅰ. 입체오행으로서의 천지인 삼수분화</vt:lpstr>
      <vt:lpstr>Ⅰ. 입체오행으로서의 천지인 삼수분화</vt:lpstr>
      <vt:lpstr>Ⅰ. 입체오행으로서의 천지인 삼수분화</vt:lpstr>
      <vt:lpstr>Ⅰ. 입체오행으로서의 천지인 삼수분화</vt:lpstr>
      <vt:lpstr>Ⅰ. 입체오행으로서의 천지인 삼수분화</vt:lpstr>
      <vt:lpstr>Ⅰ. 입체오행으로서의 천지인 삼수분화</vt:lpstr>
      <vt:lpstr>Ⅰ. 입체오행으로서의 천지인 삼수분화</vt:lpstr>
      <vt:lpstr>Ⅰ. 입체오행으로서의 천지인 삼수분화</vt:lpstr>
      <vt:lpstr>Ⅰ. 입체오행으로서의 천지인 삼수분화</vt:lpstr>
      <vt:lpstr>Ⅰ. 입체오행으로서의 천지인 삼수분화</vt:lpstr>
      <vt:lpstr>Ⅰ. 입체오행으로서의 천지인 삼수분화</vt:lpstr>
      <vt:lpstr>PowerPoint 프레젠테이션</vt:lpstr>
      <vt:lpstr>Ⅱ. 입체오행으로서의 한글, 유불선, 경제</vt:lpstr>
      <vt:lpstr>Ⅱ. 입체오행으로서의 한글, 유불선, 경제</vt:lpstr>
      <vt:lpstr>Ⅱ. 입체오행으로서의 한글, 유불선, 경제</vt:lpstr>
      <vt:lpstr>Ⅱ. 입체오행으로서의 한글, 유불선, 경제</vt:lpstr>
      <vt:lpstr>Ⅱ. 입체오행으로서의 한글, 유불선, 경제</vt:lpstr>
      <vt:lpstr>Ⅱ. 입체오행으로서의 한글, 유불선, 경제</vt:lpstr>
      <vt:lpstr>Ⅱ. 입체오행으로서의 한글, 유불선, 경제</vt:lpstr>
      <vt:lpstr>Ⅱ. 입체오행으로서의 한글, 유불선, 경제</vt:lpstr>
      <vt:lpstr>Ⅱ. 입체오행으로서의 한글, 유불선, 경제</vt:lpstr>
      <vt:lpstr>PowerPoint 프레젠테이션</vt:lpstr>
      <vt:lpstr>Ⅲ. 천지화육의 역사로서의 한류</vt:lpstr>
      <vt:lpstr>Ⅲ. 천지화육의 역사로서의 한류</vt:lpstr>
      <vt:lpstr>Ⅲ. 천지화육의 역사로서의 한류</vt:lpstr>
      <vt:lpstr>Ⅲ. 천지화육의 역사로서의 한류</vt:lpstr>
      <vt:lpstr>Ⅲ. 천지화육의 역사로서의 한류</vt:lpstr>
      <vt:lpstr>Ⅲ. 천지화육의 역사로서의 한류</vt:lpstr>
      <vt:lpstr>무극태극∙아담이브</vt:lpstr>
      <vt:lpstr>참고문헌</vt:lpstr>
    </vt:vector>
  </TitlesOfParts>
  <Company>The Soft Stone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Template</dc:title>
  <dc:creator>DMBA1999</dc:creator>
  <cp:lastModifiedBy>choi wonhyuk</cp:lastModifiedBy>
  <cp:revision>1259</cp:revision>
  <cp:lastPrinted>2000-02-22T14:55:48Z</cp:lastPrinted>
  <dcterms:created xsi:type="dcterms:W3CDTF">2001-08-07T15:08:25Z</dcterms:created>
  <dcterms:modified xsi:type="dcterms:W3CDTF">2019-04-18T23:06:09Z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eference">
    <vt:lpwstr>A4v1/wwtemplate/May2000</vt:lpwstr>
  </property>
</Properties>
</file>