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2192000" cy="6857142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4A4033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50" b="0" i="0">
                <a:solidFill>
                  <a:srgbClr val="333333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4A4033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550" b="0" i="0">
                <a:solidFill>
                  <a:srgbClr val="333333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52303" y="940379"/>
            <a:ext cx="940435" cy="28575"/>
          </a:xfrm>
          <a:custGeom>
            <a:avLst/>
            <a:gdLst/>
            <a:ahLst/>
            <a:cxnLst/>
            <a:rect l="l" t="t" r="r" b="b"/>
            <a:pathLst>
              <a:path w="940435" h="28575">
                <a:moveTo>
                  <a:pt x="940379" y="28211"/>
                </a:moveTo>
                <a:lnTo>
                  <a:pt x="0" y="28211"/>
                </a:lnTo>
                <a:lnTo>
                  <a:pt x="0" y="0"/>
                </a:lnTo>
                <a:lnTo>
                  <a:pt x="940379" y="0"/>
                </a:lnTo>
                <a:lnTo>
                  <a:pt x="940379" y="28211"/>
                </a:lnTo>
                <a:close/>
              </a:path>
            </a:pathLst>
          </a:custGeom>
          <a:solidFill>
            <a:srgbClr val="93775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4A4033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739603" y="1364015"/>
            <a:ext cx="3789045" cy="4345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50" b="0" i="0">
                <a:solidFill>
                  <a:srgbClr val="93775B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4A4033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F7F5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7826" y="292115"/>
            <a:ext cx="10796347" cy="874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4A4033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9726" y="1210371"/>
            <a:ext cx="633603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50" b="0" i="0">
                <a:solidFill>
                  <a:srgbClr val="333333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db.history.go.kr/" TargetMode="External"/><Relationship Id="rId3" Type="http://schemas.openxmlformats.org/officeDocument/2006/relationships/hyperlink" Target="http://buddha.dongguk.edu/" TargetMode="External"/><Relationship Id="rId4" Type="http://schemas.openxmlformats.org/officeDocument/2006/relationships/hyperlink" Target="http://www.memorykorea.go.kr/" TargetMode="External"/><Relationship Id="rId5" Type="http://schemas.openxmlformats.org/officeDocument/2006/relationships/image" Target="../media/image10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5676899"/>
            <a:ext cx="12192000" cy="1181100"/>
          </a:xfrm>
          <a:custGeom>
            <a:avLst/>
            <a:gdLst/>
            <a:ahLst/>
            <a:cxnLst/>
            <a:rect l="l" t="t" r="r" b="b"/>
            <a:pathLst>
              <a:path w="12192000" h="1181100">
                <a:moveTo>
                  <a:pt x="0" y="1181099"/>
                </a:moveTo>
                <a:lnTo>
                  <a:pt x="12191999" y="1181099"/>
                </a:lnTo>
                <a:lnTo>
                  <a:pt x="12191999" y="0"/>
                </a:lnTo>
                <a:lnTo>
                  <a:pt x="0" y="0"/>
                </a:lnTo>
                <a:lnTo>
                  <a:pt x="0" y="1181099"/>
                </a:lnTo>
                <a:close/>
              </a:path>
            </a:pathLst>
          </a:custGeom>
          <a:solidFill>
            <a:srgbClr val="F7F5F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0" y="0"/>
            <a:ext cx="12192000" cy="5676900"/>
            <a:chOff x="0" y="0"/>
            <a:chExt cx="12192000" cy="5676900"/>
          </a:xfrm>
        </p:grpSpPr>
        <p:sp>
          <p:nvSpPr>
            <p:cNvPr id="4" name="object 4" descr=""/>
            <p:cNvSpPr/>
            <p:nvPr/>
          </p:nvSpPr>
          <p:spPr>
            <a:xfrm>
              <a:off x="0" y="0"/>
              <a:ext cx="12192000" cy="1190625"/>
            </a:xfrm>
            <a:custGeom>
              <a:avLst/>
              <a:gdLst/>
              <a:ahLst/>
              <a:cxnLst/>
              <a:rect l="l" t="t" r="r" b="b"/>
              <a:pathLst>
                <a:path w="12192000" h="1190625">
                  <a:moveTo>
                    <a:pt x="0" y="1190624"/>
                  </a:moveTo>
                  <a:lnTo>
                    <a:pt x="12191999" y="1190624"/>
                  </a:lnTo>
                  <a:lnTo>
                    <a:pt x="12191999" y="0"/>
                  </a:lnTo>
                  <a:lnTo>
                    <a:pt x="0" y="0"/>
                  </a:lnTo>
                  <a:lnTo>
                    <a:pt x="0" y="1190624"/>
                  </a:lnTo>
                  <a:close/>
                </a:path>
              </a:pathLst>
            </a:custGeom>
            <a:solidFill>
              <a:srgbClr val="F7F5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1190624"/>
              <a:ext cx="12192000" cy="4486275"/>
            </a:xfrm>
            <a:custGeom>
              <a:avLst/>
              <a:gdLst/>
              <a:ahLst/>
              <a:cxnLst/>
              <a:rect l="l" t="t" r="r" b="b"/>
              <a:pathLst>
                <a:path w="12192000" h="4486275">
                  <a:moveTo>
                    <a:pt x="12191999" y="4486274"/>
                  </a:moveTo>
                  <a:lnTo>
                    <a:pt x="0" y="4486274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4486274"/>
                  </a:lnTo>
                  <a:close/>
                </a:path>
              </a:pathLst>
            </a:custGeom>
            <a:solidFill>
              <a:srgbClr val="FFFFFF">
                <a:alpha val="8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5619749" y="2714624"/>
              <a:ext cx="952500" cy="28575"/>
            </a:xfrm>
            <a:custGeom>
              <a:avLst/>
              <a:gdLst/>
              <a:ahLst/>
              <a:cxnLst/>
              <a:rect l="l" t="t" r="r" b="b"/>
              <a:pathLst>
                <a:path w="952500" h="28575">
                  <a:moveTo>
                    <a:pt x="952499" y="28574"/>
                  </a:moveTo>
                  <a:lnTo>
                    <a:pt x="0" y="28574"/>
                  </a:lnTo>
                  <a:lnTo>
                    <a:pt x="0" y="0"/>
                  </a:lnTo>
                  <a:lnTo>
                    <a:pt x="952499" y="0"/>
                  </a:lnTo>
                  <a:lnTo>
                    <a:pt x="952499" y="28574"/>
                  </a:lnTo>
                  <a:close/>
                </a:path>
              </a:pathLst>
            </a:custGeom>
            <a:solidFill>
              <a:srgbClr val="93775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435052" y="1461388"/>
            <a:ext cx="5321935" cy="1102995"/>
          </a:xfrm>
          <a:prstGeom prst="rect"/>
        </p:spPr>
        <p:txBody>
          <a:bodyPr wrap="square" lIns="0" tIns="174625" rIns="0" bIns="0" rtlCol="0" vert="horz">
            <a:spAutoFit/>
          </a:bodyPr>
          <a:lstStyle/>
          <a:p>
            <a:pPr marL="972819" marR="5080" indent="-960755">
              <a:lnSpc>
                <a:spcPct val="74100"/>
              </a:lnSpc>
              <a:spcBef>
                <a:spcPts val="1375"/>
              </a:spcBef>
            </a:pPr>
            <a:r>
              <a:rPr dirty="0" sz="4050" spc="-625"/>
              <a:t>금강산</a:t>
            </a:r>
            <a:r>
              <a:rPr dirty="0" sz="4050" spc="-200"/>
              <a:t> </a:t>
            </a:r>
            <a:r>
              <a:rPr dirty="0" sz="4050" spc="-610"/>
              <a:t>어원과</a:t>
            </a:r>
            <a:r>
              <a:rPr dirty="0" sz="4050" spc="-305"/>
              <a:t> </a:t>
            </a:r>
            <a:r>
              <a:rPr dirty="0" sz="4050" spc="-535"/>
              <a:t>담무갈보살</a:t>
            </a:r>
            <a:r>
              <a:rPr dirty="0" sz="4050" spc="-535">
                <a:latin typeface="Georgia"/>
                <a:cs typeface="Georgia"/>
              </a:rPr>
              <a:t>, </a:t>
            </a:r>
            <a:r>
              <a:rPr dirty="0" sz="4050" spc="-610"/>
              <a:t>회암사</a:t>
            </a:r>
            <a:r>
              <a:rPr dirty="0" sz="4050" spc="-305"/>
              <a:t> </a:t>
            </a:r>
            <a:r>
              <a:rPr dirty="0" sz="4050" spc="-605"/>
              <a:t>유래</a:t>
            </a:r>
            <a:r>
              <a:rPr dirty="0" sz="4050" spc="-305"/>
              <a:t> </a:t>
            </a:r>
            <a:r>
              <a:rPr dirty="0" sz="4050" spc="-955"/>
              <a:t>추적</a:t>
            </a:r>
            <a:endParaRPr sz="4050">
              <a:latin typeface="Georgia"/>
              <a:cs typeface="Georgia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905473" y="2910332"/>
            <a:ext cx="238125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70">
                <a:solidFill>
                  <a:srgbClr val="6D5C42"/>
                </a:solidFill>
                <a:latin typeface="Batang"/>
                <a:cs typeface="Batang"/>
              </a:rPr>
              <a:t>불교학적</a:t>
            </a:r>
            <a:r>
              <a:rPr dirty="0" sz="2000" spc="-305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2000" spc="-315">
                <a:solidFill>
                  <a:srgbClr val="6D5C42"/>
                </a:solidFill>
                <a:latin typeface="Times New Roman"/>
                <a:cs typeface="Times New Roman"/>
              </a:rPr>
              <a:t>·</a:t>
            </a:r>
            <a:r>
              <a:rPr dirty="0" sz="2000" spc="-315">
                <a:solidFill>
                  <a:srgbClr val="6D5C42"/>
                </a:solidFill>
                <a:latin typeface="Batang"/>
                <a:cs typeface="Batang"/>
              </a:rPr>
              <a:t>역사학적</a:t>
            </a:r>
            <a:r>
              <a:rPr dirty="0" sz="2000" spc="265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6D5C42"/>
                </a:solidFill>
                <a:latin typeface="Batang"/>
                <a:cs typeface="Batang"/>
              </a:rPr>
              <a:t>고찰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092997" y="3897502"/>
            <a:ext cx="2005964" cy="1397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287655" marR="280035">
              <a:lnSpc>
                <a:spcPct val="132400"/>
              </a:lnSpc>
              <a:spcBef>
                <a:spcPts val="100"/>
              </a:spcBef>
            </a:pPr>
            <a:r>
              <a:rPr dirty="0" sz="1700" spc="-254">
                <a:solidFill>
                  <a:srgbClr val="6A6A6A"/>
                </a:solidFill>
                <a:latin typeface="Batang"/>
                <a:cs typeface="Batang"/>
              </a:rPr>
              <a:t>학술</a:t>
            </a:r>
            <a:r>
              <a:rPr dirty="0" sz="1700" spc="-105">
                <a:solidFill>
                  <a:srgbClr val="6A6A6A"/>
                </a:solidFill>
                <a:latin typeface="Batang"/>
                <a:cs typeface="Batang"/>
              </a:rPr>
              <a:t> </a:t>
            </a:r>
            <a:r>
              <a:rPr dirty="0" sz="1700" spc="-290">
                <a:solidFill>
                  <a:srgbClr val="6A6A6A"/>
                </a:solidFill>
                <a:latin typeface="Batang"/>
                <a:cs typeface="Batang"/>
              </a:rPr>
              <a:t>발표</a:t>
            </a:r>
            <a:r>
              <a:rPr dirty="0" sz="1700" spc="500">
                <a:solidFill>
                  <a:srgbClr val="6A6A6A"/>
                </a:solidFill>
                <a:latin typeface="Batang"/>
                <a:cs typeface="Batang"/>
              </a:rPr>
              <a:t> </a:t>
            </a:r>
            <a:r>
              <a:rPr dirty="0" sz="1700" spc="-190">
                <a:solidFill>
                  <a:srgbClr val="6A6A6A"/>
                </a:solidFill>
                <a:latin typeface="Batang"/>
                <a:cs typeface="Batang"/>
              </a:rPr>
              <a:t>발표자</a:t>
            </a:r>
            <a:r>
              <a:rPr dirty="0" sz="1650" spc="-190">
                <a:solidFill>
                  <a:srgbClr val="6A6A6A"/>
                </a:solidFill>
                <a:latin typeface="Century"/>
                <a:cs typeface="Century"/>
              </a:rPr>
              <a:t>:</a:t>
            </a:r>
            <a:r>
              <a:rPr dirty="0" sz="1650" spc="40">
                <a:solidFill>
                  <a:srgbClr val="6A6A6A"/>
                </a:solidFill>
                <a:latin typeface="Century"/>
                <a:cs typeface="Century"/>
              </a:rPr>
              <a:t> </a:t>
            </a:r>
            <a:r>
              <a:rPr dirty="0" sz="1650" spc="-20">
                <a:solidFill>
                  <a:srgbClr val="6A6A6A"/>
                </a:solidFill>
                <a:latin typeface="Century"/>
                <a:cs typeface="Century"/>
              </a:rPr>
              <a:t>[</a:t>
            </a:r>
            <a:r>
              <a:rPr dirty="0" sz="1700" spc="-20">
                <a:solidFill>
                  <a:srgbClr val="6A6A6A"/>
                </a:solidFill>
                <a:latin typeface="Batang"/>
                <a:cs typeface="Batang"/>
              </a:rPr>
              <a:t>이름</a:t>
            </a:r>
            <a:r>
              <a:rPr dirty="0" sz="1650" spc="-20">
                <a:solidFill>
                  <a:srgbClr val="6A6A6A"/>
                </a:solidFill>
                <a:latin typeface="Century"/>
                <a:cs typeface="Century"/>
              </a:rPr>
              <a:t>] </a:t>
            </a:r>
            <a:r>
              <a:rPr dirty="0" sz="1700" spc="-160">
                <a:solidFill>
                  <a:srgbClr val="6A6A6A"/>
                </a:solidFill>
                <a:latin typeface="Batang"/>
                <a:cs typeface="Batang"/>
              </a:rPr>
              <a:t>소속</a:t>
            </a:r>
            <a:r>
              <a:rPr dirty="0" sz="1650" spc="-160">
                <a:solidFill>
                  <a:srgbClr val="6A6A6A"/>
                </a:solidFill>
                <a:latin typeface="Century"/>
                <a:cs typeface="Century"/>
              </a:rPr>
              <a:t>:</a:t>
            </a:r>
            <a:r>
              <a:rPr dirty="0" sz="1650" spc="15">
                <a:solidFill>
                  <a:srgbClr val="6A6A6A"/>
                </a:solidFill>
                <a:latin typeface="Century"/>
                <a:cs typeface="Century"/>
              </a:rPr>
              <a:t> </a:t>
            </a:r>
            <a:r>
              <a:rPr dirty="0" sz="1650" spc="-150">
                <a:solidFill>
                  <a:srgbClr val="6A6A6A"/>
                </a:solidFill>
                <a:latin typeface="Century"/>
                <a:cs typeface="Century"/>
              </a:rPr>
              <a:t>[</a:t>
            </a:r>
            <a:r>
              <a:rPr dirty="0" sz="1700" spc="-150">
                <a:solidFill>
                  <a:srgbClr val="6A6A6A"/>
                </a:solidFill>
                <a:latin typeface="Batang"/>
                <a:cs typeface="Batang"/>
              </a:rPr>
              <a:t>소속</a:t>
            </a:r>
            <a:r>
              <a:rPr dirty="0" sz="1650" spc="-150">
                <a:solidFill>
                  <a:srgbClr val="6A6A6A"/>
                </a:solidFill>
                <a:latin typeface="Century"/>
                <a:cs typeface="Century"/>
              </a:rPr>
              <a:t>/</a:t>
            </a:r>
            <a:r>
              <a:rPr dirty="0" sz="1700" spc="-150">
                <a:solidFill>
                  <a:srgbClr val="6A6A6A"/>
                </a:solidFill>
                <a:latin typeface="Batang"/>
                <a:cs typeface="Batang"/>
              </a:rPr>
              <a:t>학교</a:t>
            </a:r>
            <a:r>
              <a:rPr dirty="0" sz="1650" spc="-150">
                <a:solidFill>
                  <a:srgbClr val="6A6A6A"/>
                </a:solidFill>
                <a:latin typeface="Century"/>
                <a:cs typeface="Century"/>
              </a:rPr>
              <a:t>]</a:t>
            </a:r>
            <a:endParaRPr sz="1650">
              <a:latin typeface="Century"/>
              <a:cs typeface="Century"/>
            </a:endParaRPr>
          </a:p>
          <a:p>
            <a:pPr algn="ctr">
              <a:lnSpc>
                <a:spcPct val="100000"/>
              </a:lnSpc>
              <a:spcBef>
                <a:spcPts val="660"/>
              </a:spcBef>
            </a:pPr>
            <a:r>
              <a:rPr dirty="0" sz="1700" spc="-190">
                <a:solidFill>
                  <a:srgbClr val="6A6A6A"/>
                </a:solidFill>
                <a:latin typeface="Batang"/>
                <a:cs typeface="Batang"/>
              </a:rPr>
              <a:t>발표일</a:t>
            </a:r>
            <a:r>
              <a:rPr dirty="0" sz="1650" spc="-190">
                <a:solidFill>
                  <a:srgbClr val="6A6A6A"/>
                </a:solidFill>
                <a:latin typeface="Century"/>
                <a:cs typeface="Century"/>
              </a:rPr>
              <a:t>:</a:t>
            </a:r>
            <a:r>
              <a:rPr dirty="0" sz="1650" spc="20">
                <a:solidFill>
                  <a:srgbClr val="6A6A6A"/>
                </a:solidFill>
                <a:latin typeface="Century"/>
                <a:cs typeface="Century"/>
              </a:rPr>
              <a:t> </a:t>
            </a:r>
            <a:r>
              <a:rPr dirty="0" sz="1650" spc="-125">
                <a:solidFill>
                  <a:srgbClr val="6A6A6A"/>
                </a:solidFill>
                <a:latin typeface="Century"/>
                <a:cs typeface="Century"/>
              </a:rPr>
              <a:t>2025</a:t>
            </a:r>
            <a:r>
              <a:rPr dirty="0" sz="1700" spc="-125">
                <a:solidFill>
                  <a:srgbClr val="6A6A6A"/>
                </a:solidFill>
                <a:latin typeface="Batang"/>
                <a:cs typeface="Batang"/>
              </a:rPr>
              <a:t>년</a:t>
            </a:r>
            <a:r>
              <a:rPr dirty="0" sz="1700" spc="-85">
                <a:solidFill>
                  <a:srgbClr val="6A6A6A"/>
                </a:solidFill>
                <a:latin typeface="Batang"/>
                <a:cs typeface="Batang"/>
              </a:rPr>
              <a:t> </a:t>
            </a:r>
            <a:r>
              <a:rPr dirty="0" sz="1650" spc="-185">
                <a:solidFill>
                  <a:srgbClr val="6A6A6A"/>
                </a:solidFill>
                <a:latin typeface="Century"/>
                <a:cs typeface="Century"/>
              </a:rPr>
              <a:t>7</a:t>
            </a:r>
            <a:r>
              <a:rPr dirty="0" sz="1700" spc="-185">
                <a:solidFill>
                  <a:srgbClr val="6A6A6A"/>
                </a:solidFill>
                <a:latin typeface="Batang"/>
                <a:cs typeface="Batang"/>
              </a:rPr>
              <a:t>월</a:t>
            </a:r>
            <a:r>
              <a:rPr dirty="0" sz="1700" spc="-85">
                <a:solidFill>
                  <a:srgbClr val="6A6A6A"/>
                </a:solidFill>
                <a:latin typeface="Batang"/>
                <a:cs typeface="Batang"/>
              </a:rPr>
              <a:t> </a:t>
            </a:r>
            <a:r>
              <a:rPr dirty="0" sz="1650" spc="-45">
                <a:solidFill>
                  <a:srgbClr val="6A6A6A"/>
                </a:solidFill>
                <a:latin typeface="Century"/>
                <a:cs typeface="Century"/>
              </a:rPr>
              <a:t>2</a:t>
            </a:r>
            <a:r>
              <a:rPr dirty="0" sz="1700" spc="-45">
                <a:solidFill>
                  <a:srgbClr val="6A6A6A"/>
                </a:solidFill>
                <a:latin typeface="Batang"/>
                <a:cs typeface="Batang"/>
              </a:rPr>
              <a:t>일</a:t>
            </a:r>
            <a:endParaRPr sz="1700">
              <a:latin typeface="Batang"/>
              <a:cs typeface="Batang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01349" y="5343524"/>
            <a:ext cx="152400" cy="142874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10943876" y="5320537"/>
            <a:ext cx="92265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25">
                <a:solidFill>
                  <a:srgbClr val="333333"/>
                </a:solidFill>
                <a:latin typeface="Batang"/>
                <a:cs typeface="Batang"/>
              </a:rPr>
              <a:t>금강산</a:t>
            </a:r>
            <a:r>
              <a:rPr dirty="0" sz="1350" spc="-1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315">
                <a:solidFill>
                  <a:srgbClr val="333333"/>
                </a:solidFill>
                <a:latin typeface="Batang"/>
                <a:cs typeface="Batang"/>
              </a:rPr>
              <a:t>이미지</a:t>
            </a:r>
            <a:endParaRPr sz="1350">
              <a:latin typeface="Batang"/>
              <a:cs typeface="Batang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28334" y="910418"/>
            <a:ext cx="910590" cy="27940"/>
          </a:xfrm>
          <a:custGeom>
            <a:avLst/>
            <a:gdLst/>
            <a:ahLst/>
            <a:cxnLst/>
            <a:rect l="l" t="t" r="r" b="b"/>
            <a:pathLst>
              <a:path w="910589" h="27940">
                <a:moveTo>
                  <a:pt x="910418" y="27312"/>
                </a:moveTo>
                <a:lnTo>
                  <a:pt x="0" y="27312"/>
                </a:lnTo>
                <a:lnTo>
                  <a:pt x="0" y="0"/>
                </a:lnTo>
                <a:lnTo>
                  <a:pt x="910418" y="0"/>
                </a:lnTo>
                <a:lnTo>
                  <a:pt x="910418" y="27312"/>
                </a:lnTo>
                <a:close/>
              </a:path>
            </a:pathLst>
          </a:custGeom>
          <a:solidFill>
            <a:srgbClr val="93775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30480">
              <a:lnSpc>
                <a:spcPct val="100000"/>
              </a:lnSpc>
              <a:spcBef>
                <a:spcPts val="114"/>
              </a:spcBef>
            </a:pPr>
            <a:r>
              <a:rPr dirty="0" sz="2900" spc="-445"/>
              <a:t>회암사와</a:t>
            </a:r>
            <a:r>
              <a:rPr dirty="0" sz="2900" spc="-170"/>
              <a:t> </a:t>
            </a:r>
            <a:r>
              <a:rPr dirty="0" sz="2900" spc="-580"/>
              <a:t>조선</a:t>
            </a:r>
            <a:r>
              <a:rPr dirty="0" sz="2900" spc="90"/>
              <a:t> </a:t>
            </a:r>
            <a:r>
              <a:rPr dirty="0" sz="2900" spc="-695"/>
              <a:t>초기</a:t>
            </a:r>
            <a:r>
              <a:rPr dirty="0" sz="2900" spc="315"/>
              <a:t> </a:t>
            </a:r>
            <a:r>
              <a:rPr dirty="0" sz="2900" spc="-900"/>
              <a:t>정</a:t>
            </a:r>
            <a:r>
              <a:rPr dirty="0" sz="2900" spc="-530"/>
              <a:t> </a:t>
            </a:r>
            <a:r>
              <a:rPr dirty="0" sz="2900" spc="-980"/>
              <a:t>치</a:t>
            </a:r>
            <a:endParaRPr sz="2900"/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11682" y="2813193"/>
            <a:ext cx="145666" cy="145666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8144649" y="2799764"/>
            <a:ext cx="1101090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195">
                <a:solidFill>
                  <a:srgbClr val="333333"/>
                </a:solidFill>
                <a:latin typeface="Batang"/>
                <a:cs typeface="Batang"/>
              </a:rPr>
              <a:t>조선</a:t>
            </a:r>
            <a:r>
              <a:rPr dirty="0" sz="13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95">
                <a:solidFill>
                  <a:srgbClr val="333333"/>
                </a:solidFill>
                <a:latin typeface="Batang"/>
                <a:cs typeface="Batang"/>
              </a:rPr>
              <a:t>태조</a:t>
            </a:r>
            <a:r>
              <a:rPr dirty="0" sz="13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80">
                <a:solidFill>
                  <a:srgbClr val="333333"/>
                </a:solidFill>
                <a:latin typeface="Batang"/>
                <a:cs typeface="Batang"/>
              </a:rPr>
              <a:t>이성계</a:t>
            </a:r>
            <a:endParaRPr sz="1300">
              <a:latin typeface="Batang"/>
              <a:cs typeface="Batang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8416494" y="3093465"/>
            <a:ext cx="1375410" cy="19875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00" spc="-140">
                <a:solidFill>
                  <a:srgbClr val="333333"/>
                </a:solidFill>
                <a:latin typeface="Batang"/>
                <a:cs typeface="Batang"/>
              </a:rPr>
              <a:t>조선</a:t>
            </a:r>
            <a:r>
              <a:rPr dirty="0" sz="1100" spc="-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00" spc="-140">
                <a:solidFill>
                  <a:srgbClr val="333333"/>
                </a:solidFill>
                <a:latin typeface="Batang"/>
                <a:cs typeface="Batang"/>
              </a:rPr>
              <a:t>태조</a:t>
            </a:r>
            <a:r>
              <a:rPr dirty="0" sz="1100" spc="-4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00" spc="-140">
                <a:solidFill>
                  <a:srgbClr val="333333"/>
                </a:solidFill>
                <a:latin typeface="Batang"/>
                <a:cs typeface="Batang"/>
              </a:rPr>
              <a:t>이성계</a:t>
            </a:r>
            <a:r>
              <a:rPr dirty="0" sz="1100" spc="-4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00" spc="-110">
                <a:solidFill>
                  <a:srgbClr val="333333"/>
                </a:solidFill>
                <a:latin typeface="Batang"/>
                <a:cs typeface="Batang"/>
              </a:rPr>
              <a:t>초상화</a:t>
            </a:r>
            <a:endParaRPr sz="1100">
              <a:latin typeface="Batang"/>
              <a:cs typeface="Batang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11682" y="3596152"/>
            <a:ext cx="145666" cy="145666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8144649" y="3582724"/>
            <a:ext cx="1799589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195">
                <a:solidFill>
                  <a:srgbClr val="333333"/>
                </a:solidFill>
                <a:latin typeface="Batang"/>
                <a:cs typeface="Batang"/>
              </a:rPr>
              <a:t>고려</a:t>
            </a:r>
            <a:r>
              <a:rPr dirty="0" sz="13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95">
                <a:solidFill>
                  <a:srgbClr val="333333"/>
                </a:solidFill>
                <a:latin typeface="Batang"/>
                <a:cs typeface="Batang"/>
              </a:rPr>
              <a:t>말</a:t>
            </a:r>
            <a:r>
              <a:rPr dirty="0" sz="13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95">
                <a:solidFill>
                  <a:srgbClr val="333333"/>
                </a:solidFill>
                <a:latin typeface="Batang"/>
                <a:cs typeface="Batang"/>
              </a:rPr>
              <a:t>조선</a:t>
            </a:r>
            <a:r>
              <a:rPr dirty="0" sz="13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95">
                <a:solidFill>
                  <a:srgbClr val="333333"/>
                </a:solidFill>
                <a:latin typeface="Batang"/>
                <a:cs typeface="Batang"/>
              </a:rPr>
              <a:t>초</a:t>
            </a:r>
            <a:r>
              <a:rPr dirty="0" sz="13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95">
                <a:solidFill>
                  <a:srgbClr val="333333"/>
                </a:solidFill>
                <a:latin typeface="Batang"/>
                <a:cs typeface="Batang"/>
              </a:rPr>
              <a:t>한반도</a:t>
            </a:r>
            <a:r>
              <a:rPr dirty="0" sz="13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455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1300" spc="-1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25">
                <a:solidFill>
                  <a:srgbClr val="333333"/>
                </a:solidFill>
                <a:latin typeface="Batang"/>
                <a:cs typeface="Batang"/>
              </a:rPr>
              <a:t>도</a:t>
            </a:r>
            <a:endParaRPr sz="1300">
              <a:latin typeface="Batang"/>
              <a:cs typeface="Batang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8458317" y="3876425"/>
            <a:ext cx="1291590" cy="19875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00" spc="-140">
                <a:solidFill>
                  <a:srgbClr val="333333"/>
                </a:solidFill>
                <a:latin typeface="Batang"/>
                <a:cs typeface="Batang"/>
              </a:rPr>
              <a:t>고려</a:t>
            </a:r>
            <a:r>
              <a:rPr dirty="0" sz="11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00" spc="-140">
                <a:solidFill>
                  <a:srgbClr val="333333"/>
                </a:solidFill>
                <a:latin typeface="Batang"/>
                <a:cs typeface="Batang"/>
              </a:rPr>
              <a:t>말</a:t>
            </a:r>
            <a:r>
              <a:rPr dirty="0" sz="11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00" spc="-140">
                <a:solidFill>
                  <a:srgbClr val="333333"/>
                </a:solidFill>
                <a:latin typeface="Batang"/>
                <a:cs typeface="Batang"/>
              </a:rPr>
              <a:t>조선</a:t>
            </a:r>
            <a:r>
              <a:rPr dirty="0" sz="1100" spc="-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00" spc="-140">
                <a:solidFill>
                  <a:srgbClr val="333333"/>
                </a:solidFill>
                <a:latin typeface="Batang"/>
                <a:cs typeface="Batang"/>
              </a:rPr>
              <a:t>초</a:t>
            </a:r>
            <a:r>
              <a:rPr dirty="0" sz="11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00" spc="-105">
                <a:solidFill>
                  <a:srgbClr val="333333"/>
                </a:solidFill>
                <a:latin typeface="Batang"/>
                <a:cs typeface="Batang"/>
              </a:rPr>
              <a:t>한반도</a:t>
            </a:r>
            <a:endParaRPr sz="1100">
              <a:latin typeface="Batang"/>
              <a:cs typeface="Batang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364167" y="5762949"/>
            <a:ext cx="10925175" cy="728345"/>
          </a:xfrm>
          <a:custGeom>
            <a:avLst/>
            <a:gdLst/>
            <a:ahLst/>
            <a:cxnLst/>
            <a:rect l="l" t="t" r="r" b="b"/>
            <a:pathLst>
              <a:path w="10925175" h="728345">
                <a:moveTo>
                  <a:pt x="10873982" y="728334"/>
                </a:moveTo>
                <a:lnTo>
                  <a:pt x="51038" y="728334"/>
                </a:lnTo>
                <a:lnTo>
                  <a:pt x="47486" y="727984"/>
                </a:lnTo>
                <a:lnTo>
                  <a:pt x="13463" y="709799"/>
                </a:lnTo>
                <a:lnTo>
                  <a:pt x="0" y="677296"/>
                </a:lnTo>
                <a:lnTo>
                  <a:pt x="0" y="673709"/>
                </a:lnTo>
                <a:lnTo>
                  <a:pt x="0" y="51038"/>
                </a:lnTo>
                <a:lnTo>
                  <a:pt x="18535" y="13462"/>
                </a:lnTo>
                <a:lnTo>
                  <a:pt x="51038" y="0"/>
                </a:lnTo>
                <a:lnTo>
                  <a:pt x="10873982" y="0"/>
                </a:lnTo>
                <a:lnTo>
                  <a:pt x="10911558" y="18535"/>
                </a:lnTo>
                <a:lnTo>
                  <a:pt x="10925021" y="51038"/>
                </a:lnTo>
                <a:lnTo>
                  <a:pt x="10925021" y="677296"/>
                </a:lnTo>
                <a:lnTo>
                  <a:pt x="10906485" y="714871"/>
                </a:lnTo>
                <a:lnTo>
                  <a:pt x="10877534" y="727984"/>
                </a:lnTo>
                <a:lnTo>
                  <a:pt x="10873982" y="728334"/>
                </a:lnTo>
                <a:close/>
              </a:path>
            </a:pathLst>
          </a:custGeom>
          <a:solidFill>
            <a:srgbClr val="F2F4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715634" y="5875254"/>
            <a:ext cx="10189845" cy="46291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10300"/>
              </a:lnSpc>
              <a:spcBef>
                <a:spcPts val="90"/>
              </a:spcBef>
            </a:pPr>
            <a:r>
              <a:rPr dirty="0" sz="1300" spc="-180" i="1">
                <a:solidFill>
                  <a:srgbClr val="374050"/>
                </a:solidFill>
                <a:latin typeface="Georgia"/>
                <a:cs typeface="Georgia"/>
              </a:rPr>
              <a:t>"</a:t>
            </a:r>
            <a:r>
              <a:rPr dirty="0" sz="1300" spc="-180">
                <a:solidFill>
                  <a:srgbClr val="374050"/>
                </a:solidFill>
                <a:latin typeface="Batang"/>
                <a:cs typeface="Batang"/>
              </a:rPr>
              <a:t>회암사는</a:t>
            </a:r>
            <a:r>
              <a:rPr dirty="0" sz="1300" spc="-7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204">
                <a:solidFill>
                  <a:srgbClr val="374050"/>
                </a:solidFill>
                <a:latin typeface="Batang"/>
                <a:cs typeface="Batang"/>
              </a:rPr>
              <a:t>불교와</a:t>
            </a:r>
            <a:r>
              <a:rPr dirty="0" sz="1300" spc="-7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160">
                <a:solidFill>
                  <a:srgbClr val="374050"/>
                </a:solidFill>
                <a:latin typeface="Batang"/>
                <a:cs typeface="Batang"/>
              </a:rPr>
              <a:t>단군신앙</a:t>
            </a:r>
            <a:r>
              <a:rPr dirty="0" sz="1300" spc="-160" i="1">
                <a:solidFill>
                  <a:srgbClr val="374050"/>
                </a:solidFill>
                <a:latin typeface="Georgia"/>
                <a:cs typeface="Georgia"/>
              </a:rPr>
              <a:t>,</a:t>
            </a:r>
            <a:r>
              <a:rPr dirty="0" sz="1300" spc="45" i="1">
                <a:solidFill>
                  <a:srgbClr val="374050"/>
                </a:solidFill>
                <a:latin typeface="Georgia"/>
                <a:cs typeface="Georgia"/>
              </a:rPr>
              <a:t> </a:t>
            </a:r>
            <a:r>
              <a:rPr dirty="0" sz="1300" spc="-195">
                <a:solidFill>
                  <a:srgbClr val="374050"/>
                </a:solidFill>
                <a:latin typeface="Batang"/>
                <a:cs typeface="Batang"/>
              </a:rPr>
              <a:t>조선</a:t>
            </a:r>
            <a:r>
              <a:rPr dirty="0" sz="1300" spc="-7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195">
                <a:solidFill>
                  <a:srgbClr val="374050"/>
                </a:solidFill>
                <a:latin typeface="Batang"/>
                <a:cs typeface="Batang"/>
              </a:rPr>
              <a:t>건국의</a:t>
            </a:r>
            <a:r>
              <a:rPr dirty="0" sz="1300" spc="-7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195">
                <a:solidFill>
                  <a:srgbClr val="374050"/>
                </a:solidFill>
                <a:latin typeface="Batang"/>
                <a:cs typeface="Batang"/>
              </a:rPr>
              <a:t>이념을</a:t>
            </a:r>
            <a:r>
              <a:rPr dirty="0" sz="1300" spc="-7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195">
                <a:solidFill>
                  <a:srgbClr val="374050"/>
                </a:solidFill>
                <a:latin typeface="Batang"/>
                <a:cs typeface="Batang"/>
              </a:rPr>
              <a:t>연결하는</a:t>
            </a:r>
            <a:r>
              <a:rPr dirty="0" sz="1300" spc="-7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74050"/>
                </a:solidFill>
                <a:latin typeface="Batang"/>
                <a:cs typeface="Batang"/>
              </a:rPr>
              <a:t>매개체로서</a:t>
            </a:r>
            <a:r>
              <a:rPr dirty="0" sz="1300" spc="-165" i="1">
                <a:solidFill>
                  <a:srgbClr val="374050"/>
                </a:solidFill>
                <a:latin typeface="Georgia"/>
                <a:cs typeface="Georgia"/>
              </a:rPr>
              <a:t>,</a:t>
            </a:r>
            <a:r>
              <a:rPr dirty="0" sz="1300" spc="50" i="1">
                <a:solidFill>
                  <a:srgbClr val="374050"/>
                </a:solidFill>
                <a:latin typeface="Georgia"/>
                <a:cs typeface="Georgia"/>
              </a:rPr>
              <a:t> </a:t>
            </a:r>
            <a:r>
              <a:rPr dirty="0" sz="1300" spc="-195">
                <a:solidFill>
                  <a:srgbClr val="374050"/>
                </a:solidFill>
                <a:latin typeface="Batang"/>
                <a:cs typeface="Batang"/>
              </a:rPr>
              <a:t>이성계와</a:t>
            </a:r>
            <a:r>
              <a:rPr dirty="0" sz="1300" spc="-7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200">
                <a:solidFill>
                  <a:srgbClr val="374050"/>
                </a:solidFill>
                <a:latin typeface="Batang"/>
                <a:cs typeface="Batang"/>
              </a:rPr>
              <a:t>무학대사를</a:t>
            </a:r>
            <a:r>
              <a:rPr dirty="0" sz="1300" spc="-7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320">
                <a:solidFill>
                  <a:srgbClr val="374050"/>
                </a:solidFill>
                <a:latin typeface="Batang"/>
                <a:cs typeface="Batang"/>
              </a:rPr>
              <a:t>중심</a:t>
            </a:r>
            <a:r>
              <a:rPr dirty="0" sz="1300" spc="-19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195">
                <a:solidFill>
                  <a:srgbClr val="374050"/>
                </a:solidFill>
                <a:latin typeface="Batang"/>
                <a:cs typeface="Batang"/>
              </a:rPr>
              <a:t>으로</a:t>
            </a:r>
            <a:r>
              <a:rPr dirty="0" sz="1300" spc="-7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195">
                <a:solidFill>
                  <a:srgbClr val="374050"/>
                </a:solidFill>
                <a:latin typeface="Batang"/>
                <a:cs typeface="Batang"/>
              </a:rPr>
              <a:t>한</a:t>
            </a:r>
            <a:r>
              <a:rPr dirty="0" sz="1300" spc="-7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445">
                <a:solidFill>
                  <a:srgbClr val="374050"/>
                </a:solidFill>
                <a:latin typeface="Batang"/>
                <a:cs typeface="Batang"/>
              </a:rPr>
              <a:t>정</a:t>
            </a:r>
            <a:r>
              <a:rPr dirty="0" sz="1300" spc="-18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455">
                <a:solidFill>
                  <a:srgbClr val="374050"/>
                </a:solidFill>
                <a:latin typeface="Batang"/>
                <a:cs typeface="Batang"/>
              </a:rPr>
              <a:t>치</a:t>
            </a:r>
            <a:r>
              <a:rPr dirty="0" sz="1300" spc="-18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150" i="1">
                <a:solidFill>
                  <a:srgbClr val="374050"/>
                </a:solidFill>
                <a:latin typeface="Georgia"/>
                <a:cs typeface="Georgia"/>
              </a:rPr>
              <a:t>·</a:t>
            </a:r>
            <a:r>
              <a:rPr dirty="0" sz="1300" spc="-150">
                <a:solidFill>
                  <a:srgbClr val="374050"/>
                </a:solidFill>
                <a:latin typeface="Batang"/>
                <a:cs typeface="Batang"/>
              </a:rPr>
              <a:t>종교</a:t>
            </a:r>
            <a:r>
              <a:rPr dirty="0" sz="1300" spc="-1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195">
                <a:solidFill>
                  <a:srgbClr val="374050"/>
                </a:solidFill>
                <a:latin typeface="Batang"/>
                <a:cs typeface="Batang"/>
              </a:rPr>
              <a:t>네트워크의</a:t>
            </a:r>
            <a:r>
              <a:rPr dirty="0" sz="1300" spc="-7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260">
                <a:solidFill>
                  <a:srgbClr val="374050"/>
                </a:solidFill>
                <a:latin typeface="Batang"/>
                <a:cs typeface="Batang"/>
              </a:rPr>
              <a:t>허브였</a:t>
            </a:r>
            <a:r>
              <a:rPr dirty="0" sz="1300" spc="-24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55">
                <a:solidFill>
                  <a:srgbClr val="374050"/>
                </a:solidFill>
                <a:latin typeface="Batang"/>
                <a:cs typeface="Batang"/>
              </a:rPr>
              <a:t>다</a:t>
            </a:r>
            <a:r>
              <a:rPr dirty="0" sz="1300" spc="-55" i="1">
                <a:solidFill>
                  <a:srgbClr val="374050"/>
                </a:solidFill>
                <a:latin typeface="Georgia"/>
                <a:cs typeface="Georgia"/>
              </a:rPr>
              <a:t>.</a:t>
            </a:r>
            <a:r>
              <a:rPr dirty="0" sz="1300" spc="45" i="1">
                <a:solidFill>
                  <a:srgbClr val="374050"/>
                </a:solidFill>
                <a:latin typeface="Georgia"/>
                <a:cs typeface="Georgia"/>
              </a:rPr>
              <a:t> </a:t>
            </a:r>
            <a:r>
              <a:rPr dirty="0" sz="1300" spc="-195">
                <a:solidFill>
                  <a:srgbClr val="374050"/>
                </a:solidFill>
                <a:latin typeface="Batang"/>
                <a:cs typeface="Batang"/>
              </a:rPr>
              <a:t>백촌강</a:t>
            </a:r>
            <a:r>
              <a:rPr dirty="0" sz="1300" spc="-7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195">
                <a:solidFill>
                  <a:srgbClr val="374050"/>
                </a:solidFill>
                <a:latin typeface="Batang"/>
                <a:cs typeface="Batang"/>
              </a:rPr>
              <a:t>전투에서</a:t>
            </a:r>
            <a:r>
              <a:rPr dirty="0" sz="1300" spc="-7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140">
                <a:solidFill>
                  <a:srgbClr val="374050"/>
                </a:solidFill>
                <a:latin typeface="Batang"/>
                <a:cs typeface="Batang"/>
              </a:rPr>
              <a:t>승리한 </a:t>
            </a:r>
            <a:r>
              <a:rPr dirty="0" sz="1300" spc="-220">
                <a:solidFill>
                  <a:srgbClr val="374050"/>
                </a:solidFill>
                <a:latin typeface="Batang"/>
                <a:cs typeface="Batang"/>
              </a:rPr>
              <a:t>이성계가</a:t>
            </a:r>
            <a:r>
              <a:rPr dirty="0" sz="1300" spc="-1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204">
                <a:solidFill>
                  <a:srgbClr val="374050"/>
                </a:solidFill>
                <a:latin typeface="Batang"/>
                <a:cs typeface="Batang"/>
              </a:rPr>
              <a:t>회암사에</a:t>
            </a:r>
            <a:r>
              <a:rPr dirty="0" sz="1300" spc="-7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195">
                <a:solidFill>
                  <a:srgbClr val="374050"/>
                </a:solidFill>
                <a:latin typeface="Batang"/>
                <a:cs typeface="Batang"/>
              </a:rPr>
              <a:t>들러</a:t>
            </a:r>
            <a:r>
              <a:rPr dirty="0" sz="1300" spc="-7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200">
                <a:solidFill>
                  <a:srgbClr val="374050"/>
                </a:solidFill>
                <a:latin typeface="Batang"/>
                <a:cs typeface="Batang"/>
              </a:rPr>
              <a:t>무학대사의</a:t>
            </a:r>
            <a:r>
              <a:rPr dirty="0" sz="1300" spc="-7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195">
                <a:solidFill>
                  <a:srgbClr val="374050"/>
                </a:solidFill>
                <a:latin typeface="Batang"/>
                <a:cs typeface="Batang"/>
              </a:rPr>
              <a:t>조언을</a:t>
            </a:r>
            <a:r>
              <a:rPr dirty="0" sz="1300" spc="-7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195">
                <a:solidFill>
                  <a:srgbClr val="374050"/>
                </a:solidFill>
                <a:latin typeface="Batang"/>
                <a:cs typeface="Batang"/>
              </a:rPr>
              <a:t>받는</a:t>
            </a:r>
            <a:r>
              <a:rPr dirty="0" sz="1300" spc="-7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195">
                <a:solidFill>
                  <a:srgbClr val="374050"/>
                </a:solidFill>
                <a:latin typeface="Batang"/>
                <a:cs typeface="Batang"/>
              </a:rPr>
              <a:t>장면은</a:t>
            </a:r>
            <a:r>
              <a:rPr dirty="0" sz="1300" spc="-7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204">
                <a:solidFill>
                  <a:srgbClr val="374050"/>
                </a:solidFill>
                <a:latin typeface="Batang"/>
                <a:cs typeface="Batang"/>
              </a:rPr>
              <a:t>종교와</a:t>
            </a:r>
            <a:r>
              <a:rPr dirty="0" sz="1300" spc="-7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445">
                <a:solidFill>
                  <a:srgbClr val="374050"/>
                </a:solidFill>
                <a:latin typeface="Batang"/>
                <a:cs typeface="Batang"/>
              </a:rPr>
              <a:t>정</a:t>
            </a:r>
            <a:r>
              <a:rPr dirty="0" sz="1300" spc="-18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455">
                <a:solidFill>
                  <a:srgbClr val="374050"/>
                </a:solidFill>
                <a:latin typeface="Batang"/>
                <a:cs typeface="Batang"/>
              </a:rPr>
              <a:t>치</a:t>
            </a:r>
            <a:r>
              <a:rPr dirty="0" sz="1300" spc="-17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195">
                <a:solidFill>
                  <a:srgbClr val="374050"/>
                </a:solidFill>
                <a:latin typeface="Batang"/>
                <a:cs typeface="Batang"/>
              </a:rPr>
              <a:t>의</a:t>
            </a:r>
            <a:r>
              <a:rPr dirty="0" sz="1300" spc="-7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195">
                <a:solidFill>
                  <a:srgbClr val="374050"/>
                </a:solidFill>
                <a:latin typeface="Batang"/>
                <a:cs typeface="Batang"/>
              </a:rPr>
              <a:t>결합을</a:t>
            </a:r>
            <a:r>
              <a:rPr dirty="0" sz="1300" spc="-7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00" spc="-10">
                <a:solidFill>
                  <a:srgbClr val="374050"/>
                </a:solidFill>
                <a:latin typeface="Batang"/>
                <a:cs typeface="Batang"/>
              </a:rPr>
              <a:t>상징한다</a:t>
            </a:r>
            <a:r>
              <a:rPr dirty="0" sz="1300" spc="-10" i="1">
                <a:solidFill>
                  <a:srgbClr val="374050"/>
                </a:solidFill>
                <a:latin typeface="Georgia"/>
                <a:cs typeface="Georgia"/>
              </a:rPr>
              <a:t>."</a:t>
            </a:r>
            <a:endParaRPr sz="1300">
              <a:latin typeface="Georgia"/>
              <a:cs typeface="Georgia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677534" y="1306314"/>
            <a:ext cx="5778500" cy="11150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</a:pPr>
            <a:r>
              <a:rPr dirty="0" baseline="-9971" sz="2925" spc="-442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9971" sz="2925" spc="-67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600" spc="-235">
                <a:solidFill>
                  <a:srgbClr val="333333"/>
                </a:solidFill>
                <a:latin typeface="Batang"/>
                <a:cs typeface="Batang"/>
              </a:rPr>
              <a:t>회암사는</a:t>
            </a:r>
            <a:r>
              <a:rPr dirty="0" sz="16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고려</a:t>
            </a:r>
            <a:r>
              <a:rPr dirty="0" sz="16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말</a:t>
            </a:r>
            <a:r>
              <a:rPr dirty="0" sz="16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조선</a:t>
            </a:r>
            <a:r>
              <a:rPr dirty="0" sz="16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초</a:t>
            </a:r>
            <a:r>
              <a:rPr dirty="0" sz="16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530">
                <a:solidFill>
                  <a:srgbClr val="333333"/>
                </a:solidFill>
                <a:latin typeface="Batang"/>
                <a:cs typeface="Batang"/>
              </a:rPr>
              <a:t>정</a:t>
            </a:r>
            <a:r>
              <a:rPr dirty="0" sz="1600" spc="-22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545">
                <a:solidFill>
                  <a:srgbClr val="333333"/>
                </a:solidFill>
                <a:latin typeface="Batang"/>
                <a:cs typeface="Batang"/>
              </a:rPr>
              <a:t>치</a:t>
            </a:r>
            <a:r>
              <a:rPr dirty="0" sz="1600" spc="-2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165">
                <a:solidFill>
                  <a:srgbClr val="333333"/>
                </a:solidFill>
                <a:latin typeface="Georgia"/>
                <a:cs typeface="Georgia"/>
              </a:rPr>
              <a:t>·</a:t>
            </a:r>
            <a:r>
              <a:rPr dirty="0" sz="1600" spc="-165">
                <a:solidFill>
                  <a:srgbClr val="333333"/>
                </a:solidFill>
                <a:latin typeface="Batang"/>
                <a:cs typeface="Batang"/>
              </a:rPr>
              <a:t>종교</a:t>
            </a:r>
            <a:r>
              <a:rPr dirty="0" sz="1600" spc="-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25">
                <a:solidFill>
                  <a:srgbClr val="333333"/>
                </a:solidFill>
                <a:latin typeface="Batang"/>
                <a:cs typeface="Batang"/>
              </a:rPr>
              <a:t>네트워크의</a:t>
            </a:r>
            <a:r>
              <a:rPr dirty="0" sz="16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380">
                <a:solidFill>
                  <a:srgbClr val="333333"/>
                </a:solidFill>
                <a:latin typeface="Batang"/>
                <a:cs typeface="Batang"/>
              </a:rPr>
              <a:t>중심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545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1600" spc="-21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로</a:t>
            </a:r>
            <a:r>
              <a:rPr dirty="0" sz="16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5">
                <a:solidFill>
                  <a:srgbClr val="333333"/>
                </a:solidFill>
                <a:latin typeface="Batang"/>
                <a:cs typeface="Batang"/>
              </a:rPr>
              <a:t>기능</a:t>
            </a:r>
            <a:endParaRPr sz="1600">
              <a:latin typeface="Batang"/>
              <a:cs typeface="Batang"/>
            </a:endParaRPr>
          </a:p>
          <a:p>
            <a:pPr marL="341630" marR="43180" indent="-291465">
              <a:lnSpc>
                <a:spcPct val="119100"/>
              </a:lnSpc>
              <a:spcBef>
                <a:spcPts val="1080"/>
              </a:spcBef>
            </a:pPr>
            <a:r>
              <a:rPr dirty="0" baseline="-9971" sz="2925" spc="-442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9971" sz="2925" spc="-75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위화도</a:t>
            </a:r>
            <a:r>
              <a:rPr dirty="0" sz="1600" spc="-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105">
                <a:solidFill>
                  <a:srgbClr val="333333"/>
                </a:solidFill>
                <a:latin typeface="Batang"/>
                <a:cs typeface="Batang"/>
              </a:rPr>
              <a:t>회군</a:t>
            </a:r>
            <a:r>
              <a:rPr dirty="0" sz="1550" spc="-105">
                <a:solidFill>
                  <a:srgbClr val="333333"/>
                </a:solidFill>
                <a:latin typeface="Georgia"/>
                <a:cs typeface="Georgia"/>
              </a:rPr>
              <a:t>(1388)</a:t>
            </a:r>
            <a:r>
              <a:rPr dirty="0" sz="1550" spc="75">
                <a:solidFill>
                  <a:srgbClr val="333333"/>
                </a:solidFill>
                <a:latin typeface="Georgia"/>
                <a:cs typeface="Georgia"/>
              </a:rPr>
              <a:t> </a:t>
            </a:r>
            <a:r>
              <a:rPr dirty="0" sz="1550">
                <a:solidFill>
                  <a:srgbClr val="333333"/>
                </a:solidFill>
                <a:latin typeface="Georgia"/>
                <a:cs typeface="Georgia"/>
              </a:rPr>
              <a:t>-</a:t>
            </a:r>
            <a:r>
              <a:rPr dirty="0" sz="1550" spc="70">
                <a:solidFill>
                  <a:srgbClr val="333333"/>
                </a:solidFill>
                <a:latin typeface="Georgia"/>
                <a:cs typeface="Georgia"/>
              </a:rPr>
              <a:t> 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이성계의</a:t>
            </a:r>
            <a:r>
              <a:rPr dirty="0" sz="1600" spc="-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530">
                <a:solidFill>
                  <a:srgbClr val="333333"/>
                </a:solidFill>
                <a:latin typeface="Batang"/>
                <a:cs typeface="Batang"/>
              </a:rPr>
              <a:t>정</a:t>
            </a:r>
            <a:r>
              <a:rPr dirty="0" sz="1600" spc="-22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권</a:t>
            </a:r>
            <a:r>
              <a:rPr dirty="0" sz="1600" spc="-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장악과</a:t>
            </a:r>
            <a:r>
              <a:rPr dirty="0" sz="1600" spc="-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고려</a:t>
            </a:r>
            <a:r>
              <a:rPr dirty="0" sz="1600" spc="-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말</a:t>
            </a:r>
            <a:r>
              <a:rPr dirty="0" sz="1600" spc="-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530">
                <a:solidFill>
                  <a:srgbClr val="333333"/>
                </a:solidFill>
                <a:latin typeface="Batang"/>
                <a:cs typeface="Batang"/>
              </a:rPr>
              <a:t>정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545">
                <a:solidFill>
                  <a:srgbClr val="333333"/>
                </a:solidFill>
                <a:latin typeface="Batang"/>
                <a:cs typeface="Batang"/>
              </a:rPr>
              <a:t>치</a:t>
            </a:r>
            <a:r>
              <a:rPr dirty="0" sz="1600" spc="-2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변동의</a:t>
            </a:r>
            <a:r>
              <a:rPr dirty="0" sz="1600" spc="-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370">
                <a:solidFill>
                  <a:srgbClr val="333333"/>
                </a:solidFill>
                <a:latin typeface="Batang"/>
                <a:cs typeface="Batang"/>
              </a:rPr>
              <a:t>기점</a:t>
            </a:r>
            <a:r>
              <a:rPr dirty="0" sz="1600" spc="-24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50">
                <a:solidFill>
                  <a:srgbClr val="333333"/>
                </a:solidFill>
                <a:latin typeface="Georgia"/>
                <a:cs typeface="Georgia"/>
              </a:rPr>
              <a:t>, </a:t>
            </a:r>
            <a:r>
              <a:rPr dirty="0" sz="1600" spc="-235">
                <a:solidFill>
                  <a:srgbClr val="333333"/>
                </a:solidFill>
                <a:latin typeface="Batang"/>
                <a:cs typeface="Batang"/>
              </a:rPr>
              <a:t>무학대사의</a:t>
            </a:r>
            <a:r>
              <a:rPr dirty="0" sz="16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325">
                <a:solidFill>
                  <a:srgbClr val="333333"/>
                </a:solidFill>
                <a:latin typeface="Batang"/>
                <a:cs typeface="Batang"/>
              </a:rPr>
              <a:t>사상적</a:t>
            </a:r>
            <a:r>
              <a:rPr dirty="0" sz="1600" spc="229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380">
                <a:solidFill>
                  <a:srgbClr val="333333"/>
                </a:solidFill>
                <a:latin typeface="Batang"/>
                <a:cs typeface="Batang"/>
              </a:rPr>
              <a:t>배경</a:t>
            </a:r>
            <a:r>
              <a:rPr dirty="0" sz="1600" spc="24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5">
                <a:solidFill>
                  <a:srgbClr val="333333"/>
                </a:solidFill>
                <a:latin typeface="Batang"/>
                <a:cs typeface="Batang"/>
              </a:rPr>
              <a:t>제공</a:t>
            </a:r>
            <a:endParaRPr sz="1600">
              <a:latin typeface="Batang"/>
              <a:cs typeface="Batang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690234" y="2533820"/>
            <a:ext cx="5754370" cy="68834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328930" marR="30480" indent="-291465">
              <a:lnSpc>
                <a:spcPct val="119100"/>
              </a:lnSpc>
              <a:spcBef>
                <a:spcPts val="160"/>
              </a:spcBef>
            </a:pPr>
            <a:r>
              <a:rPr dirty="0" baseline="-9971" sz="2925" spc="-442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9971" sz="2925" spc="-82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600" spc="-245">
                <a:solidFill>
                  <a:srgbClr val="333333"/>
                </a:solidFill>
                <a:latin typeface="Batang"/>
                <a:cs typeface="Batang"/>
              </a:rPr>
              <a:t>무학대사</a:t>
            </a:r>
            <a:r>
              <a:rPr dirty="0" sz="1600" spc="-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>
                <a:solidFill>
                  <a:srgbClr val="333333"/>
                </a:solidFill>
                <a:latin typeface="Georgia"/>
                <a:cs typeface="Georgia"/>
              </a:rPr>
              <a:t>-</a:t>
            </a:r>
            <a:r>
              <a:rPr dirty="0" sz="1550" spc="70">
                <a:solidFill>
                  <a:srgbClr val="333333"/>
                </a:solidFill>
                <a:latin typeface="Georgia"/>
                <a:cs typeface="Georgia"/>
              </a:rPr>
              <a:t> </a:t>
            </a:r>
            <a:r>
              <a:rPr dirty="0" sz="1600" spc="-240">
                <a:solidFill>
                  <a:srgbClr val="333333"/>
                </a:solidFill>
                <a:latin typeface="Batang"/>
                <a:cs typeface="Batang"/>
              </a:rPr>
              <a:t>회암사</a:t>
            </a:r>
            <a:r>
              <a:rPr dirty="0" sz="1600" spc="-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385">
                <a:solidFill>
                  <a:srgbClr val="333333"/>
                </a:solidFill>
                <a:latin typeface="Batang"/>
                <a:cs typeface="Batang"/>
              </a:rPr>
              <a:t>주지</a:t>
            </a:r>
            <a:r>
              <a:rPr dirty="0" sz="1600" spc="-22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로서</a:t>
            </a:r>
            <a:r>
              <a:rPr dirty="0" sz="16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이성계의</a:t>
            </a:r>
            <a:r>
              <a:rPr dirty="0" sz="1600" spc="-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530">
                <a:solidFill>
                  <a:srgbClr val="333333"/>
                </a:solidFill>
                <a:latin typeface="Batang"/>
                <a:cs typeface="Batang"/>
              </a:rPr>
              <a:t>정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370">
                <a:solidFill>
                  <a:srgbClr val="333333"/>
                </a:solidFill>
                <a:latin typeface="Batang"/>
                <a:cs typeface="Batang"/>
              </a:rPr>
              <a:t>신적</a:t>
            </a:r>
            <a:r>
              <a:rPr dirty="0" sz="1600" spc="2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545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1600" spc="-22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주</a:t>
            </a:r>
            <a:r>
              <a:rPr dirty="0" sz="1600" spc="-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120">
                <a:solidFill>
                  <a:srgbClr val="333333"/>
                </a:solidFill>
                <a:latin typeface="Batang"/>
                <a:cs typeface="Batang"/>
              </a:rPr>
              <a:t>역할</a:t>
            </a:r>
            <a:r>
              <a:rPr dirty="0" sz="1550" spc="-120">
                <a:solidFill>
                  <a:srgbClr val="333333"/>
                </a:solidFill>
                <a:latin typeface="Georgia"/>
                <a:cs typeface="Georgia"/>
              </a:rPr>
              <a:t>,</a:t>
            </a:r>
            <a:r>
              <a:rPr dirty="0" sz="1550" spc="70">
                <a:solidFill>
                  <a:srgbClr val="333333"/>
                </a:solidFill>
                <a:latin typeface="Georgia"/>
                <a:cs typeface="Georgia"/>
              </a:rPr>
              <a:t> 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조선</a:t>
            </a:r>
            <a:r>
              <a:rPr dirty="0" sz="1600" spc="-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160">
                <a:solidFill>
                  <a:srgbClr val="333333"/>
                </a:solidFill>
                <a:latin typeface="Batang"/>
                <a:cs typeface="Batang"/>
              </a:rPr>
              <a:t>건국의 </a:t>
            </a:r>
            <a:r>
              <a:rPr dirty="0" sz="1600" spc="-325">
                <a:solidFill>
                  <a:srgbClr val="333333"/>
                </a:solidFill>
                <a:latin typeface="Batang"/>
                <a:cs typeface="Batang"/>
              </a:rPr>
              <a:t>사상적</a:t>
            </a:r>
            <a:r>
              <a:rPr dirty="0" sz="1600" spc="21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기반</a:t>
            </a:r>
            <a:r>
              <a:rPr dirty="0" sz="1600" spc="-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5">
                <a:solidFill>
                  <a:srgbClr val="333333"/>
                </a:solidFill>
                <a:latin typeface="Batang"/>
                <a:cs typeface="Batang"/>
              </a:rPr>
              <a:t>마련</a:t>
            </a:r>
            <a:endParaRPr sz="1600">
              <a:latin typeface="Batang"/>
              <a:cs typeface="Batang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690234" y="3334988"/>
            <a:ext cx="5873750" cy="68834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328930" marR="30480" indent="-291465">
              <a:lnSpc>
                <a:spcPct val="119100"/>
              </a:lnSpc>
              <a:spcBef>
                <a:spcPts val="160"/>
              </a:spcBef>
            </a:pPr>
            <a:r>
              <a:rPr dirty="0" baseline="-9971" sz="2925" spc="-442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9971" sz="2925" spc="-82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600" spc="-225">
                <a:solidFill>
                  <a:srgbClr val="333333"/>
                </a:solidFill>
                <a:latin typeface="Batang"/>
                <a:cs typeface="Batang"/>
              </a:rPr>
              <a:t>단군신앙과</a:t>
            </a:r>
            <a:r>
              <a:rPr dirty="0" sz="16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335">
                <a:solidFill>
                  <a:srgbClr val="333333"/>
                </a:solidFill>
                <a:latin typeface="Batang"/>
                <a:cs typeface="Batang"/>
              </a:rPr>
              <a:t>풍수지</a:t>
            </a:r>
            <a:r>
              <a:rPr dirty="0" sz="1600" spc="-22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리</a:t>
            </a:r>
            <a:r>
              <a:rPr dirty="0" sz="16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>
                <a:solidFill>
                  <a:srgbClr val="333333"/>
                </a:solidFill>
                <a:latin typeface="Georgia"/>
                <a:cs typeface="Georgia"/>
              </a:rPr>
              <a:t>-</a:t>
            </a:r>
            <a:r>
              <a:rPr dirty="0" sz="1550" spc="20">
                <a:solidFill>
                  <a:srgbClr val="333333"/>
                </a:solidFill>
                <a:latin typeface="Georgia"/>
                <a:cs typeface="Georgia"/>
              </a:rPr>
              <a:t> </a:t>
            </a:r>
            <a:r>
              <a:rPr dirty="0" sz="1600" spc="-235">
                <a:solidFill>
                  <a:srgbClr val="333333"/>
                </a:solidFill>
                <a:latin typeface="Batang"/>
                <a:cs typeface="Batang"/>
              </a:rPr>
              <a:t>회암사의</a:t>
            </a:r>
            <a:r>
              <a:rPr dirty="0" sz="16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385">
                <a:solidFill>
                  <a:srgbClr val="333333"/>
                </a:solidFill>
                <a:latin typeface="Batang"/>
                <a:cs typeface="Batang"/>
              </a:rPr>
              <a:t>입지</a:t>
            </a:r>
            <a:r>
              <a:rPr dirty="0" sz="1600" spc="-22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와</a:t>
            </a:r>
            <a:r>
              <a:rPr dirty="0" sz="16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35">
                <a:solidFill>
                  <a:srgbClr val="333333"/>
                </a:solidFill>
                <a:latin typeface="Batang"/>
                <a:cs typeface="Batang"/>
              </a:rPr>
              <a:t>단군사상의</a:t>
            </a:r>
            <a:r>
              <a:rPr dirty="0" sz="16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515">
                <a:solidFill>
                  <a:srgbClr val="333333"/>
                </a:solidFill>
                <a:latin typeface="Batang"/>
                <a:cs typeface="Batang"/>
              </a:rPr>
              <a:t>접</a:t>
            </a:r>
            <a:r>
              <a:rPr dirty="0" sz="1600" spc="-2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10">
                <a:solidFill>
                  <a:srgbClr val="333333"/>
                </a:solidFill>
                <a:latin typeface="Batang"/>
                <a:cs typeface="Batang"/>
              </a:rPr>
              <a:t>목</a:t>
            </a:r>
            <a:r>
              <a:rPr dirty="0" sz="1550" spc="-10">
                <a:solidFill>
                  <a:srgbClr val="333333"/>
                </a:solidFill>
                <a:latin typeface="Georgia"/>
                <a:cs typeface="Georgia"/>
              </a:rPr>
              <a:t>,</a:t>
            </a:r>
            <a:r>
              <a:rPr dirty="0" sz="1550" spc="65">
                <a:solidFill>
                  <a:srgbClr val="333333"/>
                </a:solidFill>
                <a:latin typeface="Georgia"/>
                <a:cs typeface="Georgia"/>
              </a:rPr>
              <a:t> 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민족</a:t>
            </a:r>
            <a:r>
              <a:rPr dirty="0" sz="16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530">
                <a:solidFill>
                  <a:srgbClr val="333333"/>
                </a:solidFill>
                <a:latin typeface="Batang"/>
                <a:cs typeface="Batang"/>
              </a:rPr>
              <a:t>정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114">
                <a:solidFill>
                  <a:srgbClr val="333333"/>
                </a:solidFill>
                <a:latin typeface="Batang"/>
                <a:cs typeface="Batang"/>
              </a:rPr>
              <a:t>통성 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확보</a:t>
            </a:r>
            <a:r>
              <a:rPr dirty="0" sz="16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5">
                <a:solidFill>
                  <a:srgbClr val="333333"/>
                </a:solidFill>
                <a:latin typeface="Batang"/>
                <a:cs typeface="Batang"/>
              </a:rPr>
              <a:t>역할</a:t>
            </a:r>
            <a:endParaRPr sz="1600">
              <a:latin typeface="Batang"/>
              <a:cs typeface="Batang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846689" y="4342696"/>
            <a:ext cx="146050" cy="1019810"/>
            <a:chOff x="846689" y="4342696"/>
            <a:chExt cx="146050" cy="1019810"/>
          </a:xfrm>
        </p:grpSpPr>
        <p:sp>
          <p:nvSpPr>
            <p:cNvPr id="16" name="object 16" descr=""/>
            <p:cNvSpPr/>
            <p:nvPr/>
          </p:nvSpPr>
          <p:spPr>
            <a:xfrm>
              <a:off x="910418" y="4342696"/>
              <a:ext cx="27940" cy="1019810"/>
            </a:xfrm>
            <a:custGeom>
              <a:avLst/>
              <a:gdLst/>
              <a:ahLst/>
              <a:cxnLst/>
              <a:rect l="l" t="t" r="r" b="b"/>
              <a:pathLst>
                <a:path w="27940" h="1019810">
                  <a:moveTo>
                    <a:pt x="27312" y="1019668"/>
                  </a:moveTo>
                  <a:lnTo>
                    <a:pt x="0" y="1019668"/>
                  </a:lnTo>
                  <a:lnTo>
                    <a:pt x="0" y="0"/>
                  </a:lnTo>
                  <a:lnTo>
                    <a:pt x="27312" y="0"/>
                  </a:lnTo>
                  <a:lnTo>
                    <a:pt x="27312" y="1019668"/>
                  </a:lnTo>
                  <a:close/>
                </a:path>
              </a:pathLst>
            </a:custGeom>
            <a:solidFill>
              <a:srgbClr val="93775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6689" y="4388217"/>
              <a:ext cx="145667" cy="145666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6689" y="4788801"/>
              <a:ext cx="145667" cy="145666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6689" y="5189385"/>
              <a:ext cx="145667" cy="145666"/>
            </a:xfrm>
            <a:prstGeom prst="rect">
              <a:avLst/>
            </a:prstGeom>
          </p:spPr>
        </p:pic>
      </p:grpSp>
      <p:sp>
        <p:nvSpPr>
          <p:cNvPr id="20" name="object 20" descr=""/>
          <p:cNvSpPr txBox="1"/>
          <p:nvPr/>
        </p:nvSpPr>
        <p:spPr>
          <a:xfrm>
            <a:off x="1198156" y="4329267"/>
            <a:ext cx="494030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50" spc="-80" b="1">
                <a:solidFill>
                  <a:srgbClr val="93775B"/>
                </a:solidFill>
                <a:latin typeface="Toyota Type"/>
                <a:cs typeface="Toyota Type"/>
              </a:rPr>
              <a:t>1388</a:t>
            </a:r>
            <a:r>
              <a:rPr dirty="0" sz="1300" spc="-80" b="1">
                <a:solidFill>
                  <a:srgbClr val="93775B"/>
                </a:solidFill>
                <a:latin typeface="Malgun Gothic"/>
                <a:cs typeface="Malgun Gothic"/>
              </a:rPr>
              <a:t>년</a:t>
            </a:r>
            <a:endParaRPr sz="1300">
              <a:latin typeface="Malgun Gothic"/>
              <a:cs typeface="Malgun Gothic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1802589" y="4329267"/>
            <a:ext cx="2410460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195">
                <a:solidFill>
                  <a:srgbClr val="333333"/>
                </a:solidFill>
                <a:latin typeface="Batang"/>
                <a:cs typeface="Batang"/>
              </a:rPr>
              <a:t>위화도</a:t>
            </a:r>
            <a:r>
              <a:rPr dirty="0" sz="1300" spc="-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55">
                <a:solidFill>
                  <a:srgbClr val="333333"/>
                </a:solidFill>
                <a:latin typeface="Batang"/>
                <a:cs typeface="Batang"/>
              </a:rPr>
              <a:t>회군</a:t>
            </a:r>
            <a:r>
              <a:rPr dirty="0" sz="1300" spc="-155" b="0">
                <a:solidFill>
                  <a:srgbClr val="333333"/>
                </a:solidFill>
                <a:latin typeface="BIZ UDPMincho Medium"/>
                <a:cs typeface="BIZ UDPMincho Medium"/>
              </a:rPr>
              <a:t>,</a:t>
            </a:r>
            <a:r>
              <a:rPr dirty="0" sz="1300" spc="-75" b="0">
                <a:solidFill>
                  <a:srgbClr val="333333"/>
                </a:solidFill>
                <a:latin typeface="BIZ UDPMincho Medium"/>
                <a:cs typeface="BIZ UDPMincho Medium"/>
              </a:rPr>
              <a:t> </a:t>
            </a:r>
            <a:r>
              <a:rPr dirty="0" sz="1300" spc="-195">
                <a:solidFill>
                  <a:srgbClr val="333333"/>
                </a:solidFill>
                <a:latin typeface="Batang"/>
                <a:cs typeface="Batang"/>
              </a:rPr>
              <a:t>이성계의</a:t>
            </a:r>
            <a:r>
              <a:rPr dirty="0" sz="1300" spc="-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445">
                <a:solidFill>
                  <a:srgbClr val="333333"/>
                </a:solidFill>
                <a:latin typeface="Batang"/>
                <a:cs typeface="Batang"/>
              </a:rPr>
              <a:t>정</a:t>
            </a:r>
            <a:r>
              <a:rPr dirty="0" sz="1300" spc="-1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95">
                <a:solidFill>
                  <a:srgbClr val="333333"/>
                </a:solidFill>
                <a:latin typeface="Batang"/>
                <a:cs typeface="Batang"/>
              </a:rPr>
              <a:t>권</a:t>
            </a:r>
            <a:r>
              <a:rPr dirty="0" sz="1300" spc="-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95">
                <a:solidFill>
                  <a:srgbClr val="333333"/>
                </a:solidFill>
                <a:latin typeface="Batang"/>
                <a:cs typeface="Batang"/>
              </a:rPr>
              <a:t>장악</a:t>
            </a:r>
            <a:r>
              <a:rPr dirty="0" sz="1300" spc="-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0">
                <a:solidFill>
                  <a:srgbClr val="333333"/>
                </a:solidFill>
                <a:latin typeface="Batang"/>
                <a:cs typeface="Batang"/>
              </a:rPr>
              <a:t>시작</a:t>
            </a:r>
            <a:endParaRPr sz="1300">
              <a:latin typeface="Batang"/>
              <a:cs typeface="Batang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1198156" y="4729851"/>
            <a:ext cx="494030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50" spc="-80" b="1">
                <a:solidFill>
                  <a:srgbClr val="93775B"/>
                </a:solidFill>
                <a:latin typeface="Toyota Type"/>
                <a:cs typeface="Toyota Type"/>
              </a:rPr>
              <a:t>1392</a:t>
            </a:r>
            <a:r>
              <a:rPr dirty="0" sz="1300" spc="-80" b="1">
                <a:solidFill>
                  <a:srgbClr val="93775B"/>
                </a:solidFill>
                <a:latin typeface="Malgun Gothic"/>
                <a:cs typeface="Malgun Gothic"/>
              </a:rPr>
              <a:t>년</a:t>
            </a:r>
            <a:endParaRPr sz="1300">
              <a:latin typeface="Malgun Gothic"/>
              <a:cs typeface="Malgun Gothic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1802873" y="4729851"/>
            <a:ext cx="2084070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195">
                <a:solidFill>
                  <a:srgbClr val="333333"/>
                </a:solidFill>
                <a:latin typeface="Batang"/>
                <a:cs typeface="Batang"/>
              </a:rPr>
              <a:t>조선</a:t>
            </a:r>
            <a:r>
              <a:rPr dirty="0" sz="130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55">
                <a:solidFill>
                  <a:srgbClr val="333333"/>
                </a:solidFill>
                <a:latin typeface="Batang"/>
                <a:cs typeface="Batang"/>
              </a:rPr>
              <a:t>건국</a:t>
            </a:r>
            <a:r>
              <a:rPr dirty="0" sz="1300" spc="-155" b="0">
                <a:solidFill>
                  <a:srgbClr val="333333"/>
                </a:solidFill>
                <a:latin typeface="BIZ UDPMincho Medium"/>
                <a:cs typeface="BIZ UDPMincho Medium"/>
              </a:rPr>
              <a:t>,</a:t>
            </a:r>
            <a:r>
              <a:rPr dirty="0" sz="1300" spc="-65" b="0">
                <a:solidFill>
                  <a:srgbClr val="333333"/>
                </a:solidFill>
                <a:latin typeface="BIZ UDPMincho Medium"/>
                <a:cs typeface="BIZ UDPMincho Medium"/>
              </a:rPr>
              <a:t> </a:t>
            </a:r>
            <a:r>
              <a:rPr dirty="0" sz="1300" spc="-200">
                <a:solidFill>
                  <a:srgbClr val="333333"/>
                </a:solidFill>
                <a:latin typeface="Batang"/>
                <a:cs typeface="Batang"/>
              </a:rPr>
              <a:t>무학대사의</a:t>
            </a:r>
            <a:r>
              <a:rPr dirty="0" sz="130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220">
                <a:solidFill>
                  <a:srgbClr val="333333"/>
                </a:solidFill>
                <a:latin typeface="Batang"/>
                <a:cs typeface="Batang"/>
              </a:rPr>
              <a:t>왕사</a:t>
            </a:r>
            <a:r>
              <a:rPr dirty="0" sz="1300" spc="-3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55">
                <a:solidFill>
                  <a:srgbClr val="333333"/>
                </a:solidFill>
                <a:latin typeface="Batang"/>
                <a:cs typeface="Batang"/>
              </a:rPr>
              <a:t>책봉</a:t>
            </a:r>
            <a:endParaRPr sz="1300">
              <a:latin typeface="Batang"/>
              <a:cs typeface="Batang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1198156" y="5130436"/>
            <a:ext cx="492759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50" spc="-85" b="1">
                <a:solidFill>
                  <a:srgbClr val="93775B"/>
                </a:solidFill>
                <a:latin typeface="Toyota Type"/>
                <a:cs typeface="Toyota Type"/>
              </a:rPr>
              <a:t>1407</a:t>
            </a:r>
            <a:r>
              <a:rPr dirty="0" sz="1300" spc="-85" b="1">
                <a:solidFill>
                  <a:srgbClr val="93775B"/>
                </a:solidFill>
                <a:latin typeface="Malgun Gothic"/>
                <a:cs typeface="Malgun Gothic"/>
              </a:rPr>
              <a:t>년</a:t>
            </a:r>
            <a:endParaRPr sz="1300">
              <a:latin typeface="Malgun Gothic"/>
              <a:cs typeface="Malgun Gothic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1801451" y="5130436"/>
            <a:ext cx="3063875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215">
                <a:solidFill>
                  <a:srgbClr val="333333"/>
                </a:solidFill>
                <a:latin typeface="Batang"/>
                <a:cs typeface="Batang"/>
              </a:rPr>
              <a:t>회암사</a:t>
            </a:r>
            <a:r>
              <a:rPr dirty="0" sz="1300" spc="-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220">
                <a:solidFill>
                  <a:srgbClr val="333333"/>
                </a:solidFill>
                <a:latin typeface="Batang"/>
                <a:cs typeface="Batang"/>
              </a:rPr>
              <a:t>대규모</a:t>
            </a:r>
            <a:r>
              <a:rPr dirty="0" sz="1300" spc="-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95">
                <a:solidFill>
                  <a:srgbClr val="333333"/>
                </a:solidFill>
                <a:latin typeface="Batang"/>
                <a:cs typeface="Batang"/>
              </a:rPr>
              <a:t>중건</a:t>
            </a:r>
            <a:r>
              <a:rPr dirty="0" sz="130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55">
                <a:solidFill>
                  <a:srgbClr val="333333"/>
                </a:solidFill>
                <a:latin typeface="Batang"/>
                <a:cs typeface="Batang"/>
              </a:rPr>
              <a:t>완료</a:t>
            </a:r>
            <a:r>
              <a:rPr dirty="0" sz="1300" spc="-155" b="0">
                <a:solidFill>
                  <a:srgbClr val="333333"/>
                </a:solidFill>
                <a:latin typeface="BIZ UDPMincho Medium"/>
                <a:cs typeface="BIZ UDPMincho Medium"/>
              </a:rPr>
              <a:t>,</a:t>
            </a:r>
            <a:r>
              <a:rPr dirty="0" sz="1300" spc="-70" b="0">
                <a:solidFill>
                  <a:srgbClr val="333333"/>
                </a:solidFill>
                <a:latin typeface="BIZ UDPMincho Medium"/>
                <a:cs typeface="BIZ UDPMincho Medium"/>
              </a:rPr>
              <a:t> </a:t>
            </a:r>
            <a:r>
              <a:rPr dirty="0" sz="1300" spc="-195">
                <a:solidFill>
                  <a:srgbClr val="333333"/>
                </a:solidFill>
                <a:latin typeface="Batang"/>
                <a:cs typeface="Batang"/>
              </a:rPr>
              <a:t>조선</a:t>
            </a:r>
            <a:r>
              <a:rPr dirty="0" sz="130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95">
                <a:solidFill>
                  <a:srgbClr val="333333"/>
                </a:solidFill>
                <a:latin typeface="Batang"/>
                <a:cs typeface="Batang"/>
              </a:rPr>
              <a:t>최대</a:t>
            </a:r>
            <a:r>
              <a:rPr dirty="0" sz="130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204">
                <a:solidFill>
                  <a:srgbClr val="333333"/>
                </a:solidFill>
                <a:latin typeface="Batang"/>
                <a:cs typeface="Batang"/>
              </a:rPr>
              <a:t>사찰로</a:t>
            </a:r>
            <a:r>
              <a:rPr dirty="0" sz="130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50">
                <a:solidFill>
                  <a:srgbClr val="333333"/>
                </a:solidFill>
                <a:latin typeface="Batang"/>
                <a:cs typeface="Batang"/>
              </a:rPr>
              <a:t>부상</a:t>
            </a:r>
            <a:endParaRPr sz="1300">
              <a:latin typeface="Batang"/>
              <a:cs typeface="Batang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10526" y="888157"/>
            <a:ext cx="888365" cy="26670"/>
          </a:xfrm>
          <a:custGeom>
            <a:avLst/>
            <a:gdLst/>
            <a:ahLst/>
            <a:cxnLst/>
            <a:rect l="l" t="t" r="r" b="b"/>
            <a:pathLst>
              <a:path w="888365" h="26669">
                <a:moveTo>
                  <a:pt x="888157" y="26644"/>
                </a:moveTo>
                <a:lnTo>
                  <a:pt x="0" y="26644"/>
                </a:lnTo>
                <a:lnTo>
                  <a:pt x="0" y="0"/>
                </a:lnTo>
                <a:lnTo>
                  <a:pt x="888157" y="0"/>
                </a:lnTo>
                <a:lnTo>
                  <a:pt x="888157" y="26644"/>
                </a:lnTo>
                <a:close/>
              </a:path>
            </a:pathLst>
          </a:custGeom>
          <a:solidFill>
            <a:srgbClr val="93775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50" spc="-430"/>
              <a:t>종합</a:t>
            </a:r>
            <a:r>
              <a:rPr dirty="0" sz="2850" spc="-220"/>
              <a:t> </a:t>
            </a:r>
            <a:r>
              <a:rPr dirty="0" sz="2850" spc="-770"/>
              <a:t>결</a:t>
            </a:r>
            <a:r>
              <a:rPr dirty="0" sz="2850" spc="-650"/>
              <a:t> </a:t>
            </a:r>
            <a:r>
              <a:rPr dirty="0" sz="2850" spc="-575"/>
              <a:t>론</a:t>
            </a:r>
            <a:endParaRPr sz="2850"/>
          </a:p>
        </p:txBody>
      </p:sp>
      <p:sp>
        <p:nvSpPr>
          <p:cNvPr id="4" name="object 4" descr=""/>
          <p:cNvSpPr/>
          <p:nvPr/>
        </p:nvSpPr>
        <p:spPr>
          <a:xfrm>
            <a:off x="710526" y="4538486"/>
            <a:ext cx="6395085" cy="8890"/>
          </a:xfrm>
          <a:custGeom>
            <a:avLst/>
            <a:gdLst/>
            <a:ahLst/>
            <a:cxnLst/>
            <a:rect l="l" t="t" r="r" b="b"/>
            <a:pathLst>
              <a:path w="6395084" h="8889">
                <a:moveTo>
                  <a:pt x="6394736" y="8881"/>
                </a:moveTo>
                <a:lnTo>
                  <a:pt x="0" y="8881"/>
                </a:lnTo>
                <a:lnTo>
                  <a:pt x="0" y="0"/>
                </a:lnTo>
                <a:lnTo>
                  <a:pt x="6394736" y="0"/>
                </a:lnTo>
                <a:lnTo>
                  <a:pt x="6394736" y="8881"/>
                </a:lnTo>
                <a:close/>
              </a:path>
            </a:pathLst>
          </a:custGeom>
          <a:solidFill>
            <a:srgbClr val="E2D8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697826" y="4657944"/>
            <a:ext cx="9972675" cy="18275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900" spc="-285">
                <a:solidFill>
                  <a:srgbClr val="374050"/>
                </a:solidFill>
                <a:latin typeface="Batang"/>
                <a:cs typeface="Batang"/>
              </a:rPr>
              <a:t>향후</a:t>
            </a:r>
            <a:r>
              <a:rPr dirty="0" sz="1900" spc="-114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900" spc="-285">
                <a:solidFill>
                  <a:srgbClr val="374050"/>
                </a:solidFill>
                <a:latin typeface="Batang"/>
                <a:cs typeface="Batang"/>
              </a:rPr>
              <a:t>연구</a:t>
            </a:r>
            <a:r>
              <a:rPr dirty="0" sz="1900" spc="-114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900" spc="-310">
                <a:solidFill>
                  <a:srgbClr val="374050"/>
                </a:solidFill>
                <a:latin typeface="Batang"/>
                <a:cs typeface="Batang"/>
              </a:rPr>
              <a:t>과제</a:t>
            </a:r>
            <a:endParaRPr sz="1900">
              <a:latin typeface="Batang"/>
              <a:cs typeface="Batang"/>
            </a:endParaRPr>
          </a:p>
          <a:p>
            <a:pPr marL="235585" indent="-222885">
              <a:lnSpc>
                <a:spcPct val="100000"/>
              </a:lnSpc>
              <a:spcBef>
                <a:spcPts val="1295"/>
              </a:spcBef>
              <a:buClr>
                <a:srgbClr val="93775B"/>
              </a:buClr>
              <a:buSzPct val="89285"/>
              <a:buFont typeface="DejaVu Sans"/>
              <a:buChar char="&gt;"/>
              <a:tabLst>
                <a:tab pos="235585" algn="l"/>
              </a:tabLst>
            </a:pPr>
            <a:r>
              <a:rPr dirty="0" sz="1400" spc="-200">
                <a:solidFill>
                  <a:srgbClr val="333333"/>
                </a:solidFill>
                <a:latin typeface="Batang"/>
                <a:cs typeface="Batang"/>
              </a:rPr>
              <a:t>가야와</a:t>
            </a:r>
            <a:r>
              <a:rPr dirty="0" sz="140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04">
                <a:solidFill>
                  <a:srgbClr val="333333"/>
                </a:solidFill>
                <a:latin typeface="Batang"/>
                <a:cs typeface="Batang"/>
              </a:rPr>
              <a:t>인도</a:t>
            </a:r>
            <a:r>
              <a:rPr dirty="0" sz="140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29">
                <a:solidFill>
                  <a:srgbClr val="333333"/>
                </a:solidFill>
                <a:latin typeface="Batang"/>
                <a:cs typeface="Batang"/>
              </a:rPr>
              <a:t>불교</a:t>
            </a:r>
            <a:r>
              <a:rPr dirty="0" sz="1400" spc="-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04">
                <a:solidFill>
                  <a:srgbClr val="333333"/>
                </a:solidFill>
                <a:latin typeface="Batang"/>
                <a:cs typeface="Batang"/>
              </a:rPr>
              <a:t>교류의</a:t>
            </a:r>
            <a:r>
              <a:rPr dirty="0" sz="140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29">
                <a:solidFill>
                  <a:srgbClr val="333333"/>
                </a:solidFill>
                <a:latin typeface="Batang"/>
                <a:cs typeface="Batang"/>
              </a:rPr>
              <a:t>추가</a:t>
            </a:r>
            <a:r>
              <a:rPr dirty="0" sz="14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60">
                <a:solidFill>
                  <a:srgbClr val="333333"/>
                </a:solidFill>
                <a:latin typeface="Batang"/>
                <a:cs typeface="Batang"/>
              </a:rPr>
              <a:t>고고학적</a:t>
            </a:r>
            <a:r>
              <a:rPr dirty="0" sz="1400" spc="2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04">
                <a:solidFill>
                  <a:srgbClr val="333333"/>
                </a:solidFill>
                <a:latin typeface="Batang"/>
                <a:cs typeface="Batang"/>
              </a:rPr>
              <a:t>증거</a:t>
            </a:r>
            <a:r>
              <a:rPr dirty="0" sz="140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5">
                <a:solidFill>
                  <a:srgbClr val="333333"/>
                </a:solidFill>
                <a:latin typeface="Batang"/>
                <a:cs typeface="Batang"/>
              </a:rPr>
              <a:t>발굴</a:t>
            </a:r>
            <a:endParaRPr sz="1400">
              <a:latin typeface="Batang"/>
              <a:cs typeface="Batang"/>
            </a:endParaRPr>
          </a:p>
          <a:p>
            <a:pPr marL="235585" indent="-222885">
              <a:lnSpc>
                <a:spcPct val="100000"/>
              </a:lnSpc>
              <a:spcBef>
                <a:spcPts val="1120"/>
              </a:spcBef>
              <a:buClr>
                <a:srgbClr val="93775B"/>
              </a:buClr>
              <a:buSzPct val="89285"/>
              <a:buFont typeface="DejaVu Sans"/>
              <a:buChar char="&gt;"/>
              <a:tabLst>
                <a:tab pos="235585" algn="l"/>
              </a:tabLst>
            </a:pPr>
            <a:r>
              <a:rPr dirty="0" sz="1400" spc="-200">
                <a:solidFill>
                  <a:srgbClr val="333333"/>
                </a:solidFill>
                <a:latin typeface="Batang"/>
                <a:cs typeface="Batang"/>
              </a:rPr>
              <a:t>담무갈보살과</a:t>
            </a:r>
            <a:r>
              <a:rPr dirty="0" sz="140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04">
                <a:solidFill>
                  <a:srgbClr val="333333"/>
                </a:solidFill>
                <a:latin typeface="Batang"/>
                <a:cs typeface="Batang"/>
              </a:rPr>
              <a:t>한국</a:t>
            </a:r>
            <a:r>
              <a:rPr dirty="0" sz="140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04">
                <a:solidFill>
                  <a:srgbClr val="333333"/>
                </a:solidFill>
                <a:latin typeface="Batang"/>
                <a:cs typeface="Batang"/>
              </a:rPr>
              <a:t>고유</a:t>
            </a:r>
            <a:r>
              <a:rPr dirty="0" sz="1400" spc="-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04">
                <a:solidFill>
                  <a:srgbClr val="333333"/>
                </a:solidFill>
                <a:latin typeface="Batang"/>
                <a:cs typeface="Batang"/>
              </a:rPr>
              <a:t>신앙의</a:t>
            </a:r>
            <a:r>
              <a:rPr dirty="0" sz="140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04">
                <a:solidFill>
                  <a:srgbClr val="333333"/>
                </a:solidFill>
                <a:latin typeface="Batang"/>
                <a:cs typeface="Batang"/>
              </a:rPr>
              <a:t>융합</a:t>
            </a:r>
            <a:r>
              <a:rPr dirty="0" sz="1400" spc="-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04">
                <a:solidFill>
                  <a:srgbClr val="333333"/>
                </a:solidFill>
                <a:latin typeface="Batang"/>
                <a:cs typeface="Batang"/>
              </a:rPr>
              <a:t>양상</a:t>
            </a:r>
            <a:r>
              <a:rPr dirty="0" sz="140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450">
                <a:solidFill>
                  <a:srgbClr val="333333"/>
                </a:solidFill>
                <a:latin typeface="Batang"/>
                <a:cs typeface="Batang"/>
              </a:rPr>
              <a:t>심</a:t>
            </a:r>
            <a:r>
              <a:rPr dirty="0" sz="1400" spc="-1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04">
                <a:solidFill>
                  <a:srgbClr val="333333"/>
                </a:solidFill>
                <a:latin typeface="Batang"/>
                <a:cs typeface="Batang"/>
              </a:rPr>
              <a:t>층</a:t>
            </a:r>
            <a:r>
              <a:rPr dirty="0" sz="140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35">
                <a:solidFill>
                  <a:srgbClr val="333333"/>
                </a:solidFill>
                <a:latin typeface="Batang"/>
                <a:cs typeface="Batang"/>
              </a:rPr>
              <a:t>분석</a:t>
            </a:r>
            <a:endParaRPr sz="1400">
              <a:latin typeface="Batang"/>
              <a:cs typeface="Batang"/>
            </a:endParaRPr>
          </a:p>
          <a:p>
            <a:pPr marL="235585" indent="-222885">
              <a:lnSpc>
                <a:spcPct val="100000"/>
              </a:lnSpc>
              <a:spcBef>
                <a:spcPts val="1115"/>
              </a:spcBef>
              <a:buClr>
                <a:srgbClr val="93775B"/>
              </a:buClr>
              <a:buSzPct val="89285"/>
              <a:buFont typeface="DejaVu Sans"/>
              <a:buChar char="&gt;"/>
              <a:tabLst>
                <a:tab pos="235585" algn="l"/>
              </a:tabLst>
            </a:pPr>
            <a:r>
              <a:rPr dirty="0" sz="1400" spc="-165">
                <a:solidFill>
                  <a:srgbClr val="333333"/>
                </a:solidFill>
                <a:latin typeface="Batang"/>
                <a:cs typeface="Batang"/>
              </a:rPr>
              <a:t>금강산</a:t>
            </a:r>
            <a:r>
              <a:rPr dirty="0" sz="1400" spc="-165" b="0">
                <a:solidFill>
                  <a:srgbClr val="333333"/>
                </a:solidFill>
                <a:latin typeface="Stylus BT"/>
                <a:cs typeface="Stylus BT"/>
              </a:rPr>
              <a:t>-</a:t>
            </a:r>
            <a:r>
              <a:rPr dirty="0" sz="1400" spc="-215">
                <a:solidFill>
                  <a:srgbClr val="333333"/>
                </a:solidFill>
                <a:latin typeface="Batang"/>
                <a:cs typeface="Batang"/>
              </a:rPr>
              <a:t>회암사</a:t>
            </a:r>
            <a:r>
              <a:rPr dirty="0" sz="1400" spc="-2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04">
                <a:solidFill>
                  <a:srgbClr val="333333"/>
                </a:solidFill>
                <a:latin typeface="Batang"/>
                <a:cs typeface="Batang"/>
              </a:rPr>
              <a:t>연결성의</a:t>
            </a:r>
            <a:r>
              <a:rPr dirty="0" sz="140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465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1400" spc="-1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325">
                <a:solidFill>
                  <a:srgbClr val="333333"/>
                </a:solidFill>
                <a:latin typeface="Batang"/>
                <a:cs typeface="Batang"/>
              </a:rPr>
              <a:t>리적</a:t>
            </a:r>
            <a:r>
              <a:rPr dirty="0" sz="1400" spc="-2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50" b="0">
                <a:solidFill>
                  <a:srgbClr val="333333"/>
                </a:solidFill>
                <a:latin typeface="Stylus BT"/>
                <a:cs typeface="Stylus BT"/>
              </a:rPr>
              <a:t>,</a:t>
            </a:r>
            <a:r>
              <a:rPr dirty="0" sz="1400" spc="-55" b="0">
                <a:solidFill>
                  <a:srgbClr val="333333"/>
                </a:solidFill>
                <a:latin typeface="Stylus BT"/>
                <a:cs typeface="Stylus BT"/>
              </a:rPr>
              <a:t> </a:t>
            </a:r>
            <a:r>
              <a:rPr dirty="0" sz="1400" spc="-280">
                <a:solidFill>
                  <a:srgbClr val="333333"/>
                </a:solidFill>
                <a:latin typeface="Batang"/>
                <a:cs typeface="Batang"/>
              </a:rPr>
              <a:t>문화적</a:t>
            </a:r>
            <a:r>
              <a:rPr dirty="0" sz="1400" spc="21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04">
                <a:solidFill>
                  <a:srgbClr val="333333"/>
                </a:solidFill>
                <a:latin typeface="Batang"/>
                <a:cs typeface="Batang"/>
              </a:rPr>
              <a:t>확장성</a:t>
            </a:r>
            <a:r>
              <a:rPr dirty="0" sz="140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5">
                <a:solidFill>
                  <a:srgbClr val="333333"/>
                </a:solidFill>
                <a:latin typeface="Batang"/>
                <a:cs typeface="Batang"/>
              </a:rPr>
              <a:t>연구</a:t>
            </a:r>
            <a:endParaRPr sz="1400">
              <a:latin typeface="Batang"/>
              <a:cs typeface="Batang"/>
            </a:endParaRPr>
          </a:p>
          <a:p>
            <a:pPr>
              <a:lnSpc>
                <a:spcPct val="100000"/>
              </a:lnSpc>
              <a:spcBef>
                <a:spcPts val="155"/>
              </a:spcBef>
            </a:pPr>
            <a:endParaRPr sz="1250">
              <a:latin typeface="Batang"/>
              <a:cs typeface="Batang"/>
            </a:endParaRPr>
          </a:p>
          <a:p>
            <a:pPr marL="1214120">
              <a:lnSpc>
                <a:spcPct val="100000"/>
              </a:lnSpc>
            </a:pPr>
            <a:r>
              <a:rPr dirty="0" sz="1300" spc="-160" i="1">
                <a:solidFill>
                  <a:srgbClr val="4A5462"/>
                </a:solidFill>
                <a:latin typeface="Georgia"/>
                <a:cs typeface="Georgia"/>
              </a:rPr>
              <a:t>"</a:t>
            </a:r>
            <a:r>
              <a:rPr dirty="0" sz="1300" spc="-160">
                <a:solidFill>
                  <a:srgbClr val="4A5462"/>
                </a:solidFill>
                <a:latin typeface="Batang"/>
                <a:cs typeface="Batang"/>
              </a:rPr>
              <a:t>금강산</a:t>
            </a:r>
            <a:r>
              <a:rPr dirty="0" sz="1300" spc="-160" i="1">
                <a:solidFill>
                  <a:srgbClr val="4A5462"/>
                </a:solidFill>
                <a:latin typeface="Georgia"/>
                <a:cs typeface="Georgia"/>
              </a:rPr>
              <a:t>,</a:t>
            </a:r>
            <a:r>
              <a:rPr dirty="0" sz="1300" spc="50" i="1">
                <a:solidFill>
                  <a:srgbClr val="4A5462"/>
                </a:solidFill>
                <a:latin typeface="Georgia"/>
                <a:cs typeface="Georgia"/>
              </a:rPr>
              <a:t> </a:t>
            </a:r>
            <a:r>
              <a:rPr dirty="0" sz="1300" spc="-190">
                <a:solidFill>
                  <a:srgbClr val="4A5462"/>
                </a:solidFill>
                <a:latin typeface="Batang"/>
                <a:cs typeface="Batang"/>
              </a:rPr>
              <a:t>담무갈보살</a:t>
            </a:r>
            <a:r>
              <a:rPr dirty="0" sz="1300" spc="-190" i="1">
                <a:solidFill>
                  <a:srgbClr val="4A5462"/>
                </a:solidFill>
                <a:latin typeface="Georgia"/>
                <a:cs typeface="Georgia"/>
              </a:rPr>
              <a:t>,</a:t>
            </a:r>
            <a:r>
              <a:rPr dirty="0" sz="1300" spc="55" i="1">
                <a:solidFill>
                  <a:srgbClr val="4A5462"/>
                </a:solidFill>
                <a:latin typeface="Georgia"/>
                <a:cs typeface="Georgia"/>
              </a:rPr>
              <a:t> </a:t>
            </a:r>
            <a:r>
              <a:rPr dirty="0" sz="1300" spc="-240">
                <a:solidFill>
                  <a:srgbClr val="4A5462"/>
                </a:solidFill>
                <a:latin typeface="Batang"/>
                <a:cs typeface="Batang"/>
              </a:rPr>
              <a:t>회암사</a:t>
            </a:r>
            <a:r>
              <a:rPr dirty="0" sz="1300" spc="-3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300" spc="-229">
                <a:solidFill>
                  <a:srgbClr val="4A5462"/>
                </a:solidFill>
                <a:latin typeface="Batang"/>
                <a:cs typeface="Batang"/>
              </a:rPr>
              <a:t>신앙의</a:t>
            </a:r>
            <a:r>
              <a:rPr dirty="0" sz="1300" spc="-6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300" spc="-229">
                <a:solidFill>
                  <a:srgbClr val="4A5462"/>
                </a:solidFill>
                <a:latin typeface="Batang"/>
                <a:cs typeface="Batang"/>
              </a:rPr>
              <a:t>기원이</a:t>
            </a:r>
            <a:r>
              <a:rPr dirty="0" sz="1300" spc="-6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300" spc="-175">
                <a:solidFill>
                  <a:srgbClr val="4A5462"/>
                </a:solidFill>
                <a:latin typeface="Batang"/>
                <a:cs typeface="Batang"/>
              </a:rPr>
              <a:t>인도</a:t>
            </a:r>
            <a:r>
              <a:rPr dirty="0" sz="1300" spc="-175" i="1">
                <a:solidFill>
                  <a:srgbClr val="4A5462"/>
                </a:solidFill>
                <a:latin typeface="Georgia"/>
                <a:cs typeface="Georgia"/>
              </a:rPr>
              <a:t>-</a:t>
            </a:r>
            <a:r>
              <a:rPr dirty="0" sz="1300" spc="-229">
                <a:solidFill>
                  <a:srgbClr val="4A5462"/>
                </a:solidFill>
                <a:latin typeface="Batang"/>
                <a:cs typeface="Batang"/>
              </a:rPr>
              <a:t>한국</a:t>
            </a:r>
            <a:r>
              <a:rPr dirty="0" sz="1300" spc="-6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300" spc="-229">
                <a:solidFill>
                  <a:srgbClr val="4A5462"/>
                </a:solidFill>
                <a:latin typeface="Batang"/>
                <a:cs typeface="Batang"/>
              </a:rPr>
              <a:t>고대</a:t>
            </a:r>
            <a:r>
              <a:rPr dirty="0" sz="1300" spc="-6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300" spc="-229">
                <a:solidFill>
                  <a:srgbClr val="4A5462"/>
                </a:solidFill>
                <a:latin typeface="Batang"/>
                <a:cs typeface="Batang"/>
              </a:rPr>
              <a:t>문화</a:t>
            </a:r>
            <a:r>
              <a:rPr dirty="0" sz="1300" spc="-6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300" spc="-225">
                <a:solidFill>
                  <a:srgbClr val="4A5462"/>
                </a:solidFill>
                <a:latin typeface="Batang"/>
                <a:cs typeface="Batang"/>
              </a:rPr>
              <a:t>교류의</a:t>
            </a:r>
            <a:r>
              <a:rPr dirty="0" sz="1300" spc="-6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300" spc="-345">
                <a:solidFill>
                  <a:srgbClr val="4A5462"/>
                </a:solidFill>
                <a:latin typeface="Batang"/>
                <a:cs typeface="Batang"/>
              </a:rPr>
              <a:t>결정</a:t>
            </a:r>
            <a:r>
              <a:rPr dirty="0" sz="1300" spc="-18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300" spc="-229">
                <a:solidFill>
                  <a:srgbClr val="4A5462"/>
                </a:solidFill>
                <a:latin typeface="Batang"/>
                <a:cs typeface="Batang"/>
              </a:rPr>
              <a:t>체임을</a:t>
            </a:r>
            <a:r>
              <a:rPr dirty="0" sz="1300" spc="-6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300" spc="-180">
                <a:solidFill>
                  <a:srgbClr val="4A5462"/>
                </a:solidFill>
                <a:latin typeface="Batang"/>
                <a:cs typeface="Batang"/>
              </a:rPr>
              <a:t>확인하며</a:t>
            </a:r>
            <a:r>
              <a:rPr dirty="0" sz="1300" spc="-180" i="1">
                <a:solidFill>
                  <a:srgbClr val="4A5462"/>
                </a:solidFill>
                <a:latin typeface="Georgia"/>
                <a:cs typeface="Georgia"/>
              </a:rPr>
              <a:t>,</a:t>
            </a:r>
            <a:r>
              <a:rPr dirty="0" sz="1300" spc="55" i="1">
                <a:solidFill>
                  <a:srgbClr val="4A5462"/>
                </a:solidFill>
                <a:latin typeface="Georgia"/>
                <a:cs typeface="Georgia"/>
              </a:rPr>
              <a:t> </a:t>
            </a:r>
            <a:r>
              <a:rPr dirty="0" sz="1300" spc="-225">
                <a:solidFill>
                  <a:srgbClr val="4A5462"/>
                </a:solidFill>
                <a:latin typeface="Batang"/>
                <a:cs typeface="Batang"/>
              </a:rPr>
              <a:t>불교와</a:t>
            </a:r>
            <a:r>
              <a:rPr dirty="0" sz="1300" spc="-7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300" spc="-229">
                <a:solidFill>
                  <a:srgbClr val="4A5462"/>
                </a:solidFill>
                <a:latin typeface="Batang"/>
                <a:cs typeface="Batang"/>
              </a:rPr>
              <a:t>민족</a:t>
            </a:r>
            <a:r>
              <a:rPr dirty="0" sz="1300" spc="-6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300" spc="-470">
                <a:solidFill>
                  <a:srgbClr val="4A5462"/>
                </a:solidFill>
                <a:latin typeface="Batang"/>
                <a:cs typeface="Batang"/>
              </a:rPr>
              <a:t>정</a:t>
            </a:r>
            <a:r>
              <a:rPr dirty="0" sz="1300" spc="-17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300" spc="-229">
                <a:solidFill>
                  <a:srgbClr val="4A5462"/>
                </a:solidFill>
                <a:latin typeface="Batang"/>
                <a:cs typeface="Batang"/>
              </a:rPr>
              <a:t>체성의</a:t>
            </a:r>
            <a:r>
              <a:rPr dirty="0" sz="1300" spc="-7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300" spc="-229">
                <a:solidFill>
                  <a:srgbClr val="4A5462"/>
                </a:solidFill>
                <a:latin typeface="Batang"/>
                <a:cs typeface="Batang"/>
              </a:rPr>
              <a:t>새로운</a:t>
            </a:r>
            <a:r>
              <a:rPr dirty="0" sz="1300" spc="-6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300" spc="-229">
                <a:solidFill>
                  <a:srgbClr val="4A5462"/>
                </a:solidFill>
                <a:latin typeface="Batang"/>
                <a:cs typeface="Batang"/>
              </a:rPr>
              <a:t>조망을</a:t>
            </a:r>
            <a:r>
              <a:rPr dirty="0" sz="1300" spc="-6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300" spc="-135">
                <a:solidFill>
                  <a:srgbClr val="4A5462"/>
                </a:solidFill>
                <a:latin typeface="Batang"/>
                <a:cs typeface="Batang"/>
              </a:rPr>
              <a:t>제시한다</a:t>
            </a:r>
            <a:r>
              <a:rPr dirty="0" sz="1300" spc="-135" i="1">
                <a:solidFill>
                  <a:srgbClr val="4A5462"/>
                </a:solidFill>
                <a:latin typeface="Georgia"/>
                <a:cs typeface="Georgia"/>
              </a:rPr>
              <a:t>."</a:t>
            </a:r>
            <a:endParaRPr sz="1300">
              <a:latin typeface="Georgia"/>
              <a:cs typeface="Georgia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00000" y="3037499"/>
            <a:ext cx="142105" cy="142105"/>
          </a:xfrm>
          <a:prstGeom prst="rect">
            <a:avLst/>
          </a:prstGeom>
        </p:spPr>
      </p:pic>
      <p:sp>
        <p:nvSpPr>
          <p:cNvPr id="7" name="object 7" descr=""/>
          <p:cNvSpPr txBox="1"/>
          <p:nvPr/>
        </p:nvSpPr>
        <p:spPr>
          <a:xfrm>
            <a:off x="8229404" y="3024089"/>
            <a:ext cx="862330" cy="2184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250" spc="-195">
                <a:solidFill>
                  <a:srgbClr val="333333"/>
                </a:solidFill>
                <a:latin typeface="Batang"/>
                <a:cs typeface="Batang"/>
              </a:rPr>
              <a:t>금강산</a:t>
            </a:r>
            <a:r>
              <a:rPr dirty="0" sz="1250" spc="-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250" spc="-285">
                <a:solidFill>
                  <a:srgbClr val="333333"/>
                </a:solidFill>
                <a:latin typeface="Batang"/>
                <a:cs typeface="Batang"/>
              </a:rPr>
              <a:t>이미지</a:t>
            </a:r>
            <a:endParaRPr sz="1250">
              <a:latin typeface="Batang"/>
              <a:cs typeface="Batang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8705124" y="3310609"/>
            <a:ext cx="1063625" cy="1943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175">
                <a:solidFill>
                  <a:srgbClr val="333333"/>
                </a:solidFill>
                <a:latin typeface="Batang"/>
                <a:cs typeface="Batang"/>
              </a:rPr>
              <a:t>금강산의</a:t>
            </a:r>
            <a:r>
              <a:rPr dirty="0" sz="11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00" spc="-165">
                <a:solidFill>
                  <a:srgbClr val="333333"/>
                </a:solidFill>
                <a:latin typeface="Batang"/>
                <a:cs typeface="Batang"/>
              </a:rPr>
              <a:t>현대</a:t>
            </a:r>
            <a:r>
              <a:rPr dirty="0" sz="1100" spc="-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00" spc="-95">
                <a:solidFill>
                  <a:srgbClr val="333333"/>
                </a:solidFill>
                <a:latin typeface="Batang"/>
                <a:cs typeface="Batang"/>
              </a:rPr>
              <a:t>모습</a:t>
            </a:r>
            <a:endParaRPr sz="1100">
              <a:latin typeface="Batang"/>
              <a:cs typeface="Batang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00000" y="3872368"/>
            <a:ext cx="142105" cy="142105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8229404" y="3858957"/>
            <a:ext cx="1221740" cy="2184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250" spc="-140">
                <a:solidFill>
                  <a:srgbClr val="333333"/>
                </a:solidFill>
                <a:latin typeface="Batang"/>
                <a:cs typeface="Batang"/>
              </a:rPr>
              <a:t>한국</a:t>
            </a:r>
            <a:r>
              <a:rPr dirty="0" sz="1250" spc="-140">
                <a:solidFill>
                  <a:srgbClr val="333333"/>
                </a:solidFill>
                <a:latin typeface="Georgia"/>
                <a:cs typeface="Georgia"/>
              </a:rPr>
              <a:t>-</a:t>
            </a:r>
            <a:r>
              <a:rPr dirty="0" sz="1250" spc="-175">
                <a:solidFill>
                  <a:srgbClr val="333333"/>
                </a:solidFill>
                <a:latin typeface="Batang"/>
                <a:cs typeface="Batang"/>
              </a:rPr>
              <a:t>인도</a:t>
            </a:r>
            <a:r>
              <a:rPr dirty="0" sz="125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250" spc="-155">
                <a:solidFill>
                  <a:srgbClr val="333333"/>
                </a:solidFill>
                <a:latin typeface="Batang"/>
                <a:cs typeface="Batang"/>
              </a:rPr>
              <a:t>문화교류</a:t>
            </a:r>
            <a:endParaRPr sz="1250">
              <a:latin typeface="Batang"/>
              <a:cs typeface="Batang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8361934" y="4145477"/>
            <a:ext cx="1750060" cy="1943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130">
                <a:solidFill>
                  <a:srgbClr val="333333"/>
                </a:solidFill>
                <a:latin typeface="Batang"/>
                <a:cs typeface="Batang"/>
              </a:rPr>
              <a:t>한국</a:t>
            </a:r>
            <a:r>
              <a:rPr dirty="0" sz="1100" spc="-130">
                <a:solidFill>
                  <a:srgbClr val="333333"/>
                </a:solidFill>
                <a:latin typeface="Georgia"/>
                <a:cs typeface="Georgia"/>
              </a:rPr>
              <a:t>-</a:t>
            </a:r>
            <a:r>
              <a:rPr dirty="0" sz="1100" spc="-165">
                <a:solidFill>
                  <a:srgbClr val="333333"/>
                </a:solidFill>
                <a:latin typeface="Batang"/>
                <a:cs typeface="Batang"/>
              </a:rPr>
              <a:t>인도</a:t>
            </a:r>
            <a:r>
              <a:rPr dirty="0" sz="1100" spc="-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00" spc="-165">
                <a:solidFill>
                  <a:srgbClr val="333333"/>
                </a:solidFill>
                <a:latin typeface="Batang"/>
                <a:cs typeface="Batang"/>
              </a:rPr>
              <a:t>고대</a:t>
            </a:r>
            <a:r>
              <a:rPr dirty="0" sz="1100" spc="-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00" spc="-165">
                <a:solidFill>
                  <a:srgbClr val="333333"/>
                </a:solidFill>
                <a:latin typeface="Batang"/>
                <a:cs typeface="Batang"/>
              </a:rPr>
              <a:t>문화교류</a:t>
            </a:r>
            <a:r>
              <a:rPr dirty="0" sz="1100" spc="-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00" spc="-105">
                <a:solidFill>
                  <a:srgbClr val="333333"/>
                </a:solidFill>
                <a:latin typeface="Batang"/>
                <a:cs typeface="Batang"/>
              </a:rPr>
              <a:t>상징도</a:t>
            </a:r>
            <a:endParaRPr sz="1100">
              <a:latin typeface="Batang"/>
              <a:cs typeface="Batang"/>
            </a:endParaRPr>
          </a:p>
        </p:txBody>
      </p:sp>
      <p:sp>
        <p:nvSpPr>
          <p:cNvPr id="12" name="object 12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334645" marR="48895" indent="-284480">
              <a:lnSpc>
                <a:spcPct val="119600"/>
              </a:lnSpc>
              <a:spcBef>
                <a:spcPts val="150"/>
              </a:spcBef>
            </a:pPr>
            <a:r>
              <a:rPr dirty="0" baseline="-10233" sz="2850" spc="-427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0233" sz="2850" spc="-44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550" spc="-215"/>
              <a:t>금강산의</a:t>
            </a:r>
            <a:r>
              <a:rPr dirty="0" sz="1550" spc="-60"/>
              <a:t> </a:t>
            </a:r>
            <a:r>
              <a:rPr dirty="0" sz="1550" spc="-210"/>
              <a:t>어원은</a:t>
            </a:r>
            <a:r>
              <a:rPr dirty="0" sz="1550" spc="-65"/>
              <a:t> </a:t>
            </a:r>
            <a:r>
              <a:rPr dirty="0" sz="1550" spc="-305"/>
              <a:t>화엄경</a:t>
            </a:r>
            <a:r>
              <a:rPr dirty="0" sz="1550" spc="-210"/>
              <a:t> 의</a:t>
            </a:r>
            <a:r>
              <a:rPr dirty="0" sz="1550" spc="-60"/>
              <a:t> </a:t>
            </a:r>
            <a:r>
              <a:rPr dirty="0" sz="1550" spc="-245"/>
              <a:t>담무갈보살설</a:t>
            </a:r>
            <a:r>
              <a:rPr dirty="0" sz="1550" spc="-315"/>
              <a:t> </a:t>
            </a:r>
            <a:r>
              <a:rPr dirty="0" sz="1550" spc="-210"/>
              <a:t>과</a:t>
            </a:r>
            <a:r>
              <a:rPr dirty="0" sz="1550" spc="-60"/>
              <a:t> </a:t>
            </a:r>
            <a:r>
              <a:rPr dirty="0" sz="1550" spc="-260"/>
              <a:t>수미산설</a:t>
            </a:r>
            <a:r>
              <a:rPr dirty="0" sz="1550" spc="-315"/>
              <a:t> </a:t>
            </a:r>
            <a:r>
              <a:rPr dirty="0" sz="1550" spc="-210"/>
              <a:t>이</a:t>
            </a:r>
            <a:r>
              <a:rPr dirty="0" sz="1550" spc="-60"/>
              <a:t> </a:t>
            </a:r>
            <a:r>
              <a:rPr dirty="0" sz="1550" spc="-265"/>
              <a:t>상호보완적</a:t>
            </a:r>
            <a:r>
              <a:rPr dirty="0" sz="1550" spc="-220"/>
              <a:t> </a:t>
            </a:r>
            <a:r>
              <a:rPr dirty="0" sz="1550" spc="-210"/>
              <a:t>으로</a:t>
            </a:r>
            <a:r>
              <a:rPr dirty="0" sz="1550" spc="-65"/>
              <a:t> </a:t>
            </a:r>
            <a:r>
              <a:rPr dirty="0" sz="1550" spc="-210"/>
              <a:t>작용</a:t>
            </a:r>
            <a:r>
              <a:rPr dirty="0" sz="1550" spc="-60"/>
              <a:t> </a:t>
            </a:r>
            <a:r>
              <a:rPr dirty="0" sz="1550" spc="-50" b="0">
                <a:latin typeface="Stylus BT"/>
                <a:cs typeface="Stylus BT"/>
              </a:rPr>
              <a:t>- </a:t>
            </a:r>
            <a:r>
              <a:rPr dirty="0" sz="1550" spc="-155"/>
              <a:t>인도</a:t>
            </a:r>
            <a:r>
              <a:rPr dirty="0" sz="1550" spc="-155" b="0">
                <a:latin typeface="Stylus BT"/>
                <a:cs typeface="Stylus BT"/>
              </a:rPr>
              <a:t>-</a:t>
            </a:r>
            <a:r>
              <a:rPr dirty="0" sz="1550" spc="-210"/>
              <a:t>한국</a:t>
            </a:r>
            <a:r>
              <a:rPr dirty="0" sz="1550" spc="-65"/>
              <a:t> </a:t>
            </a:r>
            <a:r>
              <a:rPr dirty="0" sz="1550" spc="-210"/>
              <a:t>고대</a:t>
            </a:r>
            <a:r>
              <a:rPr dirty="0" sz="1550" spc="-65"/>
              <a:t> </a:t>
            </a:r>
            <a:r>
              <a:rPr dirty="0" sz="1550" spc="-210"/>
              <a:t>문화</a:t>
            </a:r>
            <a:r>
              <a:rPr dirty="0" sz="1550" spc="-60"/>
              <a:t> </a:t>
            </a:r>
            <a:r>
              <a:rPr dirty="0" sz="1550" spc="-215"/>
              <a:t>교류의</a:t>
            </a:r>
            <a:r>
              <a:rPr dirty="0" sz="1550" spc="-65"/>
              <a:t> </a:t>
            </a:r>
            <a:r>
              <a:rPr dirty="0" sz="1550" spc="-360"/>
              <a:t>결정</a:t>
            </a:r>
            <a:r>
              <a:rPr dirty="0" sz="1550" spc="-204"/>
              <a:t> </a:t>
            </a:r>
            <a:r>
              <a:rPr dirty="0" sz="1550" spc="-50"/>
              <a:t>체</a:t>
            </a:r>
            <a:endParaRPr sz="1550">
              <a:latin typeface="Stylus BT"/>
              <a:cs typeface="Stylus BT"/>
            </a:endParaRPr>
          </a:p>
          <a:p>
            <a:pPr marL="334645" marR="43180" indent="-284480">
              <a:lnSpc>
                <a:spcPct val="119600"/>
              </a:lnSpc>
              <a:spcBef>
                <a:spcPts val="1400"/>
              </a:spcBef>
            </a:pPr>
            <a:r>
              <a:rPr dirty="0" baseline="-10233" sz="2850" spc="-427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0233" sz="2850" spc="-60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550" spc="-215"/>
              <a:t>금강산은</a:t>
            </a:r>
            <a:r>
              <a:rPr dirty="0" sz="1550" spc="-70"/>
              <a:t> </a:t>
            </a:r>
            <a:r>
              <a:rPr dirty="0" sz="1550" spc="-210"/>
              <a:t>단순한</a:t>
            </a:r>
            <a:r>
              <a:rPr dirty="0" sz="1550" spc="-70"/>
              <a:t> </a:t>
            </a:r>
            <a:r>
              <a:rPr dirty="0" sz="1550" spc="-515"/>
              <a:t>지</a:t>
            </a:r>
            <a:r>
              <a:rPr dirty="0" sz="1550" spc="-200"/>
              <a:t> </a:t>
            </a:r>
            <a:r>
              <a:rPr dirty="0" sz="1550" spc="-350"/>
              <a:t>리적</a:t>
            </a:r>
            <a:r>
              <a:rPr dirty="0" sz="1550" spc="229"/>
              <a:t> </a:t>
            </a:r>
            <a:r>
              <a:rPr dirty="0" sz="1550" spc="-365"/>
              <a:t>명칭</a:t>
            </a:r>
            <a:r>
              <a:rPr dirty="0" sz="1550" spc="-185"/>
              <a:t> </a:t>
            </a:r>
            <a:r>
              <a:rPr dirty="0" sz="1550" spc="-210"/>
              <a:t>이</a:t>
            </a:r>
            <a:r>
              <a:rPr dirty="0" sz="1550" spc="-70"/>
              <a:t> </a:t>
            </a:r>
            <a:r>
              <a:rPr dirty="0" sz="1550" spc="-210"/>
              <a:t>아닌</a:t>
            </a:r>
            <a:r>
              <a:rPr dirty="0" sz="1550" spc="-75"/>
              <a:t> </a:t>
            </a:r>
            <a:r>
              <a:rPr dirty="0" sz="1550" spc="-210"/>
              <a:t>동아시아</a:t>
            </a:r>
            <a:r>
              <a:rPr dirty="0" sz="1550" spc="-70"/>
              <a:t> </a:t>
            </a:r>
            <a:r>
              <a:rPr dirty="0" sz="1550" spc="-250"/>
              <a:t>불교</a:t>
            </a:r>
            <a:r>
              <a:rPr dirty="0" sz="1550"/>
              <a:t> </a:t>
            </a:r>
            <a:r>
              <a:rPr dirty="0" sz="1550" spc="-210"/>
              <a:t>신앙의</a:t>
            </a:r>
            <a:r>
              <a:rPr dirty="0" sz="1550" spc="-75"/>
              <a:t> </a:t>
            </a:r>
            <a:r>
              <a:rPr dirty="0" sz="1550" spc="-350"/>
              <a:t>중심</a:t>
            </a:r>
            <a:r>
              <a:rPr dirty="0" sz="1550" spc="-215"/>
              <a:t> </a:t>
            </a:r>
            <a:r>
              <a:rPr dirty="0" sz="1550" spc="-515"/>
              <a:t>지</a:t>
            </a:r>
            <a:r>
              <a:rPr dirty="0" sz="1550" spc="-200"/>
              <a:t> </a:t>
            </a:r>
            <a:r>
              <a:rPr dirty="0" sz="1550" spc="-210"/>
              <a:t>로서</a:t>
            </a:r>
            <a:r>
              <a:rPr dirty="0" sz="1550" spc="-70"/>
              <a:t> </a:t>
            </a:r>
            <a:r>
              <a:rPr dirty="0" sz="1550" spc="-325"/>
              <a:t>국제적</a:t>
            </a:r>
            <a:r>
              <a:rPr dirty="0" sz="1550" spc="-210"/>
              <a:t> 위상</a:t>
            </a:r>
            <a:r>
              <a:rPr dirty="0" sz="1550" spc="-70"/>
              <a:t> </a:t>
            </a:r>
            <a:r>
              <a:rPr dirty="0" sz="1550" spc="-25"/>
              <a:t>확인</a:t>
            </a:r>
            <a:endParaRPr sz="1550">
              <a:latin typeface="Malgun Gothic"/>
              <a:cs typeface="Malgun Gothic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672426" y="2844581"/>
            <a:ext cx="6457315" cy="672465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marL="321945" marR="30480" indent="-284480">
              <a:lnSpc>
                <a:spcPct val="119600"/>
              </a:lnSpc>
              <a:spcBef>
                <a:spcPts val="150"/>
              </a:spcBef>
            </a:pPr>
            <a:r>
              <a:rPr dirty="0" baseline="-10233" sz="2850" spc="-427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0233" sz="2850" spc="-52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550" spc="-210">
                <a:solidFill>
                  <a:srgbClr val="333333"/>
                </a:solidFill>
                <a:latin typeface="Batang"/>
                <a:cs typeface="Batang"/>
              </a:rPr>
              <a:t>담무갈보살</a:t>
            </a:r>
            <a:r>
              <a:rPr dirty="0" sz="155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210">
                <a:solidFill>
                  <a:srgbClr val="333333"/>
                </a:solidFill>
                <a:latin typeface="Batang"/>
                <a:cs typeface="Batang"/>
              </a:rPr>
              <a:t>신앙을</a:t>
            </a:r>
            <a:r>
              <a:rPr dirty="0" sz="155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210">
                <a:solidFill>
                  <a:srgbClr val="333333"/>
                </a:solidFill>
                <a:latin typeface="Batang"/>
                <a:cs typeface="Batang"/>
              </a:rPr>
              <a:t>통해</a:t>
            </a:r>
            <a:r>
              <a:rPr dirty="0" sz="1550" spc="-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204">
                <a:solidFill>
                  <a:srgbClr val="333333"/>
                </a:solidFill>
                <a:latin typeface="Batang"/>
                <a:cs typeface="Batang"/>
              </a:rPr>
              <a:t>대승불교의</a:t>
            </a:r>
            <a:r>
              <a:rPr dirty="0" sz="155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210">
                <a:solidFill>
                  <a:srgbClr val="333333"/>
                </a:solidFill>
                <a:latin typeface="Batang"/>
                <a:cs typeface="Batang"/>
              </a:rPr>
              <a:t>해양</a:t>
            </a:r>
            <a:r>
              <a:rPr dirty="0" sz="155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210">
                <a:solidFill>
                  <a:srgbClr val="333333"/>
                </a:solidFill>
                <a:latin typeface="Batang"/>
                <a:cs typeface="Batang"/>
              </a:rPr>
              <a:t>전파</a:t>
            </a:r>
            <a:r>
              <a:rPr dirty="0" sz="155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515">
                <a:solidFill>
                  <a:srgbClr val="333333"/>
                </a:solidFill>
                <a:latin typeface="Batang"/>
                <a:cs typeface="Batang"/>
              </a:rPr>
              <a:t>경</a:t>
            </a:r>
            <a:r>
              <a:rPr dirty="0" sz="1550" spc="-210">
                <a:solidFill>
                  <a:srgbClr val="333333"/>
                </a:solidFill>
                <a:latin typeface="Batang"/>
                <a:cs typeface="Batang"/>
              </a:rPr>
              <a:t> 로</a:t>
            </a:r>
            <a:r>
              <a:rPr dirty="0" sz="155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210">
                <a:solidFill>
                  <a:srgbClr val="333333"/>
                </a:solidFill>
                <a:latin typeface="Batang"/>
                <a:cs typeface="Batang"/>
              </a:rPr>
              <a:t>및</a:t>
            </a:r>
            <a:r>
              <a:rPr dirty="0" sz="155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210">
                <a:solidFill>
                  <a:srgbClr val="333333"/>
                </a:solidFill>
                <a:latin typeface="Batang"/>
                <a:cs typeface="Batang"/>
              </a:rPr>
              <a:t>가야를</a:t>
            </a:r>
            <a:r>
              <a:rPr dirty="0" sz="155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210">
                <a:solidFill>
                  <a:srgbClr val="333333"/>
                </a:solidFill>
                <a:latin typeface="Batang"/>
                <a:cs typeface="Batang"/>
              </a:rPr>
              <a:t>통한</a:t>
            </a:r>
            <a:r>
              <a:rPr dirty="0" sz="155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250">
                <a:solidFill>
                  <a:srgbClr val="333333"/>
                </a:solidFill>
                <a:latin typeface="Batang"/>
                <a:cs typeface="Batang"/>
              </a:rPr>
              <a:t>불교</a:t>
            </a:r>
            <a:r>
              <a:rPr dirty="0" sz="1550" spc="-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145">
                <a:solidFill>
                  <a:srgbClr val="333333"/>
                </a:solidFill>
                <a:latin typeface="Batang"/>
                <a:cs typeface="Batang"/>
              </a:rPr>
              <a:t>전파의 </a:t>
            </a:r>
            <a:r>
              <a:rPr dirty="0" sz="1550" spc="-210">
                <a:solidFill>
                  <a:srgbClr val="333333"/>
                </a:solidFill>
                <a:latin typeface="Batang"/>
                <a:cs typeface="Batang"/>
              </a:rPr>
              <a:t>새로운</a:t>
            </a:r>
            <a:r>
              <a:rPr dirty="0" sz="1550" spc="-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350">
                <a:solidFill>
                  <a:srgbClr val="333333"/>
                </a:solidFill>
                <a:latin typeface="Batang"/>
                <a:cs typeface="Batang"/>
              </a:rPr>
              <a:t>관점</a:t>
            </a:r>
            <a:r>
              <a:rPr dirty="0" sz="1550" spc="21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25">
                <a:solidFill>
                  <a:srgbClr val="333333"/>
                </a:solidFill>
                <a:latin typeface="Batang"/>
                <a:cs typeface="Batang"/>
              </a:rPr>
              <a:t>제시</a:t>
            </a:r>
            <a:endParaRPr sz="1550">
              <a:latin typeface="Batang"/>
              <a:cs typeface="Batang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672426" y="3661687"/>
            <a:ext cx="6461125" cy="672465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marL="321945" marR="30480" indent="-284480">
              <a:lnSpc>
                <a:spcPct val="119600"/>
              </a:lnSpc>
              <a:spcBef>
                <a:spcPts val="150"/>
              </a:spcBef>
            </a:pPr>
            <a:r>
              <a:rPr dirty="0" baseline="-10233" sz="2850" spc="-427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0233" sz="2850" spc="-44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550" spc="-210">
                <a:solidFill>
                  <a:srgbClr val="333333"/>
                </a:solidFill>
                <a:latin typeface="Batang"/>
                <a:cs typeface="Batang"/>
              </a:rPr>
              <a:t>회암사는</a:t>
            </a:r>
            <a:r>
              <a:rPr dirty="0" sz="155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215">
                <a:solidFill>
                  <a:srgbClr val="333333"/>
                </a:solidFill>
                <a:latin typeface="Batang"/>
                <a:cs typeface="Batang"/>
              </a:rPr>
              <a:t>금강산과</a:t>
            </a:r>
            <a:r>
              <a:rPr dirty="0" sz="155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210">
                <a:solidFill>
                  <a:srgbClr val="333333"/>
                </a:solidFill>
                <a:latin typeface="Batang"/>
                <a:cs typeface="Batang"/>
              </a:rPr>
              <a:t>함께</a:t>
            </a:r>
            <a:r>
              <a:rPr dirty="0" sz="155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210">
                <a:solidFill>
                  <a:srgbClr val="333333"/>
                </a:solidFill>
                <a:latin typeface="Batang"/>
                <a:cs typeface="Batang"/>
              </a:rPr>
              <a:t>과거불</a:t>
            </a:r>
            <a:r>
              <a:rPr dirty="0" sz="155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210">
                <a:solidFill>
                  <a:srgbClr val="333333"/>
                </a:solidFill>
                <a:latin typeface="Batang"/>
                <a:cs typeface="Batang"/>
              </a:rPr>
              <a:t>신앙의</a:t>
            </a:r>
            <a:r>
              <a:rPr dirty="0" sz="155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350">
                <a:solidFill>
                  <a:srgbClr val="333333"/>
                </a:solidFill>
                <a:latin typeface="Batang"/>
                <a:cs typeface="Batang"/>
              </a:rPr>
              <a:t>중심</a:t>
            </a:r>
            <a:r>
              <a:rPr dirty="0" sz="1550" spc="-21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515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1550" spc="-1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135">
                <a:solidFill>
                  <a:srgbClr val="333333"/>
                </a:solidFill>
                <a:latin typeface="Batang"/>
                <a:cs typeface="Batang"/>
              </a:rPr>
              <a:t>로</a:t>
            </a:r>
            <a:r>
              <a:rPr dirty="0" sz="1550" spc="-135" b="0">
                <a:solidFill>
                  <a:srgbClr val="333333"/>
                </a:solidFill>
                <a:latin typeface="Stylus BT"/>
                <a:cs typeface="Stylus BT"/>
              </a:rPr>
              <a:t>,</a:t>
            </a:r>
            <a:r>
              <a:rPr dirty="0" sz="1550" spc="-60" b="0">
                <a:solidFill>
                  <a:srgbClr val="333333"/>
                </a:solidFill>
                <a:latin typeface="Stylus BT"/>
                <a:cs typeface="Stylus BT"/>
              </a:rPr>
              <a:t> </a:t>
            </a:r>
            <a:r>
              <a:rPr dirty="0" sz="1550" spc="-210">
                <a:solidFill>
                  <a:srgbClr val="333333"/>
                </a:solidFill>
                <a:latin typeface="Batang"/>
                <a:cs typeface="Batang"/>
              </a:rPr>
              <a:t>조선</a:t>
            </a:r>
            <a:r>
              <a:rPr dirty="0" sz="155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210">
                <a:solidFill>
                  <a:srgbClr val="333333"/>
                </a:solidFill>
                <a:latin typeface="Batang"/>
                <a:cs typeface="Batang"/>
              </a:rPr>
              <a:t>건국과</a:t>
            </a:r>
            <a:r>
              <a:rPr dirty="0" sz="155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210">
                <a:solidFill>
                  <a:srgbClr val="333333"/>
                </a:solidFill>
                <a:latin typeface="Batang"/>
                <a:cs typeface="Batang"/>
              </a:rPr>
              <a:t>한민족</a:t>
            </a:r>
            <a:r>
              <a:rPr dirty="0" sz="155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210">
                <a:solidFill>
                  <a:srgbClr val="333333"/>
                </a:solidFill>
                <a:latin typeface="Batang"/>
                <a:cs typeface="Batang"/>
              </a:rPr>
              <a:t>문화</a:t>
            </a:r>
            <a:r>
              <a:rPr dirty="0" sz="155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130">
                <a:solidFill>
                  <a:srgbClr val="333333"/>
                </a:solidFill>
                <a:latin typeface="Batang"/>
                <a:cs typeface="Batang"/>
              </a:rPr>
              <a:t>통합 </a:t>
            </a:r>
            <a:r>
              <a:rPr dirty="0" sz="1550" spc="-210">
                <a:solidFill>
                  <a:srgbClr val="333333"/>
                </a:solidFill>
                <a:latin typeface="Batang"/>
                <a:cs typeface="Batang"/>
              </a:rPr>
              <a:t>에</a:t>
            </a:r>
            <a:r>
              <a:rPr dirty="0" sz="155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350">
                <a:solidFill>
                  <a:srgbClr val="333333"/>
                </a:solidFill>
                <a:latin typeface="Batang"/>
                <a:cs typeface="Batang"/>
              </a:rPr>
              <a:t>핵심</a:t>
            </a:r>
            <a:r>
              <a:rPr dirty="0" sz="1550" spc="-22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500">
                <a:solidFill>
                  <a:srgbClr val="333333"/>
                </a:solidFill>
                <a:latin typeface="Batang"/>
                <a:cs typeface="Batang"/>
              </a:rPr>
              <a:t>적</a:t>
            </a:r>
            <a:r>
              <a:rPr dirty="0" sz="1550" spc="21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210">
                <a:solidFill>
                  <a:srgbClr val="333333"/>
                </a:solidFill>
                <a:latin typeface="Batang"/>
                <a:cs typeface="Batang"/>
              </a:rPr>
              <a:t>역할</a:t>
            </a:r>
            <a:r>
              <a:rPr dirty="0" sz="1550" spc="-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550" spc="-35">
                <a:solidFill>
                  <a:srgbClr val="333333"/>
                </a:solidFill>
                <a:latin typeface="Batang"/>
                <a:cs typeface="Batang"/>
              </a:rPr>
              <a:t>수행</a:t>
            </a:r>
            <a:endParaRPr sz="1550">
              <a:latin typeface="Batang"/>
              <a:cs typeface="Batang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53975">
              <a:lnSpc>
                <a:spcPct val="100000"/>
              </a:lnSpc>
              <a:spcBef>
                <a:spcPts val="110"/>
              </a:spcBef>
            </a:pPr>
            <a:r>
              <a:rPr dirty="0" spc="-450"/>
              <a:t>참고문헌</a:t>
            </a:r>
            <a:r>
              <a:rPr dirty="0" spc="-225"/>
              <a:t> </a:t>
            </a:r>
            <a:r>
              <a:rPr dirty="0" spc="-450"/>
              <a:t>및</a:t>
            </a:r>
            <a:r>
              <a:rPr dirty="0" spc="-220"/>
              <a:t> </a:t>
            </a:r>
            <a:r>
              <a:rPr dirty="0" spc="-465"/>
              <a:t>감사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752303" y="1720894"/>
            <a:ext cx="4890135" cy="9525"/>
          </a:xfrm>
          <a:custGeom>
            <a:avLst/>
            <a:gdLst/>
            <a:ahLst/>
            <a:cxnLst/>
            <a:rect l="l" t="t" r="r" b="b"/>
            <a:pathLst>
              <a:path w="4890135" h="9525">
                <a:moveTo>
                  <a:pt x="4889973" y="9403"/>
                </a:moveTo>
                <a:lnTo>
                  <a:pt x="0" y="9403"/>
                </a:lnTo>
                <a:lnTo>
                  <a:pt x="0" y="0"/>
                </a:lnTo>
                <a:lnTo>
                  <a:pt x="4889973" y="0"/>
                </a:lnTo>
                <a:lnTo>
                  <a:pt x="4889973" y="9403"/>
                </a:lnTo>
                <a:close/>
              </a:path>
            </a:pathLst>
          </a:custGeom>
          <a:solidFill>
            <a:srgbClr val="E2D9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752303" y="4720705"/>
            <a:ext cx="4890135" cy="9525"/>
          </a:xfrm>
          <a:custGeom>
            <a:avLst/>
            <a:gdLst/>
            <a:ahLst/>
            <a:cxnLst/>
            <a:rect l="l" t="t" r="r" b="b"/>
            <a:pathLst>
              <a:path w="4890135" h="9525">
                <a:moveTo>
                  <a:pt x="4889973" y="9403"/>
                </a:moveTo>
                <a:lnTo>
                  <a:pt x="0" y="9403"/>
                </a:lnTo>
                <a:lnTo>
                  <a:pt x="0" y="0"/>
                </a:lnTo>
                <a:lnTo>
                  <a:pt x="4889973" y="0"/>
                </a:lnTo>
                <a:lnTo>
                  <a:pt x="4889973" y="9403"/>
                </a:lnTo>
                <a:close/>
              </a:path>
            </a:pathLst>
          </a:custGeom>
          <a:solidFill>
            <a:srgbClr val="E2D9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>
            <a:spLocks noGrp="1"/>
          </p:cNvSpPr>
          <p:nvPr>
            <p:ph idx="2" sz="half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pc="-240"/>
              <a:t>주요</a:t>
            </a:r>
            <a:r>
              <a:rPr dirty="0" spc="-80"/>
              <a:t> </a:t>
            </a:r>
            <a:r>
              <a:rPr dirty="0" spc="-240"/>
              <a:t>문헌</a:t>
            </a:r>
            <a:r>
              <a:rPr dirty="0" spc="-80"/>
              <a:t> </a:t>
            </a:r>
            <a:r>
              <a:rPr dirty="0" spc="-25"/>
              <a:t>자료</a:t>
            </a:r>
          </a:p>
          <a:p>
            <a:pPr marL="161925" indent="-149225">
              <a:lnSpc>
                <a:spcPct val="100000"/>
              </a:lnSpc>
              <a:spcBef>
                <a:spcPts val="1825"/>
              </a:spcBef>
              <a:buClr>
                <a:srgbClr val="93775B"/>
              </a:buClr>
              <a:buFont typeface="Times New Roman"/>
              <a:buChar char="•"/>
              <a:tabLst>
                <a:tab pos="161925" algn="l"/>
              </a:tabLst>
            </a:pPr>
            <a:r>
              <a:rPr dirty="0" sz="1250" spc="-130">
                <a:solidFill>
                  <a:srgbClr val="333333"/>
                </a:solidFill>
                <a:latin typeface="PMingLiU"/>
                <a:cs typeface="PMingLiU"/>
              </a:rPr>
              <a:t>『</a:t>
            </a:r>
            <a:r>
              <a:rPr dirty="0" sz="1250" spc="-260">
                <a:solidFill>
                  <a:srgbClr val="333333"/>
                </a:solidFill>
              </a:rPr>
              <a:t>화엄경</a:t>
            </a:r>
            <a:r>
              <a:rPr dirty="0" sz="1250" spc="-170">
                <a:solidFill>
                  <a:srgbClr val="333333"/>
                </a:solidFill>
              </a:rPr>
              <a:t> </a:t>
            </a:r>
            <a:r>
              <a:rPr dirty="0" sz="1250" spc="-130">
                <a:solidFill>
                  <a:srgbClr val="333333"/>
                </a:solidFill>
                <a:latin typeface="PMingLiU"/>
                <a:cs typeface="PMingLiU"/>
              </a:rPr>
              <a:t>』</a:t>
            </a:r>
            <a:r>
              <a:rPr dirty="0" sz="1400" spc="-10" b="0">
                <a:solidFill>
                  <a:srgbClr val="333333"/>
                </a:solidFill>
                <a:latin typeface="Bookman Old Style"/>
                <a:cs typeface="Bookman Old Style"/>
              </a:rPr>
              <a:t>(</a:t>
            </a:r>
            <a:r>
              <a:rPr dirty="0" sz="1250" spc="-130">
                <a:solidFill>
                  <a:srgbClr val="333333"/>
                </a:solidFill>
                <a:latin typeface="PMingLiU"/>
                <a:cs typeface="PMingLiU"/>
              </a:rPr>
              <a:t>華嚴經</a:t>
            </a:r>
            <a:r>
              <a:rPr dirty="0" sz="1400" spc="-40" b="0">
                <a:solidFill>
                  <a:srgbClr val="333333"/>
                </a:solidFill>
                <a:latin typeface="Bookman Old Style"/>
                <a:cs typeface="Bookman Old Style"/>
              </a:rPr>
              <a:t>) </a:t>
            </a:r>
            <a:r>
              <a:rPr dirty="0" sz="1250" spc="-175">
                <a:solidFill>
                  <a:srgbClr val="333333"/>
                </a:solidFill>
              </a:rPr>
              <a:t>및</a:t>
            </a:r>
            <a:r>
              <a:rPr dirty="0" sz="1250" spc="-50">
                <a:solidFill>
                  <a:srgbClr val="333333"/>
                </a:solidFill>
              </a:rPr>
              <a:t> </a:t>
            </a:r>
            <a:r>
              <a:rPr dirty="0" sz="1250" spc="-130">
                <a:solidFill>
                  <a:srgbClr val="333333"/>
                </a:solidFill>
                <a:latin typeface="PMingLiU"/>
                <a:cs typeface="PMingLiU"/>
              </a:rPr>
              <a:t>『</a:t>
            </a:r>
            <a:r>
              <a:rPr dirty="0" sz="1250" spc="-235">
                <a:solidFill>
                  <a:srgbClr val="333333"/>
                </a:solidFill>
              </a:rPr>
              <a:t>팔십화엄경</a:t>
            </a:r>
            <a:r>
              <a:rPr dirty="0" sz="1250" spc="-165">
                <a:solidFill>
                  <a:srgbClr val="333333"/>
                </a:solidFill>
              </a:rPr>
              <a:t> </a:t>
            </a:r>
            <a:r>
              <a:rPr dirty="0" sz="1250" spc="-130">
                <a:solidFill>
                  <a:srgbClr val="333333"/>
                </a:solidFill>
                <a:latin typeface="PMingLiU"/>
                <a:cs typeface="PMingLiU"/>
              </a:rPr>
              <a:t>』</a:t>
            </a:r>
            <a:r>
              <a:rPr dirty="0" sz="1400" spc="-10" b="0">
                <a:solidFill>
                  <a:srgbClr val="333333"/>
                </a:solidFill>
                <a:latin typeface="Bookman Old Style"/>
                <a:cs typeface="Bookman Old Style"/>
              </a:rPr>
              <a:t>(</a:t>
            </a:r>
            <a:r>
              <a:rPr dirty="0" sz="1250" spc="-130">
                <a:solidFill>
                  <a:srgbClr val="333333"/>
                </a:solidFill>
                <a:latin typeface="PMingLiU"/>
                <a:cs typeface="PMingLiU"/>
              </a:rPr>
              <a:t>八十華嚴經</a:t>
            </a:r>
            <a:r>
              <a:rPr dirty="0" sz="1400" spc="-50" b="0">
                <a:solidFill>
                  <a:srgbClr val="333333"/>
                </a:solidFill>
                <a:latin typeface="Bookman Old Style"/>
                <a:cs typeface="Bookman Old Style"/>
              </a:rPr>
              <a:t>)</a:t>
            </a:r>
            <a:endParaRPr sz="1400">
              <a:latin typeface="Bookman Old Style"/>
              <a:cs typeface="Bookman Old Style"/>
            </a:endParaRPr>
          </a:p>
          <a:p>
            <a:pPr marL="161925" indent="-149225">
              <a:lnSpc>
                <a:spcPct val="100000"/>
              </a:lnSpc>
              <a:spcBef>
                <a:spcPts val="915"/>
              </a:spcBef>
              <a:buClr>
                <a:srgbClr val="93775B"/>
              </a:buClr>
              <a:buFont typeface="Times New Roman"/>
              <a:buChar char="•"/>
              <a:tabLst>
                <a:tab pos="161925" algn="l"/>
              </a:tabLst>
            </a:pPr>
            <a:r>
              <a:rPr dirty="0" sz="1250" spc="-130">
                <a:solidFill>
                  <a:srgbClr val="333333"/>
                </a:solidFill>
              </a:rPr>
              <a:t>징관</a:t>
            </a:r>
            <a:r>
              <a:rPr dirty="0" sz="1400" spc="-130" b="0">
                <a:solidFill>
                  <a:srgbClr val="333333"/>
                </a:solidFill>
                <a:latin typeface="Bookman Old Style"/>
                <a:cs typeface="Bookman Old Style"/>
              </a:rPr>
              <a:t>(</a:t>
            </a:r>
            <a:r>
              <a:rPr dirty="0" sz="1250" spc="-130">
                <a:solidFill>
                  <a:srgbClr val="333333"/>
                </a:solidFill>
                <a:latin typeface="PMingLiU"/>
                <a:cs typeface="PMingLiU"/>
              </a:rPr>
              <a:t>澄觀</a:t>
            </a:r>
            <a:r>
              <a:rPr dirty="0" sz="1400" spc="-55" b="0">
                <a:solidFill>
                  <a:srgbClr val="333333"/>
                </a:solidFill>
                <a:latin typeface="Bookman Old Style"/>
                <a:cs typeface="Bookman Old Style"/>
              </a:rPr>
              <a:t>), </a:t>
            </a:r>
            <a:r>
              <a:rPr dirty="0" sz="1250" spc="-130">
                <a:solidFill>
                  <a:srgbClr val="333333"/>
                </a:solidFill>
                <a:latin typeface="PMingLiU"/>
                <a:cs typeface="PMingLiU"/>
              </a:rPr>
              <a:t>『</a:t>
            </a:r>
            <a:r>
              <a:rPr dirty="0" sz="1250" spc="-260">
                <a:solidFill>
                  <a:srgbClr val="333333"/>
                </a:solidFill>
              </a:rPr>
              <a:t>화엄경</a:t>
            </a:r>
            <a:r>
              <a:rPr dirty="0" sz="1250" spc="-160">
                <a:solidFill>
                  <a:srgbClr val="333333"/>
                </a:solidFill>
              </a:rPr>
              <a:t> </a:t>
            </a:r>
            <a:r>
              <a:rPr dirty="0" sz="1250" spc="-180">
                <a:solidFill>
                  <a:srgbClr val="333333"/>
                </a:solidFill>
              </a:rPr>
              <a:t>소</a:t>
            </a:r>
            <a:r>
              <a:rPr dirty="0" sz="1250" spc="-130">
                <a:solidFill>
                  <a:srgbClr val="333333"/>
                </a:solidFill>
                <a:latin typeface="PMingLiU"/>
                <a:cs typeface="PMingLiU"/>
              </a:rPr>
              <a:t>』</a:t>
            </a:r>
            <a:r>
              <a:rPr dirty="0" sz="1400" spc="-10" b="0">
                <a:solidFill>
                  <a:srgbClr val="333333"/>
                </a:solidFill>
                <a:latin typeface="Bookman Old Style"/>
                <a:cs typeface="Bookman Old Style"/>
              </a:rPr>
              <a:t>(</a:t>
            </a:r>
            <a:r>
              <a:rPr dirty="0" sz="1250" spc="-130">
                <a:solidFill>
                  <a:srgbClr val="333333"/>
                </a:solidFill>
                <a:latin typeface="PMingLiU"/>
                <a:cs typeface="PMingLiU"/>
              </a:rPr>
              <a:t>華嚴經疏</a:t>
            </a:r>
            <a:r>
              <a:rPr dirty="0" sz="1400" spc="-50" b="0">
                <a:solidFill>
                  <a:srgbClr val="333333"/>
                </a:solidFill>
                <a:latin typeface="Bookman Old Style"/>
                <a:cs typeface="Bookman Old Style"/>
              </a:rPr>
              <a:t>)</a:t>
            </a:r>
            <a:endParaRPr sz="1400">
              <a:latin typeface="Bookman Old Style"/>
              <a:cs typeface="Bookman Old Style"/>
            </a:endParaRPr>
          </a:p>
          <a:p>
            <a:pPr marL="161925" indent="-149225">
              <a:lnSpc>
                <a:spcPct val="100000"/>
              </a:lnSpc>
              <a:spcBef>
                <a:spcPts val="615"/>
              </a:spcBef>
              <a:buClr>
                <a:srgbClr val="93775B"/>
              </a:buClr>
              <a:buFont typeface="Times New Roman"/>
              <a:buChar char="•"/>
              <a:tabLst>
                <a:tab pos="161925" algn="l"/>
              </a:tabLst>
            </a:pPr>
            <a:r>
              <a:rPr dirty="0" sz="1250" spc="-300">
                <a:solidFill>
                  <a:srgbClr val="333333"/>
                </a:solidFill>
              </a:rPr>
              <a:t>민지</a:t>
            </a:r>
            <a:r>
              <a:rPr dirty="0" sz="1250" spc="-155">
                <a:solidFill>
                  <a:srgbClr val="333333"/>
                </a:solidFill>
              </a:rPr>
              <a:t> </a:t>
            </a:r>
            <a:r>
              <a:rPr dirty="0" sz="1400" spc="-10" b="0">
                <a:solidFill>
                  <a:srgbClr val="333333"/>
                </a:solidFill>
                <a:latin typeface="Bookman Old Style"/>
                <a:cs typeface="Bookman Old Style"/>
              </a:rPr>
              <a:t>(</a:t>
            </a:r>
            <a:r>
              <a:rPr dirty="0" sz="1250" spc="-130">
                <a:solidFill>
                  <a:srgbClr val="333333"/>
                </a:solidFill>
                <a:latin typeface="PMingLiU"/>
                <a:cs typeface="PMingLiU"/>
              </a:rPr>
              <a:t>閔漬</a:t>
            </a:r>
            <a:r>
              <a:rPr dirty="0" sz="1400" spc="-55" b="0">
                <a:solidFill>
                  <a:srgbClr val="333333"/>
                </a:solidFill>
                <a:latin typeface="Bookman Old Style"/>
                <a:cs typeface="Bookman Old Style"/>
              </a:rPr>
              <a:t>), </a:t>
            </a:r>
            <a:r>
              <a:rPr dirty="0" sz="1250" spc="-130">
                <a:solidFill>
                  <a:srgbClr val="333333"/>
                </a:solidFill>
                <a:latin typeface="PMingLiU"/>
                <a:cs typeface="PMingLiU"/>
              </a:rPr>
              <a:t>『</a:t>
            </a:r>
            <a:r>
              <a:rPr dirty="0" sz="1250" spc="-229">
                <a:solidFill>
                  <a:srgbClr val="333333"/>
                </a:solidFill>
              </a:rPr>
              <a:t>금강산유점</a:t>
            </a:r>
            <a:r>
              <a:rPr dirty="0" sz="1250" spc="-170">
                <a:solidFill>
                  <a:srgbClr val="333333"/>
                </a:solidFill>
              </a:rPr>
              <a:t> </a:t>
            </a:r>
            <a:r>
              <a:rPr dirty="0" sz="1250" spc="-254">
                <a:solidFill>
                  <a:srgbClr val="333333"/>
                </a:solidFill>
              </a:rPr>
              <a:t>사사적</a:t>
            </a:r>
            <a:r>
              <a:rPr dirty="0" sz="1250" spc="-170">
                <a:solidFill>
                  <a:srgbClr val="333333"/>
                </a:solidFill>
              </a:rPr>
              <a:t> </a:t>
            </a:r>
            <a:r>
              <a:rPr dirty="0" sz="1250" spc="-180">
                <a:solidFill>
                  <a:srgbClr val="333333"/>
                </a:solidFill>
              </a:rPr>
              <a:t>기</a:t>
            </a:r>
            <a:r>
              <a:rPr dirty="0" sz="1250" spc="-50">
                <a:solidFill>
                  <a:srgbClr val="333333"/>
                </a:solidFill>
                <a:latin typeface="PMingLiU"/>
                <a:cs typeface="PMingLiU"/>
              </a:rPr>
              <a:t>』</a:t>
            </a:r>
            <a:endParaRPr sz="1250">
              <a:latin typeface="PMingLiU"/>
              <a:cs typeface="PMingLiU"/>
            </a:endParaRPr>
          </a:p>
          <a:p>
            <a:pPr marL="161925" indent="-149225">
              <a:lnSpc>
                <a:spcPct val="100000"/>
              </a:lnSpc>
              <a:spcBef>
                <a:spcPts val="540"/>
              </a:spcBef>
              <a:buClr>
                <a:srgbClr val="93775B"/>
              </a:buClr>
              <a:buFont typeface="Times New Roman"/>
              <a:buChar char="•"/>
              <a:tabLst>
                <a:tab pos="161925" algn="l"/>
              </a:tabLst>
            </a:pPr>
            <a:r>
              <a:rPr dirty="0" sz="1250" spc="-130">
                <a:solidFill>
                  <a:srgbClr val="333333"/>
                </a:solidFill>
              </a:rPr>
              <a:t>이곡</a:t>
            </a:r>
            <a:r>
              <a:rPr dirty="0" sz="1400" spc="-130" b="0">
                <a:solidFill>
                  <a:srgbClr val="333333"/>
                </a:solidFill>
                <a:latin typeface="Bookman Old Style"/>
                <a:cs typeface="Bookman Old Style"/>
              </a:rPr>
              <a:t>(</a:t>
            </a:r>
            <a:r>
              <a:rPr dirty="0" sz="1250" spc="-130">
                <a:solidFill>
                  <a:srgbClr val="333333"/>
                </a:solidFill>
                <a:latin typeface="PMingLiU"/>
                <a:cs typeface="PMingLiU"/>
              </a:rPr>
              <a:t>李穀</a:t>
            </a:r>
            <a:r>
              <a:rPr dirty="0" sz="1400" spc="-35" b="0">
                <a:solidFill>
                  <a:srgbClr val="333333"/>
                </a:solidFill>
                <a:latin typeface="Bookman Old Style"/>
                <a:cs typeface="Bookman Old Style"/>
              </a:rPr>
              <a:t>), </a:t>
            </a:r>
            <a:r>
              <a:rPr dirty="0" sz="1250" spc="-130">
                <a:solidFill>
                  <a:srgbClr val="333333"/>
                </a:solidFill>
                <a:latin typeface="PMingLiU"/>
                <a:cs typeface="PMingLiU"/>
              </a:rPr>
              <a:t>「</a:t>
            </a:r>
            <a:r>
              <a:rPr dirty="0" sz="1250" spc="-150">
                <a:solidFill>
                  <a:srgbClr val="333333"/>
                </a:solidFill>
              </a:rPr>
              <a:t>장안사비</a:t>
            </a:r>
            <a:r>
              <a:rPr dirty="0" sz="1400" spc="-150" b="0">
                <a:solidFill>
                  <a:srgbClr val="333333"/>
                </a:solidFill>
                <a:latin typeface="Bookman Old Style"/>
                <a:cs typeface="Bookman Old Style"/>
              </a:rPr>
              <a:t>(</a:t>
            </a:r>
            <a:r>
              <a:rPr dirty="0" sz="1250" spc="-135">
                <a:solidFill>
                  <a:srgbClr val="333333"/>
                </a:solidFill>
                <a:latin typeface="PMingLiU"/>
                <a:cs typeface="PMingLiU"/>
              </a:rPr>
              <a:t>長安寺碑</a:t>
            </a:r>
            <a:r>
              <a:rPr dirty="0" sz="1400" spc="-10" b="0">
                <a:solidFill>
                  <a:srgbClr val="333333"/>
                </a:solidFill>
                <a:latin typeface="Bookman Old Style"/>
                <a:cs typeface="Bookman Old Style"/>
              </a:rPr>
              <a:t>)</a:t>
            </a:r>
            <a:r>
              <a:rPr dirty="0" sz="1250" spc="-50">
                <a:solidFill>
                  <a:srgbClr val="333333"/>
                </a:solidFill>
                <a:latin typeface="PMingLiU"/>
                <a:cs typeface="PMingLiU"/>
              </a:rPr>
              <a:t>」</a:t>
            </a:r>
            <a:endParaRPr sz="1250">
              <a:latin typeface="PMingLiU"/>
              <a:cs typeface="PMingLiU"/>
            </a:endParaRPr>
          </a:p>
          <a:p>
            <a:pPr marL="161925" indent="-149225">
              <a:lnSpc>
                <a:spcPct val="100000"/>
              </a:lnSpc>
              <a:spcBef>
                <a:spcPts val="765"/>
              </a:spcBef>
              <a:buClr>
                <a:srgbClr val="93775B"/>
              </a:buClr>
              <a:buFont typeface="Times New Roman"/>
              <a:buChar char="•"/>
              <a:tabLst>
                <a:tab pos="161925" algn="l"/>
              </a:tabLst>
            </a:pPr>
            <a:r>
              <a:rPr dirty="0" sz="1250" spc="-130">
                <a:solidFill>
                  <a:srgbClr val="333333"/>
                </a:solidFill>
                <a:latin typeface="PMingLiU"/>
                <a:cs typeface="PMingLiU"/>
              </a:rPr>
              <a:t>『</a:t>
            </a:r>
            <a:r>
              <a:rPr dirty="0" sz="1250" spc="-180">
                <a:solidFill>
                  <a:srgbClr val="333333"/>
                </a:solidFill>
              </a:rPr>
              <a:t>조선왕조실록</a:t>
            </a:r>
            <a:r>
              <a:rPr dirty="0" sz="1250" spc="-50">
                <a:solidFill>
                  <a:srgbClr val="333333"/>
                </a:solidFill>
                <a:latin typeface="PMingLiU"/>
                <a:cs typeface="PMingLiU"/>
              </a:rPr>
              <a:t>』</a:t>
            </a:r>
            <a:endParaRPr sz="1250">
              <a:latin typeface="PMingLiU"/>
              <a:cs typeface="PMingLiU"/>
            </a:endParaRPr>
          </a:p>
          <a:p>
            <a:pPr marL="161925" indent="-149225">
              <a:lnSpc>
                <a:spcPct val="100000"/>
              </a:lnSpc>
              <a:spcBef>
                <a:spcPts val="795"/>
              </a:spcBef>
              <a:buClr>
                <a:srgbClr val="93775B"/>
              </a:buClr>
              <a:buFont typeface="Times New Roman"/>
              <a:buChar char="•"/>
              <a:tabLst>
                <a:tab pos="161925" algn="l"/>
              </a:tabLst>
            </a:pPr>
            <a:r>
              <a:rPr dirty="0" sz="1250" spc="-130">
                <a:solidFill>
                  <a:srgbClr val="333333"/>
                </a:solidFill>
                <a:latin typeface="PMingLiU"/>
                <a:cs typeface="PMingLiU"/>
              </a:rPr>
              <a:t>『</a:t>
            </a:r>
            <a:r>
              <a:rPr dirty="0" sz="1250" spc="-245">
                <a:solidFill>
                  <a:srgbClr val="333333"/>
                </a:solidFill>
              </a:rPr>
              <a:t>동국여지</a:t>
            </a:r>
            <a:r>
              <a:rPr dirty="0" sz="1250" spc="-145">
                <a:solidFill>
                  <a:srgbClr val="333333"/>
                </a:solidFill>
              </a:rPr>
              <a:t> </a:t>
            </a:r>
            <a:r>
              <a:rPr dirty="0" sz="1250" spc="-180">
                <a:solidFill>
                  <a:srgbClr val="333333"/>
                </a:solidFill>
              </a:rPr>
              <a:t>승람</a:t>
            </a:r>
            <a:r>
              <a:rPr dirty="0" sz="1250" spc="-50">
                <a:solidFill>
                  <a:srgbClr val="333333"/>
                </a:solidFill>
                <a:latin typeface="PMingLiU"/>
                <a:cs typeface="PMingLiU"/>
              </a:rPr>
              <a:t>』</a:t>
            </a:r>
            <a:endParaRPr sz="1250">
              <a:latin typeface="PMingLiU"/>
              <a:cs typeface="PMingLiU"/>
            </a:endParaRPr>
          </a:p>
          <a:p>
            <a:pPr marL="161925" indent="-149225">
              <a:lnSpc>
                <a:spcPct val="100000"/>
              </a:lnSpc>
              <a:spcBef>
                <a:spcPts val="645"/>
              </a:spcBef>
              <a:buClr>
                <a:srgbClr val="93775B"/>
              </a:buClr>
              <a:buFont typeface="Times New Roman"/>
              <a:buChar char="•"/>
              <a:tabLst>
                <a:tab pos="161925" algn="l"/>
              </a:tabLst>
            </a:pPr>
            <a:r>
              <a:rPr dirty="0" sz="1250" spc="-170">
                <a:solidFill>
                  <a:srgbClr val="333333"/>
                </a:solidFill>
              </a:rPr>
              <a:t>변광현</a:t>
            </a:r>
            <a:r>
              <a:rPr dirty="0" sz="1400" spc="-170" b="0">
                <a:solidFill>
                  <a:srgbClr val="333333"/>
                </a:solidFill>
                <a:latin typeface="Bookman Old Style"/>
                <a:cs typeface="Bookman Old Style"/>
              </a:rPr>
              <a:t>(2005</a:t>
            </a:r>
            <a:r>
              <a:rPr dirty="0" sz="1400" spc="-145" b="0">
                <a:solidFill>
                  <a:srgbClr val="333333"/>
                </a:solidFill>
                <a:latin typeface="Bookman Old Style"/>
                <a:cs typeface="Bookman Old Style"/>
              </a:rPr>
              <a:t>), </a:t>
            </a:r>
            <a:r>
              <a:rPr dirty="0" sz="1250" spc="-130">
                <a:solidFill>
                  <a:srgbClr val="333333"/>
                </a:solidFill>
                <a:latin typeface="PMingLiU"/>
                <a:cs typeface="PMingLiU"/>
              </a:rPr>
              <a:t>『</a:t>
            </a:r>
            <a:r>
              <a:rPr dirty="0" sz="1250" spc="-180">
                <a:solidFill>
                  <a:srgbClr val="333333"/>
                </a:solidFill>
              </a:rPr>
              <a:t>고대문명의</a:t>
            </a:r>
            <a:r>
              <a:rPr dirty="0" sz="1250" spc="-50">
                <a:solidFill>
                  <a:srgbClr val="333333"/>
                </a:solidFill>
              </a:rPr>
              <a:t> </a:t>
            </a:r>
            <a:r>
              <a:rPr dirty="0" sz="1250" spc="-290">
                <a:solidFill>
                  <a:srgbClr val="333333"/>
                </a:solidFill>
              </a:rPr>
              <a:t>중심</a:t>
            </a:r>
            <a:r>
              <a:rPr dirty="0" sz="1250" spc="-175">
                <a:solidFill>
                  <a:srgbClr val="333333"/>
                </a:solidFill>
              </a:rPr>
              <a:t> </a:t>
            </a:r>
            <a:r>
              <a:rPr dirty="0" sz="1250" spc="-415">
                <a:solidFill>
                  <a:srgbClr val="333333"/>
                </a:solidFill>
              </a:rPr>
              <a:t>지</a:t>
            </a:r>
            <a:r>
              <a:rPr dirty="0" sz="1250" spc="-155">
                <a:solidFill>
                  <a:srgbClr val="333333"/>
                </a:solidFill>
              </a:rPr>
              <a:t> </a:t>
            </a:r>
            <a:r>
              <a:rPr dirty="0" sz="1250" spc="-185">
                <a:solidFill>
                  <a:srgbClr val="333333"/>
                </a:solidFill>
              </a:rPr>
              <a:t>로서</a:t>
            </a:r>
            <a:r>
              <a:rPr dirty="0" sz="1250" spc="-50">
                <a:solidFill>
                  <a:srgbClr val="333333"/>
                </a:solidFill>
              </a:rPr>
              <a:t> </a:t>
            </a:r>
            <a:r>
              <a:rPr dirty="0" sz="1250" spc="-200">
                <a:solidFill>
                  <a:srgbClr val="333333"/>
                </a:solidFill>
              </a:rPr>
              <a:t>금강산</a:t>
            </a:r>
            <a:r>
              <a:rPr dirty="0" sz="1250" spc="-5">
                <a:solidFill>
                  <a:srgbClr val="333333"/>
                </a:solidFill>
              </a:rPr>
              <a:t> </a:t>
            </a:r>
            <a:r>
              <a:rPr dirty="0" sz="1250" spc="-180">
                <a:solidFill>
                  <a:srgbClr val="333333"/>
                </a:solidFill>
              </a:rPr>
              <a:t>이론</a:t>
            </a:r>
            <a:r>
              <a:rPr dirty="0" sz="1250" spc="-50">
                <a:solidFill>
                  <a:srgbClr val="333333"/>
                </a:solidFill>
                <a:latin typeface="PMingLiU"/>
                <a:cs typeface="PMingLiU"/>
              </a:rPr>
              <a:t>』</a:t>
            </a:r>
            <a:endParaRPr sz="1250">
              <a:latin typeface="PMingLiU"/>
              <a:cs typeface="PMingLiU"/>
            </a:endParaRPr>
          </a:p>
          <a:p>
            <a:pPr marL="161925" indent="-149225">
              <a:lnSpc>
                <a:spcPct val="100000"/>
              </a:lnSpc>
              <a:spcBef>
                <a:spcPts val="615"/>
              </a:spcBef>
              <a:buClr>
                <a:srgbClr val="93775B"/>
              </a:buClr>
              <a:buFont typeface="Times New Roman"/>
              <a:buChar char="•"/>
              <a:tabLst>
                <a:tab pos="161925" algn="l"/>
              </a:tabLst>
            </a:pPr>
            <a:r>
              <a:rPr dirty="0" sz="1250" spc="-165">
                <a:solidFill>
                  <a:srgbClr val="333333"/>
                </a:solidFill>
              </a:rPr>
              <a:t>랭카스터</a:t>
            </a:r>
            <a:r>
              <a:rPr dirty="0" sz="1400" spc="-120" b="0">
                <a:solidFill>
                  <a:srgbClr val="333333"/>
                </a:solidFill>
                <a:latin typeface="Bookman Old Style"/>
                <a:cs typeface="Bookman Old Style"/>
              </a:rPr>
              <a:t>, </a:t>
            </a:r>
            <a:r>
              <a:rPr dirty="0" sz="1250" spc="-180">
                <a:solidFill>
                  <a:srgbClr val="333333"/>
                </a:solidFill>
              </a:rPr>
              <a:t>루이스</a:t>
            </a:r>
            <a:r>
              <a:rPr dirty="0" sz="1400" spc="-180" b="0">
                <a:solidFill>
                  <a:srgbClr val="333333"/>
                </a:solidFill>
                <a:latin typeface="Bookman Old Style"/>
                <a:cs typeface="Bookman Old Style"/>
              </a:rPr>
              <a:t>(2018</a:t>
            </a:r>
            <a:r>
              <a:rPr dirty="0" sz="1400" spc="-145" b="0">
                <a:solidFill>
                  <a:srgbClr val="333333"/>
                </a:solidFill>
                <a:latin typeface="Bookman Old Style"/>
                <a:cs typeface="Bookman Old Style"/>
              </a:rPr>
              <a:t>), </a:t>
            </a:r>
            <a:r>
              <a:rPr dirty="0" sz="1250" spc="-130">
                <a:solidFill>
                  <a:srgbClr val="333333"/>
                </a:solidFill>
                <a:latin typeface="PMingLiU"/>
                <a:cs typeface="PMingLiU"/>
              </a:rPr>
              <a:t>『</a:t>
            </a:r>
            <a:r>
              <a:rPr dirty="0" sz="1250" spc="-180">
                <a:solidFill>
                  <a:srgbClr val="333333"/>
                </a:solidFill>
              </a:rPr>
              <a:t>동아시아</a:t>
            </a:r>
            <a:r>
              <a:rPr dirty="0" sz="1250" spc="-45">
                <a:solidFill>
                  <a:srgbClr val="333333"/>
                </a:solidFill>
              </a:rPr>
              <a:t> </a:t>
            </a:r>
            <a:r>
              <a:rPr dirty="0" sz="1250" spc="-210">
                <a:solidFill>
                  <a:srgbClr val="333333"/>
                </a:solidFill>
              </a:rPr>
              <a:t>불교</a:t>
            </a:r>
            <a:r>
              <a:rPr dirty="0" sz="1250" spc="15">
                <a:solidFill>
                  <a:srgbClr val="333333"/>
                </a:solidFill>
              </a:rPr>
              <a:t> </a:t>
            </a:r>
            <a:r>
              <a:rPr dirty="0" sz="1250" spc="-180">
                <a:solidFill>
                  <a:srgbClr val="333333"/>
                </a:solidFill>
              </a:rPr>
              <a:t>해양전파론</a:t>
            </a:r>
            <a:r>
              <a:rPr dirty="0" sz="1250" spc="-50">
                <a:solidFill>
                  <a:srgbClr val="333333"/>
                </a:solidFill>
                <a:latin typeface="PMingLiU"/>
                <a:cs typeface="PMingLiU"/>
              </a:rPr>
              <a:t>』</a:t>
            </a:r>
            <a:endParaRPr sz="1250">
              <a:latin typeface="PMingLiU"/>
              <a:cs typeface="PMingLiU"/>
            </a:endParaRPr>
          </a:p>
          <a:p>
            <a:pPr>
              <a:lnSpc>
                <a:spcPct val="100000"/>
              </a:lnSpc>
              <a:spcBef>
                <a:spcPts val="415"/>
              </a:spcBef>
              <a:buClr>
                <a:srgbClr val="93775B"/>
              </a:buClr>
              <a:buFont typeface="Times New Roman"/>
              <a:buChar char="•"/>
            </a:pPr>
            <a:endParaRPr sz="110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</a:pPr>
            <a:r>
              <a:rPr dirty="0" spc="-390"/>
              <a:t>디지</a:t>
            </a:r>
            <a:r>
              <a:rPr dirty="0" spc="-229"/>
              <a:t> </a:t>
            </a:r>
            <a:r>
              <a:rPr dirty="0" spc="-240"/>
              <a:t>털</a:t>
            </a:r>
            <a:r>
              <a:rPr dirty="0" spc="-90"/>
              <a:t> </a:t>
            </a:r>
            <a:r>
              <a:rPr dirty="0" spc="-25"/>
              <a:t>자료</a:t>
            </a:r>
          </a:p>
          <a:p>
            <a:pPr marL="161925" indent="-149225">
              <a:lnSpc>
                <a:spcPct val="100000"/>
              </a:lnSpc>
              <a:spcBef>
                <a:spcPts val="1825"/>
              </a:spcBef>
              <a:buClr>
                <a:srgbClr val="93775B"/>
              </a:buClr>
              <a:buFont typeface="Times New Roman"/>
              <a:buChar char="•"/>
              <a:tabLst>
                <a:tab pos="161925" algn="l"/>
              </a:tabLst>
            </a:pPr>
            <a:r>
              <a:rPr dirty="0" sz="1250" spc="-180">
                <a:solidFill>
                  <a:srgbClr val="333333"/>
                </a:solidFill>
              </a:rPr>
              <a:t>한국사데이터베이스</a:t>
            </a:r>
            <a:r>
              <a:rPr dirty="0" sz="1250" spc="-65">
                <a:solidFill>
                  <a:srgbClr val="333333"/>
                </a:solidFill>
              </a:rPr>
              <a:t> </a:t>
            </a:r>
            <a:r>
              <a:rPr dirty="0" sz="1400" spc="-105" b="0">
                <a:solidFill>
                  <a:srgbClr val="333333"/>
                </a:solidFill>
                <a:latin typeface="Bookman Old Style"/>
                <a:cs typeface="Bookman Old Style"/>
              </a:rPr>
              <a:t>(</a:t>
            </a:r>
            <a:r>
              <a:rPr dirty="0" sz="1400" spc="-105" b="0">
                <a:solidFill>
                  <a:srgbClr val="333333"/>
                </a:solidFill>
                <a:latin typeface="Bookman Old Style"/>
                <a:cs typeface="Bookman Old Style"/>
                <a:hlinkClick r:id="rId2"/>
              </a:rPr>
              <a:t>http://db.history.go.kr)</a:t>
            </a:r>
            <a:endParaRPr sz="1400">
              <a:latin typeface="Bookman Old Style"/>
              <a:cs typeface="Bookman Old Style"/>
            </a:endParaRPr>
          </a:p>
          <a:p>
            <a:pPr marL="161925" indent="-149225">
              <a:lnSpc>
                <a:spcPct val="100000"/>
              </a:lnSpc>
              <a:spcBef>
                <a:spcPts val="915"/>
              </a:spcBef>
              <a:buClr>
                <a:srgbClr val="93775B"/>
              </a:buClr>
              <a:buFont typeface="Times New Roman"/>
              <a:buChar char="•"/>
              <a:tabLst>
                <a:tab pos="161925" algn="l"/>
              </a:tabLst>
            </a:pPr>
            <a:r>
              <a:rPr dirty="0" sz="1250" spc="-185">
                <a:solidFill>
                  <a:srgbClr val="333333"/>
                </a:solidFill>
              </a:rPr>
              <a:t>한국불교문화종합시스템</a:t>
            </a:r>
            <a:r>
              <a:rPr dirty="0" sz="1250" spc="-15">
                <a:solidFill>
                  <a:srgbClr val="333333"/>
                </a:solidFill>
              </a:rPr>
              <a:t> </a:t>
            </a:r>
            <a:r>
              <a:rPr dirty="0" sz="1400" spc="-150" b="0">
                <a:solidFill>
                  <a:srgbClr val="333333"/>
                </a:solidFill>
                <a:latin typeface="Bookman Old Style"/>
                <a:cs typeface="Bookman Old Style"/>
              </a:rPr>
              <a:t>(</a:t>
            </a:r>
            <a:r>
              <a:rPr dirty="0" sz="1400" spc="-150" b="0">
                <a:solidFill>
                  <a:srgbClr val="333333"/>
                </a:solidFill>
                <a:latin typeface="Bookman Old Style"/>
                <a:cs typeface="Bookman Old Style"/>
                <a:hlinkClick r:id="rId3"/>
              </a:rPr>
              <a:t>http://buddha.dongguk.edu)</a:t>
            </a:r>
            <a:endParaRPr sz="1400">
              <a:latin typeface="Bookman Old Style"/>
              <a:cs typeface="Bookman Old Style"/>
            </a:endParaRPr>
          </a:p>
          <a:p>
            <a:pPr marL="161925" indent="-149225">
              <a:lnSpc>
                <a:spcPct val="100000"/>
              </a:lnSpc>
              <a:spcBef>
                <a:spcPts val="615"/>
              </a:spcBef>
              <a:buClr>
                <a:srgbClr val="93775B"/>
              </a:buClr>
              <a:buFont typeface="Times New Roman"/>
              <a:buChar char="•"/>
              <a:tabLst>
                <a:tab pos="161925" algn="l"/>
              </a:tabLst>
            </a:pPr>
            <a:r>
              <a:rPr dirty="0" sz="1250" spc="-180">
                <a:solidFill>
                  <a:srgbClr val="333333"/>
                </a:solidFill>
              </a:rPr>
              <a:t>국가기록유산포털</a:t>
            </a:r>
            <a:r>
              <a:rPr dirty="0" sz="1250" spc="-55">
                <a:solidFill>
                  <a:srgbClr val="333333"/>
                </a:solidFill>
              </a:rPr>
              <a:t> </a:t>
            </a:r>
            <a:r>
              <a:rPr dirty="0" sz="1400" spc="-120" b="0">
                <a:solidFill>
                  <a:srgbClr val="333333"/>
                </a:solidFill>
                <a:latin typeface="Bookman Old Style"/>
                <a:cs typeface="Bookman Old Style"/>
              </a:rPr>
              <a:t>(</a:t>
            </a:r>
            <a:r>
              <a:rPr dirty="0" sz="1400" spc="-120" b="0">
                <a:solidFill>
                  <a:srgbClr val="333333"/>
                </a:solidFill>
                <a:latin typeface="Bookman Old Style"/>
                <a:cs typeface="Bookman Old Style"/>
                <a:hlinkClick r:id="rId4"/>
              </a:rPr>
              <a:t>http://www.memorykorea.go.kr)</a:t>
            </a:r>
            <a:endParaRPr sz="1400">
              <a:latin typeface="Bookman Old Style"/>
              <a:cs typeface="Bookman Old Style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6394580" y="1720894"/>
            <a:ext cx="4890135" cy="9525"/>
          </a:xfrm>
          <a:custGeom>
            <a:avLst/>
            <a:gdLst/>
            <a:ahLst/>
            <a:cxnLst/>
            <a:rect l="l" t="t" r="r" b="b"/>
            <a:pathLst>
              <a:path w="4890134" h="9525">
                <a:moveTo>
                  <a:pt x="4889973" y="9403"/>
                </a:moveTo>
                <a:lnTo>
                  <a:pt x="0" y="9403"/>
                </a:lnTo>
                <a:lnTo>
                  <a:pt x="0" y="0"/>
                </a:lnTo>
                <a:lnTo>
                  <a:pt x="4889973" y="0"/>
                </a:lnTo>
                <a:lnTo>
                  <a:pt x="4889973" y="9403"/>
                </a:lnTo>
                <a:close/>
              </a:path>
            </a:pathLst>
          </a:custGeom>
          <a:solidFill>
            <a:srgbClr val="E2D9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6394580" y="4438591"/>
            <a:ext cx="38100" cy="752475"/>
          </a:xfrm>
          <a:custGeom>
            <a:avLst/>
            <a:gdLst/>
            <a:ahLst/>
            <a:cxnLst/>
            <a:rect l="l" t="t" r="r" b="b"/>
            <a:pathLst>
              <a:path w="38100" h="752475">
                <a:moveTo>
                  <a:pt x="37615" y="752303"/>
                </a:moveTo>
                <a:lnTo>
                  <a:pt x="0" y="752303"/>
                </a:lnTo>
                <a:lnTo>
                  <a:pt x="0" y="0"/>
                </a:lnTo>
                <a:lnTo>
                  <a:pt x="37615" y="0"/>
                </a:lnTo>
                <a:lnTo>
                  <a:pt x="37615" y="752303"/>
                </a:lnTo>
                <a:close/>
              </a:path>
            </a:pathLst>
          </a:custGeom>
          <a:solidFill>
            <a:srgbClr val="E4E7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6381880" y="1364015"/>
            <a:ext cx="992505" cy="2806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650" spc="-240">
                <a:solidFill>
                  <a:srgbClr val="93775B"/>
                </a:solidFill>
                <a:latin typeface="Batang"/>
                <a:cs typeface="Batang"/>
              </a:rPr>
              <a:t>감사의</a:t>
            </a:r>
            <a:r>
              <a:rPr dirty="0" sz="1650" spc="-70">
                <a:solidFill>
                  <a:srgbClr val="93775B"/>
                </a:solidFill>
                <a:latin typeface="Batang"/>
                <a:cs typeface="Batang"/>
              </a:rPr>
              <a:t> </a:t>
            </a:r>
            <a:r>
              <a:rPr dirty="0" sz="1650" spc="-180">
                <a:solidFill>
                  <a:srgbClr val="93775B"/>
                </a:solidFill>
                <a:latin typeface="Batang"/>
                <a:cs typeface="Batang"/>
              </a:rPr>
              <a:t>말씀</a:t>
            </a:r>
            <a:endParaRPr sz="1650">
              <a:latin typeface="Batang"/>
              <a:cs typeface="Batang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305680" y="1782296"/>
            <a:ext cx="5025390" cy="3249930"/>
          </a:xfrm>
          <a:prstGeom prst="rect">
            <a:avLst/>
          </a:prstGeom>
        </p:spPr>
        <p:txBody>
          <a:bodyPr wrap="square" lIns="0" tIns="3810" rIns="0" bIns="0" rtlCol="0" vert="horz">
            <a:spAutoFit/>
          </a:bodyPr>
          <a:lstStyle/>
          <a:p>
            <a:pPr marL="389255" marR="138430" indent="-300990">
              <a:lnSpc>
                <a:spcPct val="103200"/>
              </a:lnSpc>
              <a:spcBef>
                <a:spcPts val="30"/>
              </a:spcBef>
            </a:pPr>
            <a:r>
              <a:rPr dirty="0" baseline="-20833" sz="3000" spc="-450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20833" sz="3000" spc="-37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이</a:t>
            </a:r>
            <a:r>
              <a:rPr dirty="0" sz="13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연구를</a:t>
            </a:r>
            <a:r>
              <a:rPr dirty="0" sz="13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위해</a:t>
            </a:r>
            <a:r>
              <a:rPr dirty="0" sz="13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귀중한</a:t>
            </a:r>
            <a:r>
              <a:rPr dirty="0" sz="13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자료와</a:t>
            </a:r>
            <a:r>
              <a:rPr dirty="0" sz="13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조언을</a:t>
            </a:r>
            <a:r>
              <a:rPr dirty="0" sz="1300" spc="-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제공해</a:t>
            </a:r>
            <a:r>
              <a:rPr dirty="0" sz="13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주신</a:t>
            </a:r>
            <a:r>
              <a:rPr dirty="0" sz="13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75">
                <a:solidFill>
                  <a:srgbClr val="333333"/>
                </a:solidFill>
                <a:latin typeface="Batang"/>
                <a:cs typeface="Batang"/>
              </a:rPr>
              <a:t>대진대학교</a:t>
            </a:r>
            <a:r>
              <a:rPr dirty="0" sz="1300" spc="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0">
                <a:solidFill>
                  <a:srgbClr val="333333"/>
                </a:solidFill>
                <a:latin typeface="Batang"/>
                <a:cs typeface="Batang"/>
              </a:rPr>
              <a:t>관계자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여러분께</a:t>
            </a:r>
            <a:r>
              <a:rPr dirty="0" sz="13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깊은</a:t>
            </a:r>
            <a:r>
              <a:rPr dirty="0" sz="1300" spc="-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감사를</a:t>
            </a:r>
            <a:r>
              <a:rPr dirty="0" sz="1300" spc="-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0">
                <a:solidFill>
                  <a:srgbClr val="333333"/>
                </a:solidFill>
                <a:latin typeface="Batang"/>
                <a:cs typeface="Batang"/>
              </a:rPr>
              <a:t>드립니다</a:t>
            </a:r>
            <a:r>
              <a:rPr dirty="0" sz="1300" spc="-10" b="0">
                <a:solidFill>
                  <a:srgbClr val="333333"/>
                </a:solidFill>
                <a:latin typeface="Stylus BT"/>
                <a:cs typeface="Stylus BT"/>
              </a:rPr>
              <a:t>.</a:t>
            </a:r>
            <a:endParaRPr sz="1300">
              <a:latin typeface="Stylus BT"/>
              <a:cs typeface="Stylus BT"/>
            </a:endParaRPr>
          </a:p>
          <a:p>
            <a:pPr marL="389255" marR="81280" indent="-300990">
              <a:lnSpc>
                <a:spcPct val="103200"/>
              </a:lnSpc>
              <a:spcBef>
                <a:spcPts val="625"/>
              </a:spcBef>
            </a:pPr>
            <a:r>
              <a:rPr dirty="0" baseline="-20833" sz="3000" spc="-450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20833" sz="3000" spc="-30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고대</a:t>
            </a:r>
            <a:r>
              <a:rPr dirty="0" sz="13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25">
                <a:solidFill>
                  <a:srgbClr val="333333"/>
                </a:solidFill>
                <a:latin typeface="Batang"/>
                <a:cs typeface="Batang"/>
              </a:rPr>
              <a:t>한국</a:t>
            </a:r>
            <a:r>
              <a:rPr dirty="0" sz="1300" spc="-125" b="0">
                <a:solidFill>
                  <a:srgbClr val="333333"/>
                </a:solidFill>
                <a:latin typeface="Stylus BT"/>
                <a:cs typeface="Stylus BT"/>
              </a:rPr>
              <a:t>-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인도</a:t>
            </a:r>
            <a:r>
              <a:rPr dirty="0" sz="1300" spc="-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문화교류</a:t>
            </a:r>
            <a:r>
              <a:rPr dirty="0" sz="13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연구에</a:t>
            </a:r>
            <a:r>
              <a:rPr dirty="0" sz="13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도움을</a:t>
            </a:r>
            <a:r>
              <a:rPr dirty="0" sz="13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주신</a:t>
            </a:r>
            <a:r>
              <a:rPr dirty="0" sz="1300" spc="-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국내외</a:t>
            </a:r>
            <a:r>
              <a:rPr dirty="0" sz="13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연구기관</a:t>
            </a:r>
            <a:r>
              <a:rPr dirty="0" sz="13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및</a:t>
            </a:r>
            <a:r>
              <a:rPr dirty="0" sz="1300" spc="-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50">
                <a:solidFill>
                  <a:srgbClr val="333333"/>
                </a:solidFill>
                <a:latin typeface="Batang"/>
                <a:cs typeface="Batang"/>
              </a:rPr>
              <a:t>학자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여러분께</a:t>
            </a:r>
            <a:r>
              <a:rPr dirty="0" sz="1300" spc="-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0">
                <a:solidFill>
                  <a:srgbClr val="333333"/>
                </a:solidFill>
                <a:latin typeface="Batang"/>
                <a:cs typeface="Batang"/>
              </a:rPr>
              <a:t>감사드립니다</a:t>
            </a:r>
            <a:r>
              <a:rPr dirty="0" sz="1300" spc="-10" b="0">
                <a:solidFill>
                  <a:srgbClr val="333333"/>
                </a:solidFill>
                <a:latin typeface="Stylus BT"/>
                <a:cs typeface="Stylus BT"/>
              </a:rPr>
              <a:t>.</a:t>
            </a:r>
            <a:endParaRPr sz="1300">
              <a:latin typeface="Stylus BT"/>
              <a:cs typeface="Stylus BT"/>
            </a:endParaRPr>
          </a:p>
          <a:p>
            <a:pPr marL="389255" marR="138430" indent="-300990">
              <a:lnSpc>
                <a:spcPct val="103200"/>
              </a:lnSpc>
              <a:spcBef>
                <a:spcPts val="625"/>
              </a:spcBef>
            </a:pPr>
            <a:r>
              <a:rPr dirty="0" baseline="-20833" sz="3000" spc="-450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20833" sz="3000" spc="-44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300" spc="-180">
                <a:solidFill>
                  <a:srgbClr val="333333"/>
                </a:solidFill>
                <a:latin typeface="Batang"/>
                <a:cs typeface="Batang"/>
              </a:rPr>
              <a:t>금강산</a:t>
            </a:r>
            <a:r>
              <a:rPr dirty="0" sz="1300" spc="-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및</a:t>
            </a:r>
            <a:r>
              <a:rPr dirty="0" sz="1300" spc="-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75">
                <a:solidFill>
                  <a:srgbClr val="333333"/>
                </a:solidFill>
                <a:latin typeface="Batang"/>
                <a:cs typeface="Batang"/>
              </a:rPr>
              <a:t>회암사</a:t>
            </a:r>
            <a:r>
              <a:rPr dirty="0" sz="1300" spc="-2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관련</a:t>
            </a:r>
            <a:r>
              <a:rPr dirty="0" sz="1300" spc="-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현장</a:t>
            </a:r>
            <a:r>
              <a:rPr dirty="0" sz="1300" spc="-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조사를</a:t>
            </a:r>
            <a:r>
              <a:rPr dirty="0" sz="1300" spc="-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430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1300" spc="-1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원해</a:t>
            </a:r>
            <a:r>
              <a:rPr dirty="0" sz="1300" spc="-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주신</a:t>
            </a:r>
            <a:r>
              <a:rPr dirty="0" sz="1300" spc="-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관계기관과</a:t>
            </a:r>
            <a:r>
              <a:rPr dirty="0" sz="1300" spc="-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55">
                <a:solidFill>
                  <a:srgbClr val="333333"/>
                </a:solidFill>
                <a:latin typeface="Batang"/>
                <a:cs typeface="Batang"/>
              </a:rPr>
              <a:t>전문가분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들께</a:t>
            </a:r>
            <a:r>
              <a:rPr dirty="0" sz="13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특별한</a:t>
            </a:r>
            <a:r>
              <a:rPr dirty="0" sz="13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감사를</a:t>
            </a:r>
            <a:r>
              <a:rPr dirty="0" sz="13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0">
                <a:solidFill>
                  <a:srgbClr val="333333"/>
                </a:solidFill>
                <a:latin typeface="Batang"/>
                <a:cs typeface="Batang"/>
              </a:rPr>
              <a:t>표합니다</a:t>
            </a:r>
            <a:r>
              <a:rPr dirty="0" sz="1300" spc="-10" b="0">
                <a:solidFill>
                  <a:srgbClr val="333333"/>
                </a:solidFill>
                <a:latin typeface="Stylus BT"/>
                <a:cs typeface="Stylus BT"/>
              </a:rPr>
              <a:t>.</a:t>
            </a:r>
            <a:endParaRPr sz="1300">
              <a:latin typeface="Stylus BT"/>
              <a:cs typeface="Stylus BT"/>
            </a:endParaRPr>
          </a:p>
          <a:p>
            <a:pPr marL="389255" marR="91440" indent="-300990">
              <a:lnSpc>
                <a:spcPct val="103200"/>
              </a:lnSpc>
              <a:spcBef>
                <a:spcPts val="625"/>
              </a:spcBef>
            </a:pPr>
            <a:r>
              <a:rPr dirty="0" baseline="-20833" sz="3000" spc="-450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20833" sz="3000" spc="-37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본</a:t>
            </a:r>
            <a:r>
              <a:rPr dirty="0" sz="1300" spc="-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발표에</a:t>
            </a:r>
            <a:r>
              <a:rPr dirty="0" sz="13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사용된</a:t>
            </a:r>
            <a:r>
              <a:rPr dirty="0" sz="1300" spc="-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254">
                <a:solidFill>
                  <a:srgbClr val="333333"/>
                </a:solidFill>
                <a:latin typeface="Batang"/>
                <a:cs typeface="Batang"/>
              </a:rPr>
              <a:t>이미지</a:t>
            </a:r>
            <a:r>
              <a:rPr dirty="0" sz="1300" spc="-1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와</a:t>
            </a:r>
            <a:r>
              <a:rPr dirty="0" sz="1300" spc="-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자료의</a:t>
            </a:r>
            <a:r>
              <a:rPr dirty="0" sz="13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사용을</a:t>
            </a:r>
            <a:r>
              <a:rPr dirty="0" sz="1300" spc="-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허락해</a:t>
            </a:r>
            <a:r>
              <a:rPr dirty="0" sz="1300" spc="-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주신</a:t>
            </a:r>
            <a:r>
              <a:rPr dirty="0" sz="13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70">
                <a:solidFill>
                  <a:srgbClr val="333333"/>
                </a:solidFill>
                <a:latin typeface="Batang"/>
                <a:cs typeface="Batang"/>
              </a:rPr>
              <a:t>모든</a:t>
            </a:r>
            <a:r>
              <a:rPr dirty="0" sz="1300" spc="-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기관과</a:t>
            </a:r>
            <a:r>
              <a:rPr dirty="0" sz="13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14">
                <a:solidFill>
                  <a:srgbClr val="333333"/>
                </a:solidFill>
                <a:latin typeface="Batang"/>
                <a:cs typeface="Batang"/>
              </a:rPr>
              <a:t>개 </a:t>
            </a:r>
            <a:r>
              <a:rPr dirty="0" sz="1300" spc="-165">
                <a:solidFill>
                  <a:srgbClr val="333333"/>
                </a:solidFill>
                <a:latin typeface="Batang"/>
                <a:cs typeface="Batang"/>
              </a:rPr>
              <a:t>인에게</a:t>
            </a:r>
            <a:r>
              <a:rPr dirty="0" sz="1300" spc="-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00" spc="-10">
                <a:solidFill>
                  <a:srgbClr val="333333"/>
                </a:solidFill>
                <a:latin typeface="Batang"/>
                <a:cs typeface="Batang"/>
              </a:rPr>
              <a:t>감사드립니다</a:t>
            </a:r>
            <a:r>
              <a:rPr dirty="0" sz="1300" spc="-10" b="0">
                <a:solidFill>
                  <a:srgbClr val="333333"/>
                </a:solidFill>
                <a:latin typeface="Stylus BT"/>
                <a:cs typeface="Stylus BT"/>
              </a:rPr>
              <a:t>.</a:t>
            </a:r>
            <a:endParaRPr sz="1300">
              <a:latin typeface="Stylus BT"/>
              <a:cs typeface="Stylus BT"/>
            </a:endParaRPr>
          </a:p>
          <a:p>
            <a:pPr>
              <a:lnSpc>
                <a:spcPct val="100000"/>
              </a:lnSpc>
            </a:pPr>
            <a:endParaRPr sz="1150">
              <a:latin typeface="Stylus BT"/>
              <a:cs typeface="Stylus BT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endParaRPr sz="1150">
              <a:latin typeface="Stylus BT"/>
              <a:cs typeface="Stylus BT"/>
            </a:endParaRPr>
          </a:p>
          <a:p>
            <a:pPr marL="2352675" marR="213995" indent="-2051685">
              <a:lnSpc>
                <a:spcPct val="109700"/>
              </a:lnSpc>
            </a:pPr>
            <a:r>
              <a:rPr dirty="0" sz="1350" spc="-180" b="0" i="1">
                <a:solidFill>
                  <a:srgbClr val="374050"/>
                </a:solidFill>
                <a:latin typeface="Bookman Old Style"/>
                <a:cs typeface="Bookman Old Style"/>
              </a:rPr>
              <a:t>"</a:t>
            </a:r>
            <a:r>
              <a:rPr dirty="0" sz="1350" spc="-180">
                <a:solidFill>
                  <a:srgbClr val="374050"/>
                </a:solidFill>
                <a:latin typeface="Batang"/>
                <a:cs typeface="Batang"/>
              </a:rPr>
              <a:t>불교의</a:t>
            </a:r>
            <a:r>
              <a:rPr dirty="0" sz="1350" spc="-6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50" spc="-225">
                <a:solidFill>
                  <a:srgbClr val="374050"/>
                </a:solidFill>
                <a:latin typeface="Batang"/>
                <a:cs typeface="Batang"/>
              </a:rPr>
              <a:t>금강과도</a:t>
            </a:r>
            <a:r>
              <a:rPr dirty="0" sz="1350" spc="-6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50" spc="-225">
                <a:solidFill>
                  <a:srgbClr val="374050"/>
                </a:solidFill>
                <a:latin typeface="Batang"/>
                <a:cs typeface="Batang"/>
              </a:rPr>
              <a:t>같은</a:t>
            </a:r>
            <a:r>
              <a:rPr dirty="0" sz="1350" spc="-6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50" spc="-475">
                <a:solidFill>
                  <a:srgbClr val="374050"/>
                </a:solidFill>
                <a:latin typeface="Batang"/>
                <a:cs typeface="Batang"/>
              </a:rPr>
              <a:t>지</a:t>
            </a:r>
            <a:r>
              <a:rPr dirty="0" sz="1350" spc="-17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50" spc="-250">
                <a:solidFill>
                  <a:srgbClr val="374050"/>
                </a:solidFill>
                <a:latin typeface="Batang"/>
                <a:cs typeface="Batang"/>
              </a:rPr>
              <a:t>혜가</a:t>
            </a:r>
            <a:r>
              <a:rPr dirty="0" sz="135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50" spc="-220">
                <a:solidFill>
                  <a:srgbClr val="374050"/>
                </a:solidFill>
                <a:latin typeface="Batang"/>
                <a:cs typeface="Batang"/>
              </a:rPr>
              <a:t>금강산처럼</a:t>
            </a:r>
            <a:r>
              <a:rPr dirty="0" sz="1350" spc="-6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50" spc="-225">
                <a:solidFill>
                  <a:srgbClr val="374050"/>
                </a:solidFill>
                <a:latin typeface="Batang"/>
                <a:cs typeface="Batang"/>
              </a:rPr>
              <a:t>굳건히</a:t>
            </a:r>
            <a:r>
              <a:rPr dirty="0" sz="1350" spc="-6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50" spc="-225">
                <a:solidFill>
                  <a:srgbClr val="374050"/>
                </a:solidFill>
                <a:latin typeface="Batang"/>
                <a:cs typeface="Batang"/>
              </a:rPr>
              <a:t>솟아</a:t>
            </a:r>
            <a:r>
              <a:rPr dirty="0" sz="1350" spc="-6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50" spc="-434">
                <a:solidFill>
                  <a:srgbClr val="374050"/>
                </a:solidFill>
                <a:latin typeface="Batang"/>
                <a:cs typeface="Batang"/>
              </a:rPr>
              <a:t>있</a:t>
            </a:r>
            <a:r>
              <a:rPr dirty="0" sz="1350" spc="-229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50" spc="-225">
                <a:solidFill>
                  <a:srgbClr val="374050"/>
                </a:solidFill>
                <a:latin typeface="Batang"/>
                <a:cs typeface="Batang"/>
              </a:rPr>
              <a:t>기를</a:t>
            </a:r>
            <a:r>
              <a:rPr dirty="0" sz="1350" spc="-6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350" spc="-130">
                <a:solidFill>
                  <a:srgbClr val="374050"/>
                </a:solidFill>
                <a:latin typeface="Batang"/>
                <a:cs typeface="Batang"/>
              </a:rPr>
              <a:t>소망합 </a:t>
            </a:r>
            <a:r>
              <a:rPr dirty="0" sz="1350" spc="-20">
                <a:solidFill>
                  <a:srgbClr val="374050"/>
                </a:solidFill>
                <a:latin typeface="Batang"/>
                <a:cs typeface="Batang"/>
              </a:rPr>
              <a:t>니다</a:t>
            </a:r>
            <a:r>
              <a:rPr dirty="0" sz="1350" spc="-20" b="0" i="1">
                <a:solidFill>
                  <a:srgbClr val="374050"/>
                </a:solidFill>
                <a:latin typeface="Bookman Old Style"/>
                <a:cs typeface="Bookman Old Style"/>
              </a:rPr>
              <a:t>."</a:t>
            </a:r>
            <a:endParaRPr sz="1350">
              <a:latin typeface="Bookman Old Style"/>
              <a:cs typeface="Bookman Old Style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9659839" y="5930520"/>
            <a:ext cx="1637664" cy="544195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dirty="0" sz="1300" spc="-130">
                <a:solidFill>
                  <a:srgbClr val="4A5462"/>
                </a:solidFill>
                <a:latin typeface="Batang"/>
                <a:cs typeface="Batang"/>
              </a:rPr>
              <a:t>문의</a:t>
            </a:r>
            <a:r>
              <a:rPr dirty="0" sz="1350" spc="-130">
                <a:solidFill>
                  <a:srgbClr val="4A5462"/>
                </a:solidFill>
                <a:latin typeface="Alef"/>
                <a:cs typeface="Alef"/>
              </a:rPr>
              <a:t>:</a:t>
            </a:r>
            <a:r>
              <a:rPr dirty="0" sz="1350" spc="-10">
                <a:solidFill>
                  <a:srgbClr val="4A5462"/>
                </a:solidFill>
                <a:latin typeface="Alef"/>
                <a:cs typeface="Alef"/>
              </a:rPr>
              <a:t> </a:t>
            </a:r>
            <a:r>
              <a:rPr dirty="0" sz="1350" spc="-125">
                <a:solidFill>
                  <a:srgbClr val="4A5462"/>
                </a:solidFill>
                <a:latin typeface="Alef"/>
                <a:cs typeface="Alef"/>
              </a:rPr>
              <a:t>[</a:t>
            </a:r>
            <a:r>
              <a:rPr dirty="0" sz="1300" spc="-125">
                <a:solidFill>
                  <a:srgbClr val="4A5462"/>
                </a:solidFill>
                <a:latin typeface="Batang"/>
                <a:cs typeface="Batang"/>
              </a:rPr>
              <a:t>이메일</a:t>
            </a:r>
            <a:r>
              <a:rPr dirty="0" sz="1350" spc="-125">
                <a:solidFill>
                  <a:srgbClr val="4A5462"/>
                </a:solidFill>
                <a:latin typeface="Alef"/>
                <a:cs typeface="Alef"/>
              </a:rPr>
              <a:t>]</a:t>
            </a:r>
            <a:r>
              <a:rPr dirty="0" sz="1350" spc="-5">
                <a:solidFill>
                  <a:srgbClr val="4A5462"/>
                </a:solidFill>
                <a:latin typeface="Alef"/>
                <a:cs typeface="Alef"/>
              </a:rPr>
              <a:t> </a:t>
            </a:r>
            <a:r>
              <a:rPr dirty="0" sz="1350">
                <a:solidFill>
                  <a:srgbClr val="4A5462"/>
                </a:solidFill>
                <a:latin typeface="Alef"/>
                <a:cs typeface="Alef"/>
              </a:rPr>
              <a:t>|</a:t>
            </a:r>
            <a:r>
              <a:rPr dirty="0" sz="1350" spc="-10">
                <a:solidFill>
                  <a:srgbClr val="4A5462"/>
                </a:solidFill>
                <a:latin typeface="Alef"/>
                <a:cs typeface="Alef"/>
              </a:rPr>
              <a:t> </a:t>
            </a:r>
            <a:r>
              <a:rPr dirty="0" sz="1350" spc="-100">
                <a:solidFill>
                  <a:srgbClr val="4A5462"/>
                </a:solidFill>
                <a:latin typeface="Alef"/>
                <a:cs typeface="Alef"/>
              </a:rPr>
              <a:t>[</a:t>
            </a:r>
            <a:r>
              <a:rPr dirty="0" sz="1300" spc="-100">
                <a:solidFill>
                  <a:srgbClr val="4A5462"/>
                </a:solidFill>
                <a:latin typeface="Batang"/>
                <a:cs typeface="Batang"/>
              </a:rPr>
              <a:t>연락처</a:t>
            </a:r>
            <a:r>
              <a:rPr dirty="0" sz="1350" spc="-100">
                <a:solidFill>
                  <a:srgbClr val="4A5462"/>
                </a:solidFill>
                <a:latin typeface="Alef"/>
                <a:cs typeface="Alef"/>
              </a:rPr>
              <a:t>]</a:t>
            </a:r>
            <a:endParaRPr sz="1350">
              <a:latin typeface="Alef"/>
              <a:cs typeface="Alef"/>
            </a:endParaRPr>
          </a:p>
          <a:p>
            <a:pPr marL="39370">
              <a:lnSpc>
                <a:spcPct val="100000"/>
              </a:lnSpc>
              <a:spcBef>
                <a:spcPts val="505"/>
              </a:spcBef>
            </a:pPr>
            <a:r>
              <a:rPr dirty="0" sz="1150">
                <a:solidFill>
                  <a:srgbClr val="4A5462"/>
                </a:solidFill>
                <a:latin typeface="Century"/>
                <a:cs typeface="Century"/>
              </a:rPr>
              <a:t>©</a:t>
            </a:r>
            <a:r>
              <a:rPr dirty="0" sz="1150" spc="5">
                <a:solidFill>
                  <a:srgbClr val="4A5462"/>
                </a:solidFill>
                <a:latin typeface="Century"/>
                <a:cs typeface="Century"/>
              </a:rPr>
              <a:t> </a:t>
            </a:r>
            <a:r>
              <a:rPr dirty="0" sz="1150" spc="-55">
                <a:solidFill>
                  <a:srgbClr val="4A5462"/>
                </a:solidFill>
                <a:latin typeface="Century"/>
                <a:cs typeface="Century"/>
              </a:rPr>
              <a:t>2023</a:t>
            </a:r>
            <a:r>
              <a:rPr dirty="0" sz="1150" spc="10">
                <a:solidFill>
                  <a:srgbClr val="4A5462"/>
                </a:solidFill>
                <a:latin typeface="Century"/>
                <a:cs typeface="Century"/>
              </a:rPr>
              <a:t> </a:t>
            </a:r>
            <a:r>
              <a:rPr dirty="0" sz="1150" spc="-114">
                <a:solidFill>
                  <a:srgbClr val="4A5462"/>
                </a:solidFill>
                <a:latin typeface="Batang"/>
                <a:cs typeface="Batang"/>
              </a:rPr>
              <a:t>최원혁</a:t>
            </a:r>
            <a:r>
              <a:rPr dirty="0" sz="1150" spc="-114">
                <a:solidFill>
                  <a:srgbClr val="4A5462"/>
                </a:solidFill>
                <a:latin typeface="Century"/>
                <a:cs typeface="Century"/>
              </a:rPr>
              <a:t>,</a:t>
            </a:r>
            <a:r>
              <a:rPr dirty="0" sz="1150" spc="10">
                <a:solidFill>
                  <a:srgbClr val="4A5462"/>
                </a:solidFill>
                <a:latin typeface="Century"/>
                <a:cs typeface="Century"/>
              </a:rPr>
              <a:t> </a:t>
            </a:r>
            <a:r>
              <a:rPr dirty="0" sz="1150" spc="-150">
                <a:solidFill>
                  <a:srgbClr val="4A5462"/>
                </a:solidFill>
                <a:latin typeface="Batang"/>
                <a:cs typeface="Batang"/>
              </a:rPr>
              <a:t>대진대학교</a:t>
            </a:r>
            <a:endParaRPr sz="1150">
              <a:latin typeface="Batang"/>
              <a:cs typeface="Batang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10908401" y="5059241"/>
            <a:ext cx="752475" cy="1410970"/>
            <a:chOff x="10908401" y="5059241"/>
            <a:chExt cx="752475" cy="1410970"/>
          </a:xfrm>
        </p:grpSpPr>
        <p:sp>
          <p:nvSpPr>
            <p:cNvPr id="12" name="object 12" descr=""/>
            <p:cNvSpPr/>
            <p:nvPr/>
          </p:nvSpPr>
          <p:spPr>
            <a:xfrm>
              <a:off x="10917805" y="5068645"/>
              <a:ext cx="734060" cy="1391920"/>
            </a:xfrm>
            <a:custGeom>
              <a:avLst/>
              <a:gdLst/>
              <a:ahLst/>
              <a:cxnLst/>
              <a:rect l="l" t="t" r="r" b="b"/>
              <a:pathLst>
                <a:path w="734059" h="1391920">
                  <a:moveTo>
                    <a:pt x="700869" y="1391761"/>
                  </a:moveTo>
                  <a:lnTo>
                    <a:pt x="32627" y="1391761"/>
                  </a:lnTo>
                  <a:lnTo>
                    <a:pt x="27829" y="1390806"/>
                  </a:lnTo>
                  <a:lnTo>
                    <a:pt x="0" y="1359134"/>
                  </a:lnTo>
                  <a:lnTo>
                    <a:pt x="1" y="1354146"/>
                  </a:lnTo>
                  <a:lnTo>
                    <a:pt x="0" y="32626"/>
                  </a:lnTo>
                  <a:lnTo>
                    <a:pt x="27829" y="954"/>
                  </a:lnTo>
                  <a:lnTo>
                    <a:pt x="32627" y="0"/>
                  </a:lnTo>
                  <a:lnTo>
                    <a:pt x="700869" y="0"/>
                  </a:lnTo>
                  <a:lnTo>
                    <a:pt x="732541" y="27828"/>
                  </a:lnTo>
                  <a:lnTo>
                    <a:pt x="733496" y="32626"/>
                  </a:lnTo>
                  <a:lnTo>
                    <a:pt x="733496" y="1359134"/>
                  </a:lnTo>
                  <a:lnTo>
                    <a:pt x="705666" y="1390806"/>
                  </a:lnTo>
                  <a:lnTo>
                    <a:pt x="700869" y="1391761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10917805" y="5068645"/>
              <a:ext cx="734060" cy="1391920"/>
            </a:xfrm>
            <a:custGeom>
              <a:avLst/>
              <a:gdLst/>
              <a:ahLst/>
              <a:cxnLst/>
              <a:rect l="l" t="t" r="r" b="b"/>
              <a:pathLst>
                <a:path w="734059" h="1391920">
                  <a:moveTo>
                    <a:pt x="1" y="1354146"/>
                  </a:moveTo>
                  <a:lnTo>
                    <a:pt x="1" y="37615"/>
                  </a:lnTo>
                  <a:lnTo>
                    <a:pt x="0" y="32626"/>
                  </a:lnTo>
                  <a:lnTo>
                    <a:pt x="953" y="27828"/>
                  </a:lnTo>
                  <a:lnTo>
                    <a:pt x="2862" y="23220"/>
                  </a:lnTo>
                  <a:lnTo>
                    <a:pt x="4771" y="18611"/>
                  </a:lnTo>
                  <a:lnTo>
                    <a:pt x="7490" y="14544"/>
                  </a:lnTo>
                  <a:lnTo>
                    <a:pt x="11017" y="11017"/>
                  </a:lnTo>
                  <a:lnTo>
                    <a:pt x="14544" y="7490"/>
                  </a:lnTo>
                  <a:lnTo>
                    <a:pt x="18611" y="4771"/>
                  </a:lnTo>
                  <a:lnTo>
                    <a:pt x="23220" y="2862"/>
                  </a:lnTo>
                  <a:lnTo>
                    <a:pt x="27829" y="954"/>
                  </a:lnTo>
                  <a:lnTo>
                    <a:pt x="32627" y="0"/>
                  </a:lnTo>
                  <a:lnTo>
                    <a:pt x="37616" y="0"/>
                  </a:lnTo>
                  <a:lnTo>
                    <a:pt x="695881" y="0"/>
                  </a:lnTo>
                  <a:lnTo>
                    <a:pt x="700869" y="0"/>
                  </a:lnTo>
                  <a:lnTo>
                    <a:pt x="705666" y="954"/>
                  </a:lnTo>
                  <a:lnTo>
                    <a:pt x="730631" y="23220"/>
                  </a:lnTo>
                  <a:lnTo>
                    <a:pt x="732541" y="27828"/>
                  </a:lnTo>
                  <a:lnTo>
                    <a:pt x="733496" y="32626"/>
                  </a:lnTo>
                  <a:lnTo>
                    <a:pt x="733497" y="37615"/>
                  </a:lnTo>
                  <a:lnTo>
                    <a:pt x="733497" y="1354146"/>
                  </a:lnTo>
                  <a:lnTo>
                    <a:pt x="733496" y="1359134"/>
                  </a:lnTo>
                  <a:lnTo>
                    <a:pt x="732541" y="1363932"/>
                  </a:lnTo>
                  <a:lnTo>
                    <a:pt x="730631" y="1368540"/>
                  </a:lnTo>
                  <a:lnTo>
                    <a:pt x="728722" y="1373148"/>
                  </a:lnTo>
                  <a:lnTo>
                    <a:pt x="710274" y="1388897"/>
                  </a:lnTo>
                  <a:lnTo>
                    <a:pt x="705666" y="1390806"/>
                  </a:lnTo>
                  <a:lnTo>
                    <a:pt x="700869" y="1391761"/>
                  </a:lnTo>
                  <a:lnTo>
                    <a:pt x="695881" y="1391761"/>
                  </a:lnTo>
                  <a:lnTo>
                    <a:pt x="37616" y="1391761"/>
                  </a:lnTo>
                  <a:lnTo>
                    <a:pt x="32627" y="1391761"/>
                  </a:lnTo>
                  <a:lnTo>
                    <a:pt x="27829" y="1390806"/>
                  </a:lnTo>
                  <a:lnTo>
                    <a:pt x="23220" y="1388897"/>
                  </a:lnTo>
                  <a:lnTo>
                    <a:pt x="18611" y="1386988"/>
                  </a:lnTo>
                  <a:lnTo>
                    <a:pt x="14544" y="1384270"/>
                  </a:lnTo>
                  <a:lnTo>
                    <a:pt x="11017" y="1380743"/>
                  </a:lnTo>
                  <a:lnTo>
                    <a:pt x="7490" y="1377216"/>
                  </a:lnTo>
                  <a:lnTo>
                    <a:pt x="4771" y="1373148"/>
                  </a:lnTo>
                  <a:lnTo>
                    <a:pt x="2862" y="1368540"/>
                  </a:lnTo>
                  <a:lnTo>
                    <a:pt x="953" y="1363932"/>
                  </a:lnTo>
                  <a:lnTo>
                    <a:pt x="0" y="1359134"/>
                  </a:lnTo>
                  <a:lnTo>
                    <a:pt x="1" y="1354146"/>
                  </a:lnTo>
                  <a:close/>
                </a:path>
              </a:pathLst>
            </a:custGeom>
            <a:ln w="18807">
              <a:solidFill>
                <a:srgbClr val="93775B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71771" y="5250640"/>
              <a:ext cx="184276" cy="184276"/>
            </a:xfrm>
            <a:prstGeom prst="rect">
              <a:avLst/>
            </a:prstGeom>
          </p:spPr>
        </p:pic>
      </p:grpSp>
      <p:sp>
        <p:nvSpPr>
          <p:cNvPr id="15" name="object 15" descr=""/>
          <p:cNvSpPr txBox="1"/>
          <p:nvPr/>
        </p:nvSpPr>
        <p:spPr>
          <a:xfrm rot="840000">
            <a:off x="11202044" y="5353235"/>
            <a:ext cx="323519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185"/>
              </a:lnSpc>
            </a:pPr>
            <a:r>
              <a:rPr dirty="0" sz="1300" spc="-204">
                <a:solidFill>
                  <a:srgbClr val="333333"/>
                </a:solidFill>
                <a:latin typeface="Batang"/>
                <a:cs typeface="Batang"/>
              </a:rPr>
              <a:t>불교</a:t>
            </a:r>
            <a:endParaRPr sz="1300">
              <a:latin typeface="Batang"/>
              <a:cs typeface="Batang"/>
            </a:endParaRPr>
          </a:p>
        </p:txBody>
      </p:sp>
      <p:sp>
        <p:nvSpPr>
          <p:cNvPr id="16" name="object 16" descr=""/>
          <p:cNvSpPr txBox="1"/>
          <p:nvPr/>
        </p:nvSpPr>
        <p:spPr>
          <a:xfrm rot="840000">
            <a:off x="10997180" y="5528910"/>
            <a:ext cx="301267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185"/>
              </a:lnSpc>
            </a:pPr>
            <a:r>
              <a:rPr dirty="0" sz="1300" spc="-330">
                <a:solidFill>
                  <a:srgbClr val="333333"/>
                </a:solidFill>
                <a:latin typeface="Batang"/>
                <a:cs typeface="Batang"/>
              </a:rPr>
              <a:t>사경</a:t>
            </a:r>
            <a:endParaRPr sz="1300">
              <a:latin typeface="Batang"/>
              <a:cs typeface="Batang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361949"/>
            <a:ext cx="12192000" cy="6143625"/>
          </a:xfrm>
          <a:custGeom>
            <a:avLst/>
            <a:gdLst/>
            <a:ahLst/>
            <a:cxnLst/>
            <a:rect l="l" t="t" r="r" b="b"/>
            <a:pathLst>
              <a:path w="12192000" h="6143625">
                <a:moveTo>
                  <a:pt x="12191999" y="6143624"/>
                </a:moveTo>
                <a:lnTo>
                  <a:pt x="0" y="6143624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143624"/>
                </a:lnTo>
                <a:close/>
              </a:path>
            </a:pathLst>
          </a:custGeom>
          <a:solidFill>
            <a:srgbClr val="FFFFFF">
              <a:alpha val="8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5619749" y="1314449"/>
            <a:ext cx="952500" cy="28575"/>
          </a:xfrm>
          <a:custGeom>
            <a:avLst/>
            <a:gdLst/>
            <a:ahLst/>
            <a:cxnLst/>
            <a:rect l="l" t="t" r="r" b="b"/>
            <a:pathLst>
              <a:path w="952500" h="28575">
                <a:moveTo>
                  <a:pt x="952499" y="28574"/>
                </a:moveTo>
                <a:lnTo>
                  <a:pt x="0" y="28574"/>
                </a:lnTo>
                <a:lnTo>
                  <a:pt x="0" y="0"/>
                </a:lnTo>
                <a:lnTo>
                  <a:pt x="952499" y="0"/>
                </a:lnTo>
                <a:lnTo>
                  <a:pt x="952499" y="28574"/>
                </a:lnTo>
                <a:close/>
              </a:path>
            </a:pathLst>
          </a:custGeom>
          <a:solidFill>
            <a:srgbClr val="93775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96732" rIns="0" bIns="0" rtlCol="0" vert="horz">
            <a:spAutoFit/>
          </a:bodyPr>
          <a:lstStyle/>
          <a:p>
            <a:pPr marL="5066665">
              <a:lnSpc>
                <a:spcPct val="100000"/>
              </a:lnSpc>
              <a:spcBef>
                <a:spcPts val="100"/>
              </a:spcBef>
            </a:pPr>
            <a:r>
              <a:rPr dirty="0" sz="3050" spc="-515"/>
              <a:t>목차</a:t>
            </a:r>
            <a:endParaRPr sz="3050"/>
          </a:p>
        </p:txBody>
      </p:sp>
      <p:sp>
        <p:nvSpPr>
          <p:cNvPr id="5" name="object 5" descr=""/>
          <p:cNvSpPr/>
          <p:nvPr/>
        </p:nvSpPr>
        <p:spPr>
          <a:xfrm>
            <a:off x="380999" y="2257424"/>
            <a:ext cx="8572500" cy="9525"/>
          </a:xfrm>
          <a:custGeom>
            <a:avLst/>
            <a:gdLst/>
            <a:ahLst/>
            <a:cxnLst/>
            <a:rect l="l" t="t" r="r" b="b"/>
            <a:pathLst>
              <a:path w="8572500" h="9525">
                <a:moveTo>
                  <a:pt x="8572499" y="9524"/>
                </a:moveTo>
                <a:lnTo>
                  <a:pt x="0" y="9524"/>
                </a:lnTo>
                <a:lnTo>
                  <a:pt x="0" y="0"/>
                </a:lnTo>
                <a:lnTo>
                  <a:pt x="8572499" y="0"/>
                </a:lnTo>
                <a:lnTo>
                  <a:pt x="8572499" y="9524"/>
                </a:lnTo>
                <a:close/>
              </a:path>
            </a:pathLst>
          </a:custGeom>
          <a:solidFill>
            <a:srgbClr val="93775B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380999" y="2686049"/>
            <a:ext cx="8572500" cy="9525"/>
          </a:xfrm>
          <a:custGeom>
            <a:avLst/>
            <a:gdLst/>
            <a:ahLst/>
            <a:cxnLst/>
            <a:rect l="l" t="t" r="r" b="b"/>
            <a:pathLst>
              <a:path w="8572500" h="9525">
                <a:moveTo>
                  <a:pt x="8572499" y="9524"/>
                </a:moveTo>
                <a:lnTo>
                  <a:pt x="0" y="9524"/>
                </a:lnTo>
                <a:lnTo>
                  <a:pt x="0" y="0"/>
                </a:lnTo>
                <a:lnTo>
                  <a:pt x="8572499" y="0"/>
                </a:lnTo>
                <a:lnTo>
                  <a:pt x="8572499" y="9524"/>
                </a:lnTo>
                <a:close/>
              </a:path>
            </a:pathLst>
          </a:custGeom>
          <a:solidFill>
            <a:srgbClr val="93775B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380999" y="3114674"/>
            <a:ext cx="8572500" cy="9525"/>
          </a:xfrm>
          <a:custGeom>
            <a:avLst/>
            <a:gdLst/>
            <a:ahLst/>
            <a:cxnLst/>
            <a:rect l="l" t="t" r="r" b="b"/>
            <a:pathLst>
              <a:path w="8572500" h="9525">
                <a:moveTo>
                  <a:pt x="8572499" y="9524"/>
                </a:moveTo>
                <a:lnTo>
                  <a:pt x="0" y="9524"/>
                </a:lnTo>
                <a:lnTo>
                  <a:pt x="0" y="0"/>
                </a:lnTo>
                <a:lnTo>
                  <a:pt x="8572499" y="0"/>
                </a:lnTo>
                <a:lnTo>
                  <a:pt x="8572499" y="9524"/>
                </a:lnTo>
                <a:close/>
              </a:path>
            </a:pathLst>
          </a:custGeom>
          <a:solidFill>
            <a:srgbClr val="93775B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380999" y="3543299"/>
            <a:ext cx="8572500" cy="9525"/>
          </a:xfrm>
          <a:custGeom>
            <a:avLst/>
            <a:gdLst/>
            <a:ahLst/>
            <a:cxnLst/>
            <a:rect l="l" t="t" r="r" b="b"/>
            <a:pathLst>
              <a:path w="8572500" h="9525">
                <a:moveTo>
                  <a:pt x="8572499" y="9524"/>
                </a:moveTo>
                <a:lnTo>
                  <a:pt x="0" y="9524"/>
                </a:lnTo>
                <a:lnTo>
                  <a:pt x="0" y="0"/>
                </a:lnTo>
                <a:lnTo>
                  <a:pt x="8572499" y="0"/>
                </a:lnTo>
                <a:lnTo>
                  <a:pt x="8572499" y="9524"/>
                </a:lnTo>
                <a:close/>
              </a:path>
            </a:pathLst>
          </a:custGeom>
          <a:solidFill>
            <a:srgbClr val="93775B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380999" y="3971924"/>
            <a:ext cx="8572500" cy="9525"/>
          </a:xfrm>
          <a:custGeom>
            <a:avLst/>
            <a:gdLst/>
            <a:ahLst/>
            <a:cxnLst/>
            <a:rect l="l" t="t" r="r" b="b"/>
            <a:pathLst>
              <a:path w="8572500" h="9525">
                <a:moveTo>
                  <a:pt x="8572499" y="9524"/>
                </a:moveTo>
                <a:lnTo>
                  <a:pt x="0" y="9524"/>
                </a:lnTo>
                <a:lnTo>
                  <a:pt x="0" y="0"/>
                </a:lnTo>
                <a:lnTo>
                  <a:pt x="8572499" y="0"/>
                </a:lnTo>
                <a:lnTo>
                  <a:pt x="8572499" y="9524"/>
                </a:lnTo>
                <a:close/>
              </a:path>
            </a:pathLst>
          </a:custGeom>
          <a:solidFill>
            <a:srgbClr val="93775B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380999" y="4400549"/>
            <a:ext cx="8572500" cy="9525"/>
          </a:xfrm>
          <a:custGeom>
            <a:avLst/>
            <a:gdLst/>
            <a:ahLst/>
            <a:cxnLst/>
            <a:rect l="l" t="t" r="r" b="b"/>
            <a:pathLst>
              <a:path w="8572500" h="9525">
                <a:moveTo>
                  <a:pt x="8572499" y="9524"/>
                </a:moveTo>
                <a:lnTo>
                  <a:pt x="0" y="9524"/>
                </a:lnTo>
                <a:lnTo>
                  <a:pt x="0" y="0"/>
                </a:lnTo>
                <a:lnTo>
                  <a:pt x="8572499" y="0"/>
                </a:lnTo>
                <a:lnTo>
                  <a:pt x="8572499" y="9524"/>
                </a:lnTo>
                <a:close/>
              </a:path>
            </a:pathLst>
          </a:custGeom>
          <a:solidFill>
            <a:srgbClr val="93775B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380999" y="4829174"/>
            <a:ext cx="8572500" cy="9525"/>
          </a:xfrm>
          <a:custGeom>
            <a:avLst/>
            <a:gdLst/>
            <a:ahLst/>
            <a:cxnLst/>
            <a:rect l="l" t="t" r="r" b="b"/>
            <a:pathLst>
              <a:path w="8572500" h="9525">
                <a:moveTo>
                  <a:pt x="8572499" y="9524"/>
                </a:moveTo>
                <a:lnTo>
                  <a:pt x="0" y="9524"/>
                </a:lnTo>
                <a:lnTo>
                  <a:pt x="0" y="0"/>
                </a:lnTo>
                <a:lnTo>
                  <a:pt x="8572499" y="0"/>
                </a:lnTo>
                <a:lnTo>
                  <a:pt x="8572499" y="9524"/>
                </a:lnTo>
                <a:close/>
              </a:path>
            </a:pathLst>
          </a:custGeom>
          <a:solidFill>
            <a:srgbClr val="93775B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380999" y="5257799"/>
            <a:ext cx="8572500" cy="9525"/>
          </a:xfrm>
          <a:custGeom>
            <a:avLst/>
            <a:gdLst/>
            <a:ahLst/>
            <a:cxnLst/>
            <a:rect l="l" t="t" r="r" b="b"/>
            <a:pathLst>
              <a:path w="8572500" h="9525">
                <a:moveTo>
                  <a:pt x="8572499" y="9524"/>
                </a:moveTo>
                <a:lnTo>
                  <a:pt x="0" y="9524"/>
                </a:lnTo>
                <a:lnTo>
                  <a:pt x="0" y="0"/>
                </a:lnTo>
                <a:lnTo>
                  <a:pt x="8572499" y="0"/>
                </a:lnTo>
                <a:lnTo>
                  <a:pt x="8572499" y="9524"/>
                </a:lnTo>
                <a:close/>
              </a:path>
            </a:pathLst>
          </a:custGeom>
          <a:solidFill>
            <a:srgbClr val="93775B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380999" y="5686424"/>
            <a:ext cx="8572500" cy="9525"/>
          </a:xfrm>
          <a:custGeom>
            <a:avLst/>
            <a:gdLst/>
            <a:ahLst/>
            <a:cxnLst/>
            <a:rect l="l" t="t" r="r" b="b"/>
            <a:pathLst>
              <a:path w="8572500" h="9525">
                <a:moveTo>
                  <a:pt x="8572499" y="9524"/>
                </a:moveTo>
                <a:lnTo>
                  <a:pt x="0" y="9524"/>
                </a:lnTo>
                <a:lnTo>
                  <a:pt x="0" y="0"/>
                </a:lnTo>
                <a:lnTo>
                  <a:pt x="8572499" y="0"/>
                </a:lnTo>
                <a:lnTo>
                  <a:pt x="8572499" y="9524"/>
                </a:lnTo>
                <a:close/>
              </a:path>
            </a:pathLst>
          </a:custGeom>
          <a:solidFill>
            <a:srgbClr val="93775B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380999" y="6115049"/>
            <a:ext cx="8572500" cy="9525"/>
          </a:xfrm>
          <a:custGeom>
            <a:avLst/>
            <a:gdLst/>
            <a:ahLst/>
            <a:cxnLst/>
            <a:rect l="l" t="t" r="r" b="b"/>
            <a:pathLst>
              <a:path w="8572500" h="9525">
                <a:moveTo>
                  <a:pt x="8572499" y="9524"/>
                </a:moveTo>
                <a:lnTo>
                  <a:pt x="0" y="9524"/>
                </a:lnTo>
                <a:lnTo>
                  <a:pt x="0" y="0"/>
                </a:lnTo>
                <a:lnTo>
                  <a:pt x="8572499" y="0"/>
                </a:lnTo>
                <a:lnTo>
                  <a:pt x="8572499" y="9524"/>
                </a:lnTo>
                <a:close/>
              </a:path>
            </a:pathLst>
          </a:custGeom>
          <a:solidFill>
            <a:srgbClr val="93775B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424110" y="1896110"/>
            <a:ext cx="2745740" cy="71247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00355" indent="-277495">
              <a:lnSpc>
                <a:spcPct val="100000"/>
              </a:lnSpc>
              <a:spcBef>
                <a:spcPts val="95"/>
              </a:spcBef>
              <a:buClr>
                <a:srgbClr val="93775B"/>
              </a:buClr>
              <a:buSzPct val="97058"/>
              <a:buFont typeface="Cambria"/>
              <a:buAutoNum type="arabicPeriod"/>
              <a:tabLst>
                <a:tab pos="300355" algn="l"/>
              </a:tabLst>
            </a:pPr>
            <a:r>
              <a:rPr dirty="0" sz="1700" spc="-254">
                <a:solidFill>
                  <a:srgbClr val="6D5C42"/>
                </a:solidFill>
                <a:latin typeface="Batang"/>
                <a:cs typeface="Batang"/>
              </a:rPr>
              <a:t>연구</a:t>
            </a:r>
            <a:r>
              <a:rPr dirty="0" sz="1700" spc="-105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1700" spc="-420">
                <a:solidFill>
                  <a:srgbClr val="6D5C42"/>
                </a:solidFill>
                <a:latin typeface="Batang"/>
                <a:cs typeface="Batang"/>
              </a:rPr>
              <a:t>배경</a:t>
            </a:r>
            <a:r>
              <a:rPr dirty="0" sz="1700" spc="225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6D5C42"/>
                </a:solidFill>
                <a:latin typeface="Batang"/>
                <a:cs typeface="Batang"/>
              </a:rPr>
              <a:t>및</a:t>
            </a:r>
            <a:r>
              <a:rPr dirty="0" sz="1700" spc="-105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1700" spc="-434">
                <a:solidFill>
                  <a:srgbClr val="6D5C42"/>
                </a:solidFill>
                <a:latin typeface="Batang"/>
                <a:cs typeface="Batang"/>
              </a:rPr>
              <a:t>목적</a:t>
            </a:r>
            <a:endParaRPr sz="1700">
              <a:latin typeface="Batang"/>
              <a:cs typeface="Batang"/>
            </a:endParaRPr>
          </a:p>
          <a:p>
            <a:pPr marL="300990" indent="-288290">
              <a:lnSpc>
                <a:spcPct val="100000"/>
              </a:lnSpc>
              <a:spcBef>
                <a:spcPts val="1335"/>
              </a:spcBef>
              <a:buClr>
                <a:srgbClr val="93775B"/>
              </a:buClr>
              <a:buSzPct val="97058"/>
              <a:buFont typeface="Cambria"/>
              <a:buAutoNum type="arabicPeriod"/>
              <a:tabLst>
                <a:tab pos="300990" algn="l"/>
              </a:tabLst>
            </a:pPr>
            <a:r>
              <a:rPr dirty="0" sz="1700" spc="-260">
                <a:solidFill>
                  <a:srgbClr val="6D5C42"/>
                </a:solidFill>
                <a:latin typeface="Batang"/>
                <a:cs typeface="Batang"/>
              </a:rPr>
              <a:t>금강산의</a:t>
            </a:r>
            <a:r>
              <a:rPr dirty="0" sz="1700" spc="-105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6D5C42"/>
                </a:solidFill>
                <a:latin typeface="Batang"/>
                <a:cs typeface="Batang"/>
              </a:rPr>
              <a:t>어원</a:t>
            </a:r>
            <a:r>
              <a:rPr dirty="0" sz="1700" spc="-105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1700">
                <a:solidFill>
                  <a:srgbClr val="6D5C42"/>
                </a:solidFill>
                <a:latin typeface="Georgia"/>
                <a:cs typeface="Georgia"/>
              </a:rPr>
              <a:t>-</a:t>
            </a:r>
            <a:r>
              <a:rPr dirty="0" sz="1700" spc="-5">
                <a:solidFill>
                  <a:srgbClr val="6D5C42"/>
                </a:solidFill>
                <a:latin typeface="Georgia"/>
                <a:cs typeface="Georgia"/>
              </a:rPr>
              <a:t> </a:t>
            </a:r>
            <a:r>
              <a:rPr dirty="0" sz="1700" spc="-305">
                <a:solidFill>
                  <a:srgbClr val="6D5C42"/>
                </a:solidFill>
                <a:latin typeface="Batang"/>
                <a:cs typeface="Batang"/>
              </a:rPr>
              <a:t>담무갈보살설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424110" y="2753360"/>
            <a:ext cx="2456815" cy="15697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00990" indent="-288290">
              <a:lnSpc>
                <a:spcPct val="100000"/>
              </a:lnSpc>
              <a:spcBef>
                <a:spcPts val="95"/>
              </a:spcBef>
              <a:buClr>
                <a:srgbClr val="93775B"/>
              </a:buClr>
              <a:buSzPct val="97058"/>
              <a:buFont typeface="Cambria"/>
              <a:buAutoNum type="arabicPeriod" startAt="3"/>
              <a:tabLst>
                <a:tab pos="300990" algn="l"/>
              </a:tabLst>
            </a:pPr>
            <a:r>
              <a:rPr dirty="0" sz="1700" spc="-260">
                <a:solidFill>
                  <a:srgbClr val="6D5C42"/>
                </a:solidFill>
                <a:latin typeface="Batang"/>
                <a:cs typeface="Batang"/>
              </a:rPr>
              <a:t>금강산의</a:t>
            </a:r>
            <a:r>
              <a:rPr dirty="0" sz="1700" spc="-105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6D5C42"/>
                </a:solidFill>
                <a:latin typeface="Batang"/>
                <a:cs typeface="Batang"/>
              </a:rPr>
              <a:t>어원</a:t>
            </a:r>
            <a:r>
              <a:rPr dirty="0" sz="1700" spc="-105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1700">
                <a:solidFill>
                  <a:srgbClr val="6D5C42"/>
                </a:solidFill>
                <a:latin typeface="Georgia"/>
                <a:cs typeface="Georgia"/>
              </a:rPr>
              <a:t>-</a:t>
            </a:r>
            <a:r>
              <a:rPr dirty="0" sz="1700" spc="-5">
                <a:solidFill>
                  <a:srgbClr val="6D5C42"/>
                </a:solidFill>
                <a:latin typeface="Georgia"/>
                <a:cs typeface="Georgia"/>
              </a:rPr>
              <a:t> </a:t>
            </a:r>
            <a:r>
              <a:rPr dirty="0" sz="1700" spc="-335">
                <a:solidFill>
                  <a:srgbClr val="6D5C42"/>
                </a:solidFill>
                <a:latin typeface="Batang"/>
                <a:cs typeface="Batang"/>
              </a:rPr>
              <a:t>수미산설</a:t>
            </a:r>
            <a:endParaRPr sz="1700">
              <a:latin typeface="Batang"/>
              <a:cs typeface="Batang"/>
            </a:endParaRPr>
          </a:p>
          <a:p>
            <a:pPr marL="300990" indent="-288290">
              <a:lnSpc>
                <a:spcPct val="100000"/>
              </a:lnSpc>
              <a:spcBef>
                <a:spcPts val="1335"/>
              </a:spcBef>
              <a:buClr>
                <a:srgbClr val="93775B"/>
              </a:buClr>
              <a:buSzPct val="97058"/>
              <a:buFont typeface="Cambria"/>
              <a:buAutoNum type="arabicPeriod" startAt="3"/>
              <a:tabLst>
                <a:tab pos="300990" algn="l"/>
              </a:tabLst>
            </a:pPr>
            <a:r>
              <a:rPr dirty="0" sz="1700" spc="-260">
                <a:solidFill>
                  <a:srgbClr val="6D5C42"/>
                </a:solidFill>
                <a:latin typeface="Batang"/>
                <a:cs typeface="Batang"/>
              </a:rPr>
              <a:t>금강산의</a:t>
            </a:r>
            <a:r>
              <a:rPr dirty="0" sz="1700" spc="-95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1700" spc="-365">
                <a:solidFill>
                  <a:srgbClr val="6D5C42"/>
                </a:solidFill>
                <a:latin typeface="Batang"/>
                <a:cs typeface="Batang"/>
              </a:rPr>
              <a:t>역사적</a:t>
            </a:r>
            <a:r>
              <a:rPr dirty="0" sz="1700" spc="225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6D5C42"/>
                </a:solidFill>
                <a:latin typeface="Batang"/>
                <a:cs typeface="Batang"/>
              </a:rPr>
              <a:t>의미</a:t>
            </a:r>
            <a:endParaRPr sz="1700">
              <a:latin typeface="Batang"/>
              <a:cs typeface="Batang"/>
            </a:endParaRPr>
          </a:p>
          <a:p>
            <a:pPr marL="300990" indent="-288290">
              <a:lnSpc>
                <a:spcPct val="100000"/>
              </a:lnSpc>
              <a:spcBef>
                <a:spcPts val="1335"/>
              </a:spcBef>
              <a:buClr>
                <a:srgbClr val="93775B"/>
              </a:buClr>
              <a:buSzPct val="97058"/>
              <a:buFont typeface="Cambria"/>
              <a:buAutoNum type="arabicPeriod" startAt="3"/>
              <a:tabLst>
                <a:tab pos="300990" algn="l"/>
              </a:tabLst>
            </a:pPr>
            <a:r>
              <a:rPr dirty="0" sz="1700" spc="-254">
                <a:solidFill>
                  <a:srgbClr val="6D5C42"/>
                </a:solidFill>
                <a:latin typeface="Batang"/>
                <a:cs typeface="Batang"/>
              </a:rPr>
              <a:t>담무갈보살의</a:t>
            </a:r>
            <a:r>
              <a:rPr dirty="0" sz="1700" spc="-105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6D5C42"/>
                </a:solidFill>
                <a:latin typeface="Batang"/>
                <a:cs typeface="Batang"/>
              </a:rPr>
              <a:t>유래와</a:t>
            </a:r>
            <a:r>
              <a:rPr dirty="0" sz="1700" spc="-105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6D5C42"/>
                </a:solidFill>
                <a:latin typeface="Batang"/>
                <a:cs typeface="Batang"/>
              </a:rPr>
              <a:t>의미</a:t>
            </a:r>
            <a:endParaRPr sz="1700">
              <a:latin typeface="Batang"/>
              <a:cs typeface="Batang"/>
            </a:endParaRPr>
          </a:p>
          <a:p>
            <a:pPr marL="300990" indent="-288290">
              <a:lnSpc>
                <a:spcPct val="100000"/>
              </a:lnSpc>
              <a:spcBef>
                <a:spcPts val="1335"/>
              </a:spcBef>
              <a:buClr>
                <a:srgbClr val="93775B"/>
              </a:buClr>
              <a:buSzPct val="97058"/>
              <a:buFont typeface="Cambria"/>
              <a:buAutoNum type="arabicPeriod" startAt="3"/>
              <a:tabLst>
                <a:tab pos="300990" algn="l"/>
              </a:tabLst>
            </a:pPr>
            <a:r>
              <a:rPr dirty="0" sz="1700" spc="-260">
                <a:solidFill>
                  <a:srgbClr val="6D5C42"/>
                </a:solidFill>
                <a:latin typeface="Batang"/>
                <a:cs typeface="Batang"/>
              </a:rPr>
              <a:t>대승불교와</a:t>
            </a:r>
            <a:r>
              <a:rPr dirty="0" sz="1700" spc="-85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1700" spc="-265">
                <a:solidFill>
                  <a:srgbClr val="6D5C42"/>
                </a:solidFill>
                <a:latin typeface="Batang"/>
                <a:cs typeface="Batang"/>
              </a:rPr>
              <a:t>해양전파론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424854" y="4467859"/>
            <a:ext cx="2079625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50" b="1">
                <a:solidFill>
                  <a:srgbClr val="93775B"/>
                </a:solidFill>
                <a:latin typeface="Cambria"/>
                <a:cs typeface="Cambria"/>
              </a:rPr>
              <a:t>7.</a:t>
            </a:r>
            <a:r>
              <a:rPr dirty="0" sz="1650" spc="90" b="1">
                <a:solidFill>
                  <a:srgbClr val="93775B"/>
                </a:solidFill>
                <a:latin typeface="Cambria"/>
                <a:cs typeface="Cambria"/>
              </a:rPr>
              <a:t>  </a:t>
            </a:r>
            <a:r>
              <a:rPr dirty="0" sz="1700" spc="-260">
                <a:solidFill>
                  <a:srgbClr val="6D5C42"/>
                </a:solidFill>
                <a:latin typeface="Batang"/>
                <a:cs typeface="Batang"/>
              </a:rPr>
              <a:t>회암사의</a:t>
            </a:r>
            <a:r>
              <a:rPr dirty="0" sz="1700" spc="-105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6D5C42"/>
                </a:solidFill>
                <a:latin typeface="Batang"/>
                <a:cs typeface="Batang"/>
              </a:rPr>
              <a:t>역사와</a:t>
            </a:r>
            <a:r>
              <a:rPr dirty="0" sz="1700" spc="-100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1700" spc="-315">
                <a:solidFill>
                  <a:srgbClr val="6D5C42"/>
                </a:solidFill>
                <a:latin typeface="Batang"/>
                <a:cs typeface="Batang"/>
              </a:rPr>
              <a:t>규모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379610" y="4896484"/>
            <a:ext cx="2333625" cy="11410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45440" indent="-288290">
              <a:lnSpc>
                <a:spcPct val="100000"/>
              </a:lnSpc>
              <a:spcBef>
                <a:spcPts val="95"/>
              </a:spcBef>
              <a:buClr>
                <a:srgbClr val="93775B"/>
              </a:buClr>
              <a:buSzPct val="97058"/>
              <a:buFont typeface="Cambria"/>
              <a:buAutoNum type="arabicPeriod" startAt="8"/>
              <a:tabLst>
                <a:tab pos="345440" algn="l"/>
              </a:tabLst>
            </a:pPr>
            <a:r>
              <a:rPr dirty="0" sz="1700" spc="-260">
                <a:solidFill>
                  <a:srgbClr val="6D5C42"/>
                </a:solidFill>
                <a:latin typeface="Batang"/>
                <a:cs typeface="Batang"/>
              </a:rPr>
              <a:t>회암사와</a:t>
            </a:r>
            <a:r>
              <a:rPr dirty="0" sz="1700" spc="-105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6D5C42"/>
                </a:solidFill>
                <a:latin typeface="Batang"/>
                <a:cs typeface="Batang"/>
              </a:rPr>
              <a:t>조선</a:t>
            </a:r>
            <a:r>
              <a:rPr dirty="0" sz="1700" spc="-100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6D5C42"/>
                </a:solidFill>
                <a:latin typeface="Batang"/>
                <a:cs typeface="Batang"/>
              </a:rPr>
              <a:t>초기</a:t>
            </a:r>
            <a:r>
              <a:rPr dirty="0" sz="1700" spc="-105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1700" spc="-580">
                <a:solidFill>
                  <a:srgbClr val="6D5C42"/>
                </a:solidFill>
                <a:latin typeface="Batang"/>
                <a:cs typeface="Batang"/>
              </a:rPr>
              <a:t>정</a:t>
            </a:r>
            <a:r>
              <a:rPr dirty="0" sz="1700" spc="-240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1700" spc="-645">
                <a:solidFill>
                  <a:srgbClr val="6D5C42"/>
                </a:solidFill>
                <a:latin typeface="Batang"/>
                <a:cs typeface="Batang"/>
              </a:rPr>
              <a:t>치</a:t>
            </a:r>
            <a:endParaRPr sz="1700">
              <a:latin typeface="Batang"/>
              <a:cs typeface="Batang"/>
            </a:endParaRPr>
          </a:p>
          <a:p>
            <a:pPr marL="345440" indent="-288925">
              <a:lnSpc>
                <a:spcPct val="100000"/>
              </a:lnSpc>
              <a:spcBef>
                <a:spcPts val="1335"/>
              </a:spcBef>
              <a:buClr>
                <a:srgbClr val="93775B"/>
              </a:buClr>
              <a:buSzPct val="97058"/>
              <a:buFont typeface="Cambria"/>
              <a:buAutoNum type="arabicPeriod" startAt="8"/>
              <a:tabLst>
                <a:tab pos="345440" algn="l"/>
              </a:tabLst>
            </a:pPr>
            <a:r>
              <a:rPr dirty="0" sz="1700" spc="-254">
                <a:solidFill>
                  <a:srgbClr val="6D5C42"/>
                </a:solidFill>
                <a:latin typeface="Batang"/>
                <a:cs typeface="Batang"/>
              </a:rPr>
              <a:t>종합</a:t>
            </a:r>
            <a:r>
              <a:rPr dirty="0" sz="1700" spc="-105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1700" spc="-290">
                <a:solidFill>
                  <a:srgbClr val="6D5C42"/>
                </a:solidFill>
                <a:latin typeface="Batang"/>
                <a:cs typeface="Batang"/>
              </a:rPr>
              <a:t>결론</a:t>
            </a:r>
            <a:endParaRPr sz="1700">
              <a:latin typeface="Batang"/>
              <a:cs typeface="Batang"/>
            </a:endParaRPr>
          </a:p>
          <a:p>
            <a:pPr marL="345440" indent="-332740">
              <a:lnSpc>
                <a:spcPct val="100000"/>
              </a:lnSpc>
              <a:spcBef>
                <a:spcPts val="1335"/>
              </a:spcBef>
              <a:buClr>
                <a:srgbClr val="93775B"/>
              </a:buClr>
              <a:buSzPct val="97058"/>
              <a:buFont typeface="Cambria"/>
              <a:buAutoNum type="arabicPeriod" startAt="8"/>
              <a:tabLst>
                <a:tab pos="345440" algn="l"/>
              </a:tabLst>
            </a:pPr>
            <a:r>
              <a:rPr dirty="0" sz="1700" spc="-254">
                <a:solidFill>
                  <a:srgbClr val="6D5C42"/>
                </a:solidFill>
                <a:latin typeface="Batang"/>
                <a:cs typeface="Batang"/>
              </a:rPr>
              <a:t>참고문헌</a:t>
            </a:r>
            <a:r>
              <a:rPr dirty="0" sz="1700" spc="-105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6D5C42"/>
                </a:solidFill>
                <a:latin typeface="Batang"/>
                <a:cs typeface="Batang"/>
              </a:rPr>
              <a:t>및</a:t>
            </a:r>
            <a:r>
              <a:rPr dirty="0" sz="1700" spc="-105">
                <a:solidFill>
                  <a:srgbClr val="6D5C42"/>
                </a:solidFill>
                <a:latin typeface="Batang"/>
                <a:cs typeface="Batang"/>
              </a:rPr>
              <a:t> </a:t>
            </a:r>
            <a:r>
              <a:rPr dirty="0" sz="1700" spc="-310">
                <a:solidFill>
                  <a:srgbClr val="6D5C42"/>
                </a:solidFill>
                <a:latin typeface="Batang"/>
                <a:cs typeface="Batang"/>
              </a:rPr>
              <a:t>감사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9907168" y="2520188"/>
            <a:ext cx="77533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29">
                <a:solidFill>
                  <a:srgbClr val="333333"/>
                </a:solidFill>
                <a:latin typeface="Batang"/>
                <a:cs typeface="Batang"/>
              </a:rPr>
              <a:t>강산</a:t>
            </a:r>
            <a:r>
              <a:rPr dirty="0" sz="1350" spc="-3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315">
                <a:solidFill>
                  <a:srgbClr val="333333"/>
                </a:solidFill>
                <a:latin typeface="Batang"/>
                <a:cs typeface="Batang"/>
              </a:rPr>
              <a:t>이미지</a:t>
            </a:r>
            <a:endParaRPr sz="1350">
              <a:latin typeface="Batang"/>
              <a:cs typeface="Batang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9988549" y="4348987"/>
            <a:ext cx="77533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10">
                <a:solidFill>
                  <a:srgbClr val="333333"/>
                </a:solidFill>
                <a:latin typeface="Batang"/>
                <a:cs typeface="Batang"/>
              </a:rPr>
              <a:t>불상</a:t>
            </a:r>
            <a:r>
              <a:rPr dirty="0" sz="135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315">
                <a:solidFill>
                  <a:srgbClr val="333333"/>
                </a:solidFill>
                <a:latin typeface="Batang"/>
                <a:cs typeface="Batang"/>
              </a:rPr>
              <a:t>이미지</a:t>
            </a:r>
            <a:endParaRPr sz="1350">
              <a:latin typeface="Batang"/>
              <a:cs typeface="Batang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1123949"/>
            <a:ext cx="12192000" cy="4619625"/>
            <a:chOff x="0" y="1123949"/>
            <a:chExt cx="12192000" cy="4619625"/>
          </a:xfrm>
        </p:grpSpPr>
        <p:sp>
          <p:nvSpPr>
            <p:cNvPr id="3" name="object 3" descr=""/>
            <p:cNvSpPr/>
            <p:nvPr/>
          </p:nvSpPr>
          <p:spPr>
            <a:xfrm>
              <a:off x="0" y="1123949"/>
              <a:ext cx="12192000" cy="4619625"/>
            </a:xfrm>
            <a:custGeom>
              <a:avLst/>
              <a:gdLst/>
              <a:ahLst/>
              <a:cxnLst/>
              <a:rect l="l" t="t" r="r" b="b"/>
              <a:pathLst>
                <a:path w="12192000" h="4619625">
                  <a:moveTo>
                    <a:pt x="12191999" y="4619624"/>
                  </a:moveTo>
                  <a:lnTo>
                    <a:pt x="0" y="4619624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4619624"/>
                  </a:lnTo>
                  <a:close/>
                </a:path>
              </a:pathLst>
            </a:custGeom>
            <a:solidFill>
              <a:srgbClr val="FFFFFF">
                <a:alpha val="8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761999" y="2076449"/>
              <a:ext cx="952500" cy="28575"/>
            </a:xfrm>
            <a:custGeom>
              <a:avLst/>
              <a:gdLst/>
              <a:ahLst/>
              <a:cxnLst/>
              <a:rect l="l" t="t" r="r" b="b"/>
              <a:pathLst>
                <a:path w="952500" h="28575">
                  <a:moveTo>
                    <a:pt x="952499" y="28574"/>
                  </a:moveTo>
                  <a:lnTo>
                    <a:pt x="0" y="28574"/>
                  </a:lnTo>
                  <a:lnTo>
                    <a:pt x="0" y="0"/>
                  </a:lnTo>
                  <a:lnTo>
                    <a:pt x="952499" y="0"/>
                  </a:lnTo>
                  <a:lnTo>
                    <a:pt x="952499" y="28574"/>
                  </a:lnTo>
                  <a:close/>
                </a:path>
              </a:pathLst>
            </a:custGeom>
            <a:solidFill>
              <a:srgbClr val="93775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49299" y="1438147"/>
            <a:ext cx="2600325" cy="4908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50" spc="-505"/>
              <a:t>연구</a:t>
            </a:r>
            <a:r>
              <a:rPr dirty="0" sz="3050" spc="-145"/>
              <a:t> </a:t>
            </a:r>
            <a:r>
              <a:rPr dirty="0" sz="3050" spc="-720"/>
              <a:t>배경</a:t>
            </a:r>
            <a:r>
              <a:rPr dirty="0" sz="3050" spc="280"/>
              <a:t> </a:t>
            </a:r>
            <a:r>
              <a:rPr dirty="0" sz="3050" spc="-459"/>
              <a:t>및</a:t>
            </a:r>
            <a:r>
              <a:rPr dirty="0" sz="3050" spc="-235"/>
              <a:t> </a:t>
            </a:r>
            <a:r>
              <a:rPr dirty="0" sz="3050" spc="-725"/>
              <a:t>목적</a:t>
            </a:r>
            <a:endParaRPr sz="3050"/>
          </a:p>
        </p:txBody>
      </p:sp>
      <p:grpSp>
        <p:nvGrpSpPr>
          <p:cNvPr id="6" name="object 6" descr=""/>
          <p:cNvGrpSpPr/>
          <p:nvPr/>
        </p:nvGrpSpPr>
        <p:grpSpPr>
          <a:xfrm>
            <a:off x="8639174" y="2971799"/>
            <a:ext cx="2533650" cy="590550"/>
            <a:chOff x="8639174" y="2971799"/>
            <a:chExt cx="2533650" cy="590550"/>
          </a:xfrm>
        </p:grpSpPr>
        <p:sp>
          <p:nvSpPr>
            <p:cNvPr id="7" name="object 7" descr=""/>
            <p:cNvSpPr/>
            <p:nvPr/>
          </p:nvSpPr>
          <p:spPr>
            <a:xfrm>
              <a:off x="8662986" y="2995612"/>
              <a:ext cx="2486025" cy="542925"/>
            </a:xfrm>
            <a:custGeom>
              <a:avLst/>
              <a:gdLst/>
              <a:ahLst/>
              <a:cxnLst/>
              <a:rect l="l" t="t" r="r" b="b"/>
              <a:pathLst>
                <a:path w="2486025" h="542925">
                  <a:moveTo>
                    <a:pt x="0" y="0"/>
                  </a:moveTo>
                  <a:lnTo>
                    <a:pt x="2486024" y="0"/>
                  </a:lnTo>
                  <a:lnTo>
                    <a:pt x="2486024" y="542924"/>
                  </a:lnTo>
                  <a:lnTo>
                    <a:pt x="0" y="542924"/>
                  </a:lnTo>
                  <a:lnTo>
                    <a:pt x="0" y="0"/>
                  </a:lnTo>
                  <a:close/>
                </a:path>
              </a:pathLst>
            </a:custGeom>
            <a:ln w="476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86799" y="3019424"/>
              <a:ext cx="152399" cy="152399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8826500" y="3005963"/>
            <a:ext cx="92265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25">
                <a:solidFill>
                  <a:srgbClr val="333333"/>
                </a:solidFill>
                <a:latin typeface="Batang"/>
                <a:cs typeface="Batang"/>
              </a:rPr>
              <a:t>금강산</a:t>
            </a:r>
            <a:r>
              <a:rPr dirty="0" sz="1350" spc="-1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315">
                <a:solidFill>
                  <a:srgbClr val="333333"/>
                </a:solidFill>
                <a:latin typeface="Batang"/>
                <a:cs typeface="Batang"/>
              </a:rPr>
              <a:t>이미지</a:t>
            </a:r>
            <a:endParaRPr sz="1350">
              <a:latin typeface="Batang"/>
              <a:cs typeface="Batang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9336682" y="3313239"/>
            <a:ext cx="1109980" cy="206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150">
                <a:solidFill>
                  <a:srgbClr val="333333"/>
                </a:solidFill>
                <a:latin typeface="Batang"/>
                <a:cs typeface="Batang"/>
              </a:rPr>
              <a:t>금강산의</a:t>
            </a:r>
            <a:r>
              <a:rPr dirty="0" sz="1150" spc="-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145">
                <a:solidFill>
                  <a:srgbClr val="333333"/>
                </a:solidFill>
                <a:latin typeface="Batang"/>
                <a:cs typeface="Batang"/>
              </a:rPr>
              <a:t>일출</a:t>
            </a:r>
            <a:r>
              <a:rPr dirty="0" sz="1150" spc="-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280">
                <a:solidFill>
                  <a:srgbClr val="333333"/>
                </a:solidFill>
                <a:latin typeface="Batang"/>
                <a:cs typeface="Batang"/>
              </a:rPr>
              <a:t>풍경</a:t>
            </a:r>
            <a:endParaRPr sz="1150">
              <a:latin typeface="Batang"/>
              <a:cs typeface="Batang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8943974" y="3790949"/>
            <a:ext cx="1924050" cy="590550"/>
            <a:chOff x="8943974" y="3790949"/>
            <a:chExt cx="1924050" cy="590550"/>
          </a:xfrm>
        </p:grpSpPr>
        <p:sp>
          <p:nvSpPr>
            <p:cNvPr id="12" name="object 12" descr=""/>
            <p:cNvSpPr/>
            <p:nvPr/>
          </p:nvSpPr>
          <p:spPr>
            <a:xfrm>
              <a:off x="8967786" y="3814762"/>
              <a:ext cx="1876425" cy="542925"/>
            </a:xfrm>
            <a:custGeom>
              <a:avLst/>
              <a:gdLst/>
              <a:ahLst/>
              <a:cxnLst/>
              <a:rect l="l" t="t" r="r" b="b"/>
              <a:pathLst>
                <a:path w="1876425" h="542925">
                  <a:moveTo>
                    <a:pt x="0" y="0"/>
                  </a:moveTo>
                  <a:lnTo>
                    <a:pt x="1876424" y="0"/>
                  </a:lnTo>
                  <a:lnTo>
                    <a:pt x="1876424" y="542924"/>
                  </a:lnTo>
                  <a:lnTo>
                    <a:pt x="0" y="542924"/>
                  </a:lnTo>
                  <a:lnTo>
                    <a:pt x="0" y="0"/>
                  </a:lnTo>
                  <a:close/>
                </a:path>
              </a:pathLst>
            </a:custGeom>
            <a:ln w="476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91599" y="3838574"/>
              <a:ext cx="152399" cy="152399"/>
            </a:xfrm>
            <a:prstGeom prst="rect">
              <a:avLst/>
            </a:prstGeom>
          </p:spPr>
        </p:pic>
      </p:grpSp>
      <p:sp>
        <p:nvSpPr>
          <p:cNvPr id="14" name="object 14" descr=""/>
          <p:cNvSpPr txBox="1"/>
          <p:nvPr/>
        </p:nvSpPr>
        <p:spPr>
          <a:xfrm>
            <a:off x="9131300" y="3825112"/>
            <a:ext cx="77533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10">
                <a:solidFill>
                  <a:srgbClr val="333333"/>
                </a:solidFill>
                <a:latin typeface="Batang"/>
                <a:cs typeface="Batang"/>
              </a:rPr>
              <a:t>불상</a:t>
            </a:r>
            <a:r>
              <a:rPr dirty="0" sz="135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315">
                <a:solidFill>
                  <a:srgbClr val="333333"/>
                </a:solidFill>
                <a:latin typeface="Batang"/>
                <a:cs typeface="Batang"/>
              </a:rPr>
              <a:t>이미지</a:t>
            </a:r>
            <a:endParaRPr sz="1350">
              <a:latin typeface="Batang"/>
              <a:cs typeface="Batang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9421663" y="4132389"/>
            <a:ext cx="969010" cy="206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140">
                <a:solidFill>
                  <a:srgbClr val="333333"/>
                </a:solidFill>
                <a:latin typeface="Batang"/>
                <a:cs typeface="Batang"/>
              </a:rPr>
              <a:t>담무갈보살</a:t>
            </a:r>
            <a:r>
              <a:rPr dirty="0" sz="115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110">
                <a:solidFill>
                  <a:srgbClr val="333333"/>
                </a:solidFill>
                <a:latin typeface="Batang"/>
                <a:cs typeface="Batang"/>
              </a:rPr>
              <a:t>형상</a:t>
            </a:r>
            <a:endParaRPr sz="1150">
              <a:latin typeface="Batang"/>
              <a:cs typeface="Batang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054100" y="2858135"/>
            <a:ext cx="2654300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325">
                <a:solidFill>
                  <a:srgbClr val="333333"/>
                </a:solidFill>
                <a:latin typeface="Batang"/>
                <a:cs typeface="Batang"/>
              </a:rPr>
              <a:t>교</a:t>
            </a:r>
            <a:r>
              <a:rPr dirty="0" sz="1700" spc="-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70">
                <a:solidFill>
                  <a:srgbClr val="333333"/>
                </a:solidFill>
                <a:latin typeface="Batang"/>
                <a:cs typeface="Batang"/>
              </a:rPr>
              <a:t>기원지</a:t>
            </a:r>
            <a:r>
              <a:rPr dirty="0" sz="1700" spc="-2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480">
                <a:solidFill>
                  <a:srgbClr val="333333"/>
                </a:solidFill>
                <a:latin typeface="Batang"/>
                <a:cs typeface="Batang"/>
              </a:rPr>
              <a:t>설</a:t>
            </a:r>
            <a:r>
              <a:rPr dirty="0" sz="1700" spc="-3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을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통한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새로운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시각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723899" y="2491232"/>
            <a:ext cx="686689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67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한국과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인도의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고대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문화교류와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90">
                <a:solidFill>
                  <a:srgbClr val="333333"/>
                </a:solidFill>
                <a:latin typeface="Batang"/>
                <a:cs typeface="Batang"/>
              </a:rPr>
              <a:t>불교</a:t>
            </a:r>
            <a:r>
              <a:rPr dirty="0" sz="1700" spc="-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전래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>
                <a:solidFill>
                  <a:srgbClr val="333333"/>
                </a:solidFill>
                <a:latin typeface="Georgia"/>
                <a:cs typeface="Georgia"/>
              </a:rPr>
              <a:t>-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문재인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대통령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인도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방문과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가야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05">
                <a:solidFill>
                  <a:srgbClr val="333333"/>
                </a:solidFill>
                <a:latin typeface="Batang"/>
                <a:cs typeface="Batang"/>
              </a:rPr>
              <a:t>불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723899" y="3367531"/>
            <a:ext cx="579056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67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금강산이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갖는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60">
                <a:solidFill>
                  <a:srgbClr val="333333"/>
                </a:solidFill>
                <a:latin typeface="Batang"/>
                <a:cs typeface="Batang"/>
              </a:rPr>
              <a:t>국제적</a:t>
            </a:r>
            <a:r>
              <a:rPr dirty="0" sz="1700" spc="2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위상과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90">
                <a:solidFill>
                  <a:srgbClr val="333333"/>
                </a:solidFill>
                <a:latin typeface="Batang"/>
                <a:cs typeface="Batang"/>
              </a:rPr>
              <a:t>불교</a:t>
            </a:r>
            <a:r>
              <a:rPr dirty="0" sz="1700" spc="-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425">
                <a:solidFill>
                  <a:srgbClr val="333333"/>
                </a:solidFill>
                <a:latin typeface="Batang"/>
                <a:cs typeface="Batang"/>
              </a:rPr>
              <a:t>성지</a:t>
            </a:r>
            <a:r>
              <a:rPr dirty="0" sz="1700" spc="-229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로서의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60">
                <a:solidFill>
                  <a:srgbClr val="333333"/>
                </a:solidFill>
                <a:latin typeface="Batang"/>
                <a:cs typeface="Batang"/>
              </a:rPr>
              <a:t>신앙적</a:t>
            </a:r>
            <a:r>
              <a:rPr dirty="0" sz="1700" spc="2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중요성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409">
                <a:solidFill>
                  <a:srgbClr val="333333"/>
                </a:solidFill>
                <a:latin typeface="Batang"/>
                <a:cs typeface="Batang"/>
              </a:rPr>
              <a:t>탐색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723899" y="3919981"/>
            <a:ext cx="591693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67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290">
                <a:solidFill>
                  <a:srgbClr val="333333"/>
                </a:solidFill>
                <a:latin typeface="Batang"/>
                <a:cs typeface="Batang"/>
              </a:rPr>
              <a:t>불교</a:t>
            </a:r>
            <a:r>
              <a:rPr dirty="0" sz="1700" spc="-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용어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110">
                <a:solidFill>
                  <a:srgbClr val="333333"/>
                </a:solidFill>
                <a:latin typeface="Georgia"/>
                <a:cs typeface="Georgia"/>
              </a:rPr>
              <a:t>'</a:t>
            </a:r>
            <a:r>
              <a:rPr dirty="0" sz="1700" spc="-110">
                <a:solidFill>
                  <a:srgbClr val="333333"/>
                </a:solidFill>
                <a:latin typeface="Batang"/>
                <a:cs typeface="Batang"/>
              </a:rPr>
              <a:t>금강</a:t>
            </a:r>
            <a:r>
              <a:rPr dirty="0" sz="1700" spc="-110">
                <a:solidFill>
                  <a:srgbClr val="333333"/>
                </a:solidFill>
                <a:latin typeface="Georgia"/>
                <a:cs typeface="Georgia"/>
              </a:rPr>
              <a:t>',</a:t>
            </a:r>
            <a:r>
              <a:rPr dirty="0" sz="1700" spc="50">
                <a:solidFill>
                  <a:srgbClr val="333333"/>
                </a:solidFill>
                <a:latin typeface="Georgia"/>
                <a:cs typeface="Georgia"/>
              </a:rPr>
              <a:t> </a:t>
            </a:r>
            <a:r>
              <a:rPr dirty="0" sz="1700" spc="-180">
                <a:solidFill>
                  <a:srgbClr val="333333"/>
                </a:solidFill>
                <a:latin typeface="Georgia"/>
                <a:cs typeface="Georgia"/>
              </a:rPr>
              <a:t>'</a:t>
            </a:r>
            <a:r>
              <a:rPr dirty="0" sz="1700" spc="-180">
                <a:solidFill>
                  <a:srgbClr val="333333"/>
                </a:solidFill>
                <a:latin typeface="Batang"/>
                <a:cs typeface="Batang"/>
              </a:rPr>
              <a:t>보살</a:t>
            </a:r>
            <a:r>
              <a:rPr dirty="0" sz="1700" spc="-180">
                <a:solidFill>
                  <a:srgbClr val="333333"/>
                </a:solidFill>
                <a:latin typeface="Georgia"/>
                <a:cs typeface="Georgia"/>
              </a:rPr>
              <a:t>'</a:t>
            </a:r>
            <a:r>
              <a:rPr dirty="0" sz="1700" spc="-180">
                <a:solidFill>
                  <a:srgbClr val="333333"/>
                </a:solidFill>
                <a:latin typeface="Batang"/>
                <a:cs typeface="Batang"/>
              </a:rPr>
              <a:t>의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60">
                <a:solidFill>
                  <a:srgbClr val="333333"/>
                </a:solidFill>
                <a:latin typeface="Batang"/>
                <a:cs typeface="Batang"/>
              </a:rPr>
              <a:t>어원적</a:t>
            </a:r>
            <a:r>
              <a:rPr dirty="0" sz="1700" spc="204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탐구를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통한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문화교류의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양상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분석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711199" y="4472431"/>
            <a:ext cx="10744200" cy="8813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3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67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회암사와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담무갈보살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연구를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통해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한민족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90">
                <a:solidFill>
                  <a:srgbClr val="333333"/>
                </a:solidFill>
                <a:latin typeface="Batang"/>
                <a:cs typeface="Batang"/>
              </a:rPr>
              <a:t>불교</a:t>
            </a:r>
            <a:r>
              <a:rPr dirty="0" sz="1700" spc="-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580">
                <a:solidFill>
                  <a:srgbClr val="333333"/>
                </a:solidFill>
                <a:latin typeface="Batang"/>
                <a:cs typeface="Batang"/>
              </a:rPr>
              <a:t>정</a:t>
            </a:r>
            <a:r>
              <a:rPr dirty="0" sz="1700" spc="-24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체성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및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35">
                <a:solidFill>
                  <a:srgbClr val="333333"/>
                </a:solidFill>
                <a:latin typeface="Batang"/>
                <a:cs typeface="Batang"/>
              </a:rPr>
              <a:t>민족사적</a:t>
            </a:r>
            <a:r>
              <a:rPr dirty="0" sz="1700" spc="204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의의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복원</a:t>
            </a:r>
            <a:endParaRPr sz="1700">
              <a:latin typeface="Batang"/>
              <a:cs typeface="Batang"/>
            </a:endParaRPr>
          </a:p>
          <a:p>
            <a:pPr>
              <a:lnSpc>
                <a:spcPct val="100000"/>
              </a:lnSpc>
              <a:spcBef>
                <a:spcPts val="675"/>
              </a:spcBef>
            </a:pPr>
            <a:endParaRPr sz="1500">
              <a:latin typeface="Batang"/>
              <a:cs typeface="Batang"/>
            </a:endParaRPr>
          </a:p>
          <a:p>
            <a:pPr marL="1007110">
              <a:lnSpc>
                <a:spcPct val="100000"/>
              </a:lnSpc>
            </a:pPr>
            <a:r>
              <a:rPr dirty="0" sz="1400" spc="-229" i="1">
                <a:solidFill>
                  <a:srgbClr val="4A5462"/>
                </a:solidFill>
                <a:latin typeface="Georgia"/>
                <a:cs typeface="Georgia"/>
              </a:rPr>
              <a:t>"</a:t>
            </a:r>
            <a:r>
              <a:rPr dirty="0" sz="1400" spc="-229">
                <a:solidFill>
                  <a:srgbClr val="4A5462"/>
                </a:solidFill>
                <a:latin typeface="Batang"/>
                <a:cs typeface="Batang"/>
              </a:rPr>
              <a:t>금강산은</a:t>
            </a:r>
            <a:r>
              <a:rPr dirty="0" sz="1400" spc="-9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백두산과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함께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95">
                <a:solidFill>
                  <a:srgbClr val="4A5462"/>
                </a:solidFill>
                <a:latin typeface="Batang"/>
                <a:cs typeface="Batang"/>
              </a:rPr>
              <a:t>민간전설</a:t>
            </a:r>
            <a:r>
              <a:rPr dirty="0" sz="1400" spc="-30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과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신앙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등에서</a:t>
            </a:r>
            <a:r>
              <a:rPr dirty="0" sz="1400" spc="-9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한국인에게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신앙과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같은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존재로</a:t>
            </a:r>
            <a:r>
              <a:rPr dirty="0" sz="1400" spc="-9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320">
                <a:solidFill>
                  <a:srgbClr val="4A5462"/>
                </a:solidFill>
                <a:latin typeface="Batang"/>
                <a:cs typeface="Batang"/>
              </a:rPr>
              <a:t>현재까지</a:t>
            </a:r>
            <a:r>
              <a:rPr dirty="0" sz="1400" spc="18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민족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80">
                <a:solidFill>
                  <a:srgbClr val="4A5462"/>
                </a:solidFill>
                <a:latin typeface="Batang"/>
                <a:cs typeface="Batang"/>
              </a:rPr>
              <a:t>종교</a:t>
            </a:r>
            <a:r>
              <a:rPr dirty="0" sz="1400" spc="-4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등에서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310">
                <a:solidFill>
                  <a:srgbClr val="4A5462"/>
                </a:solidFill>
                <a:latin typeface="Batang"/>
                <a:cs typeface="Batang"/>
              </a:rPr>
              <a:t>큰</a:t>
            </a:r>
            <a:r>
              <a:rPr dirty="0" sz="1400" spc="-3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영향을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385">
                <a:solidFill>
                  <a:srgbClr val="4A5462"/>
                </a:solidFill>
                <a:latin typeface="Batang"/>
                <a:cs typeface="Batang"/>
              </a:rPr>
              <a:t>미치</a:t>
            </a:r>
            <a:r>
              <a:rPr dirty="0" sz="1400" spc="-20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고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465">
                <a:solidFill>
                  <a:srgbClr val="4A5462"/>
                </a:solidFill>
                <a:latin typeface="Batang"/>
                <a:cs typeface="Batang"/>
              </a:rPr>
              <a:t>있</a:t>
            </a:r>
            <a:r>
              <a:rPr dirty="0" sz="1400" spc="-25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120">
                <a:solidFill>
                  <a:srgbClr val="4A5462"/>
                </a:solidFill>
                <a:latin typeface="Batang"/>
                <a:cs typeface="Batang"/>
              </a:rPr>
              <a:t>다</a:t>
            </a:r>
            <a:r>
              <a:rPr dirty="0" sz="1400" spc="-120" i="1">
                <a:solidFill>
                  <a:srgbClr val="4A5462"/>
                </a:solidFill>
                <a:latin typeface="Georgia"/>
                <a:cs typeface="Georgia"/>
              </a:rPr>
              <a:t>."</a:t>
            </a:r>
            <a:r>
              <a:rPr dirty="0" sz="1400" spc="30" i="1">
                <a:solidFill>
                  <a:srgbClr val="4A5462"/>
                </a:solidFill>
                <a:latin typeface="Georgia"/>
                <a:cs typeface="Georgia"/>
              </a:rPr>
              <a:t> </a:t>
            </a:r>
            <a:r>
              <a:rPr dirty="0" sz="1400" i="1">
                <a:solidFill>
                  <a:srgbClr val="4A5462"/>
                </a:solidFill>
                <a:latin typeface="Georgia"/>
                <a:cs typeface="Georgia"/>
              </a:rPr>
              <a:t>-</a:t>
            </a:r>
            <a:r>
              <a:rPr dirty="0" sz="1400" spc="35" i="1">
                <a:solidFill>
                  <a:srgbClr val="4A5462"/>
                </a:solidFill>
                <a:latin typeface="Georgia"/>
                <a:cs typeface="Georgia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연구논문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305">
                <a:solidFill>
                  <a:srgbClr val="4A5462"/>
                </a:solidFill>
                <a:latin typeface="Batang"/>
                <a:cs typeface="Batang"/>
              </a:rPr>
              <a:t>중</a:t>
            </a:r>
            <a:endParaRPr sz="1400">
              <a:latin typeface="Batang"/>
              <a:cs typeface="Batang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485774"/>
            <a:ext cx="12192000" cy="5895975"/>
            <a:chOff x="0" y="485774"/>
            <a:chExt cx="12192000" cy="5895975"/>
          </a:xfrm>
        </p:grpSpPr>
        <p:sp>
          <p:nvSpPr>
            <p:cNvPr id="3" name="object 3" descr=""/>
            <p:cNvSpPr/>
            <p:nvPr/>
          </p:nvSpPr>
          <p:spPr>
            <a:xfrm>
              <a:off x="0" y="485774"/>
              <a:ext cx="12192000" cy="5895975"/>
            </a:xfrm>
            <a:custGeom>
              <a:avLst/>
              <a:gdLst/>
              <a:ahLst/>
              <a:cxnLst/>
              <a:rect l="l" t="t" r="r" b="b"/>
              <a:pathLst>
                <a:path w="12192000" h="5895975">
                  <a:moveTo>
                    <a:pt x="12191999" y="5895974"/>
                  </a:moveTo>
                  <a:lnTo>
                    <a:pt x="0" y="5895974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5895974"/>
                  </a:lnTo>
                  <a:close/>
                </a:path>
              </a:pathLst>
            </a:custGeom>
            <a:solidFill>
              <a:srgbClr val="FFFFFF">
                <a:alpha val="8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761999" y="1438274"/>
              <a:ext cx="952500" cy="28575"/>
            </a:xfrm>
            <a:custGeom>
              <a:avLst/>
              <a:gdLst/>
              <a:ahLst/>
              <a:cxnLst/>
              <a:rect l="l" t="t" r="r" b="b"/>
              <a:pathLst>
                <a:path w="952500" h="28575">
                  <a:moveTo>
                    <a:pt x="952499" y="28574"/>
                  </a:moveTo>
                  <a:lnTo>
                    <a:pt x="0" y="28574"/>
                  </a:lnTo>
                  <a:lnTo>
                    <a:pt x="0" y="0"/>
                  </a:lnTo>
                  <a:lnTo>
                    <a:pt x="952499" y="0"/>
                  </a:lnTo>
                  <a:lnTo>
                    <a:pt x="952499" y="28574"/>
                  </a:lnTo>
                  <a:close/>
                </a:path>
              </a:pathLst>
            </a:custGeom>
            <a:solidFill>
              <a:srgbClr val="93775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49299" y="799973"/>
            <a:ext cx="4464050" cy="4908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50" spc="-465"/>
              <a:t>금강산의</a:t>
            </a:r>
            <a:r>
              <a:rPr dirty="0" sz="3050" spc="-250"/>
              <a:t> </a:t>
            </a:r>
            <a:r>
              <a:rPr dirty="0" sz="3050" spc="-459"/>
              <a:t>어원</a:t>
            </a:r>
            <a:r>
              <a:rPr dirty="0" sz="3050" spc="-240"/>
              <a:t> </a:t>
            </a:r>
            <a:r>
              <a:rPr dirty="0" sz="3050">
                <a:latin typeface="Times New Roman"/>
                <a:cs typeface="Times New Roman"/>
              </a:rPr>
              <a:t>–</a:t>
            </a:r>
            <a:r>
              <a:rPr dirty="0" sz="3050" spc="25">
                <a:latin typeface="Times New Roman"/>
                <a:cs typeface="Times New Roman"/>
              </a:rPr>
              <a:t> </a:t>
            </a:r>
            <a:r>
              <a:rPr dirty="0" sz="3050" spc="-525"/>
              <a:t>담무갈보살설</a:t>
            </a:r>
            <a:endParaRPr sz="3050">
              <a:latin typeface="Times New Roman"/>
              <a:cs typeface="Times New Roman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761999" y="5257799"/>
            <a:ext cx="6858000" cy="647700"/>
            <a:chOff x="761999" y="5257799"/>
            <a:chExt cx="6858000" cy="647700"/>
          </a:xfrm>
        </p:grpSpPr>
        <p:sp>
          <p:nvSpPr>
            <p:cNvPr id="7" name="object 7" descr=""/>
            <p:cNvSpPr/>
            <p:nvPr/>
          </p:nvSpPr>
          <p:spPr>
            <a:xfrm>
              <a:off x="800099" y="5257799"/>
              <a:ext cx="6819900" cy="647700"/>
            </a:xfrm>
            <a:custGeom>
              <a:avLst/>
              <a:gdLst/>
              <a:ahLst/>
              <a:cxnLst/>
              <a:rect l="l" t="t" r="r" b="b"/>
              <a:pathLst>
                <a:path w="6819900" h="647700">
                  <a:moveTo>
                    <a:pt x="0" y="647699"/>
                  </a:moveTo>
                  <a:lnTo>
                    <a:pt x="6819899" y="647699"/>
                  </a:lnTo>
                  <a:lnTo>
                    <a:pt x="6819899" y="0"/>
                  </a:lnTo>
                  <a:lnTo>
                    <a:pt x="0" y="0"/>
                  </a:lnTo>
                  <a:lnTo>
                    <a:pt x="0" y="647699"/>
                  </a:lnTo>
                  <a:close/>
                </a:path>
              </a:pathLst>
            </a:custGeom>
            <a:solidFill>
              <a:srgbClr val="93775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761999" y="5257799"/>
              <a:ext cx="38100" cy="647700"/>
            </a:xfrm>
            <a:custGeom>
              <a:avLst/>
              <a:gdLst/>
              <a:ahLst/>
              <a:cxnLst/>
              <a:rect l="l" t="t" r="r" b="b"/>
              <a:pathLst>
                <a:path w="38100" h="647700">
                  <a:moveTo>
                    <a:pt x="38099" y="647699"/>
                  </a:moveTo>
                  <a:lnTo>
                    <a:pt x="0" y="647699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647699"/>
                  </a:lnTo>
                  <a:close/>
                </a:path>
              </a:pathLst>
            </a:custGeom>
            <a:solidFill>
              <a:srgbClr val="93775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 txBox="1"/>
          <p:nvPr/>
        </p:nvSpPr>
        <p:spPr>
          <a:xfrm>
            <a:off x="800099" y="5318702"/>
            <a:ext cx="681990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42875" marR="167005">
              <a:lnSpc>
                <a:spcPct val="107100"/>
              </a:lnSpc>
              <a:spcBef>
                <a:spcPts val="100"/>
              </a:spcBef>
            </a:pPr>
            <a:r>
              <a:rPr dirty="0" sz="1350" spc="-100" i="1">
                <a:solidFill>
                  <a:srgbClr val="333333"/>
                </a:solidFill>
                <a:latin typeface="Georgia"/>
                <a:cs typeface="Georgia"/>
              </a:rPr>
              <a:t>"</a:t>
            </a:r>
            <a:r>
              <a:rPr dirty="0" sz="1400" spc="-210" i="1">
                <a:solidFill>
                  <a:srgbClr val="333333"/>
                </a:solidFill>
                <a:latin typeface="Meiryo"/>
                <a:cs typeface="Meiryo"/>
              </a:rPr>
              <a:t>『</a:t>
            </a:r>
            <a:r>
              <a:rPr dirty="0" sz="1400" spc="-340">
                <a:solidFill>
                  <a:srgbClr val="333333"/>
                </a:solidFill>
                <a:latin typeface="Batang"/>
                <a:cs typeface="Batang"/>
              </a:rPr>
              <a:t>화엄경</a:t>
            </a:r>
            <a:r>
              <a:rPr dirty="0" sz="1400" spc="-204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10" i="1">
                <a:solidFill>
                  <a:srgbClr val="333333"/>
                </a:solidFill>
                <a:latin typeface="Meiryo"/>
                <a:cs typeface="Meiryo"/>
              </a:rPr>
              <a:t>』</a:t>
            </a:r>
            <a:r>
              <a:rPr dirty="0" sz="1400" spc="-254">
                <a:solidFill>
                  <a:srgbClr val="333333"/>
                </a:solidFill>
                <a:latin typeface="Batang"/>
                <a:cs typeface="Batang"/>
              </a:rPr>
              <a:t>에</a:t>
            </a:r>
            <a:r>
              <a:rPr dirty="0" sz="1400" spc="-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333333"/>
                </a:solidFill>
                <a:latin typeface="Batang"/>
                <a:cs typeface="Batang"/>
              </a:rPr>
              <a:t>이르기를</a:t>
            </a:r>
            <a:r>
              <a:rPr dirty="0" sz="14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333333"/>
                </a:solidFill>
                <a:latin typeface="Batang"/>
                <a:cs typeface="Batang"/>
              </a:rPr>
              <a:t>동북</a:t>
            </a:r>
            <a:r>
              <a:rPr dirty="0" sz="1400" spc="-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333333"/>
                </a:solidFill>
                <a:latin typeface="Batang"/>
                <a:cs typeface="Batang"/>
              </a:rPr>
              <a:t>바다</a:t>
            </a:r>
            <a:r>
              <a:rPr dirty="0" sz="1400" spc="-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333333"/>
                </a:solidFill>
                <a:latin typeface="Batang"/>
                <a:cs typeface="Batang"/>
              </a:rPr>
              <a:t>가운데에</a:t>
            </a:r>
            <a:r>
              <a:rPr dirty="0" sz="1400" spc="-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333333"/>
                </a:solidFill>
                <a:latin typeface="Batang"/>
                <a:cs typeface="Batang"/>
              </a:rPr>
              <a:t>금강산이</a:t>
            </a:r>
            <a:r>
              <a:rPr dirty="0" sz="14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465">
                <a:solidFill>
                  <a:srgbClr val="333333"/>
                </a:solidFill>
                <a:latin typeface="Batang"/>
                <a:cs typeface="Batang"/>
              </a:rPr>
              <a:t>있</a:t>
            </a:r>
            <a:r>
              <a:rPr dirty="0" sz="1400" spc="-2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160">
                <a:solidFill>
                  <a:srgbClr val="333333"/>
                </a:solidFill>
                <a:latin typeface="Batang"/>
                <a:cs typeface="Batang"/>
              </a:rPr>
              <a:t>는데</a:t>
            </a:r>
            <a:r>
              <a:rPr dirty="0" sz="1350" spc="-55" i="1">
                <a:solidFill>
                  <a:srgbClr val="333333"/>
                </a:solidFill>
                <a:latin typeface="Georgia"/>
                <a:cs typeface="Georgia"/>
              </a:rPr>
              <a:t>, </a:t>
            </a:r>
            <a:r>
              <a:rPr dirty="0" sz="1400" spc="-254">
                <a:solidFill>
                  <a:srgbClr val="333333"/>
                </a:solidFill>
                <a:latin typeface="Batang"/>
                <a:cs typeface="Batang"/>
              </a:rPr>
              <a:t>담무갈보살이</a:t>
            </a:r>
            <a:r>
              <a:rPr dirty="0" sz="1400" spc="-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120" i="1">
                <a:solidFill>
                  <a:srgbClr val="333333"/>
                </a:solidFill>
                <a:latin typeface="Georgia"/>
                <a:cs typeface="Georgia"/>
              </a:rPr>
              <a:t>12,000</a:t>
            </a:r>
            <a:r>
              <a:rPr dirty="0" sz="1400" spc="-120">
                <a:solidFill>
                  <a:srgbClr val="333333"/>
                </a:solidFill>
                <a:latin typeface="Batang"/>
                <a:cs typeface="Batang"/>
              </a:rPr>
              <a:t>의</a:t>
            </a:r>
            <a:r>
              <a:rPr dirty="0" sz="14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333333"/>
                </a:solidFill>
                <a:latin typeface="Batang"/>
                <a:cs typeface="Batang"/>
              </a:rPr>
              <a:t>보살과</a:t>
            </a:r>
            <a:r>
              <a:rPr dirty="0" sz="1400" spc="-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80">
                <a:solidFill>
                  <a:srgbClr val="333333"/>
                </a:solidFill>
                <a:latin typeface="Batang"/>
                <a:cs typeface="Batang"/>
              </a:rPr>
              <a:t>함께</a:t>
            </a:r>
            <a:r>
              <a:rPr dirty="0" sz="1400" spc="-254">
                <a:solidFill>
                  <a:srgbClr val="333333"/>
                </a:solidFill>
                <a:latin typeface="Batang"/>
                <a:cs typeface="Batang"/>
              </a:rPr>
              <a:t> 항상</a:t>
            </a:r>
            <a:r>
              <a:rPr dirty="0" sz="14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195">
                <a:solidFill>
                  <a:srgbClr val="333333"/>
                </a:solidFill>
                <a:latin typeface="Batang"/>
                <a:cs typeface="Batang"/>
              </a:rPr>
              <a:t>반야</a:t>
            </a:r>
            <a:r>
              <a:rPr dirty="0" sz="1350" spc="-195" i="1">
                <a:solidFill>
                  <a:srgbClr val="333333"/>
                </a:solidFill>
                <a:latin typeface="Georgia"/>
                <a:cs typeface="Georgia"/>
              </a:rPr>
              <a:t>(</a:t>
            </a:r>
            <a:r>
              <a:rPr dirty="0" sz="1400" spc="-210" i="1">
                <a:solidFill>
                  <a:srgbClr val="333333"/>
                </a:solidFill>
                <a:latin typeface="Meiryo"/>
                <a:cs typeface="Meiryo"/>
              </a:rPr>
              <a:t>般若</a:t>
            </a:r>
            <a:r>
              <a:rPr dirty="0" sz="1350" spc="-165" i="1">
                <a:solidFill>
                  <a:srgbClr val="333333"/>
                </a:solidFill>
                <a:latin typeface="Georgia"/>
                <a:cs typeface="Georgia"/>
              </a:rPr>
              <a:t>)</a:t>
            </a:r>
            <a:r>
              <a:rPr dirty="0" sz="1400" spc="-165">
                <a:solidFill>
                  <a:srgbClr val="333333"/>
                </a:solidFill>
                <a:latin typeface="Batang"/>
                <a:cs typeface="Batang"/>
              </a:rPr>
              <a:t>를</a:t>
            </a:r>
            <a:r>
              <a:rPr dirty="0" sz="14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340">
                <a:solidFill>
                  <a:srgbClr val="333333"/>
                </a:solidFill>
                <a:latin typeface="Batang"/>
                <a:cs typeface="Batang"/>
              </a:rPr>
              <a:t>강설</a:t>
            </a:r>
            <a:r>
              <a:rPr dirty="0" sz="1400" spc="-2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333333"/>
                </a:solidFill>
                <a:latin typeface="Batang"/>
                <a:cs typeface="Batang"/>
              </a:rPr>
              <a:t>하고</a:t>
            </a:r>
            <a:r>
              <a:rPr dirty="0" sz="14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465">
                <a:solidFill>
                  <a:srgbClr val="333333"/>
                </a:solidFill>
                <a:latin typeface="Batang"/>
                <a:cs typeface="Batang"/>
              </a:rPr>
              <a:t>있</a:t>
            </a:r>
            <a:r>
              <a:rPr dirty="0" sz="1400" spc="-254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400" spc="-100">
                <a:solidFill>
                  <a:srgbClr val="333333"/>
                </a:solidFill>
                <a:latin typeface="Batang"/>
                <a:cs typeface="Batang"/>
              </a:rPr>
              <a:t>다</a:t>
            </a:r>
            <a:r>
              <a:rPr dirty="0" sz="1350" spc="-25" i="1">
                <a:solidFill>
                  <a:srgbClr val="333333"/>
                </a:solidFill>
                <a:latin typeface="Georgia"/>
                <a:cs typeface="Georgia"/>
              </a:rPr>
              <a:t>." - </a:t>
            </a:r>
            <a:r>
              <a:rPr dirty="0" sz="1400" spc="-195">
                <a:solidFill>
                  <a:srgbClr val="333333"/>
                </a:solidFill>
                <a:latin typeface="Batang"/>
                <a:cs typeface="Batang"/>
              </a:rPr>
              <a:t>이곡</a:t>
            </a:r>
            <a:r>
              <a:rPr dirty="0" sz="1350" spc="-195" i="1">
                <a:solidFill>
                  <a:srgbClr val="333333"/>
                </a:solidFill>
                <a:latin typeface="Georgia"/>
                <a:cs typeface="Georgia"/>
              </a:rPr>
              <a:t>(</a:t>
            </a:r>
            <a:r>
              <a:rPr dirty="0" sz="1400" spc="-210" i="1">
                <a:solidFill>
                  <a:srgbClr val="333333"/>
                </a:solidFill>
                <a:latin typeface="Meiryo"/>
                <a:cs typeface="Meiryo"/>
              </a:rPr>
              <a:t>李穀</a:t>
            </a:r>
            <a:r>
              <a:rPr dirty="0" sz="1350" spc="15" i="1">
                <a:solidFill>
                  <a:srgbClr val="333333"/>
                </a:solidFill>
                <a:latin typeface="Georgia"/>
                <a:cs typeface="Georgia"/>
              </a:rPr>
              <a:t>), </a:t>
            </a:r>
            <a:r>
              <a:rPr dirty="0" sz="1400" spc="-210" i="1">
                <a:solidFill>
                  <a:srgbClr val="333333"/>
                </a:solidFill>
                <a:latin typeface="Meiryo"/>
                <a:cs typeface="Meiryo"/>
              </a:rPr>
              <a:t>「</a:t>
            </a:r>
            <a:r>
              <a:rPr dirty="0" sz="1400" spc="-220">
                <a:solidFill>
                  <a:srgbClr val="333333"/>
                </a:solidFill>
                <a:latin typeface="Batang"/>
                <a:cs typeface="Batang"/>
              </a:rPr>
              <a:t>장안사비</a:t>
            </a:r>
            <a:r>
              <a:rPr dirty="0" sz="1350" spc="-220" i="1">
                <a:solidFill>
                  <a:srgbClr val="333333"/>
                </a:solidFill>
                <a:latin typeface="Georgia"/>
                <a:cs typeface="Georgia"/>
              </a:rPr>
              <a:t>(</a:t>
            </a:r>
            <a:r>
              <a:rPr dirty="0" sz="1400" spc="-215" i="1">
                <a:solidFill>
                  <a:srgbClr val="333333"/>
                </a:solidFill>
                <a:latin typeface="Meiryo"/>
                <a:cs typeface="Meiryo"/>
              </a:rPr>
              <a:t>長安寺碑</a:t>
            </a:r>
            <a:r>
              <a:rPr dirty="0" sz="1350" spc="-70" i="1">
                <a:solidFill>
                  <a:srgbClr val="333333"/>
                </a:solidFill>
                <a:latin typeface="Georgia"/>
                <a:cs typeface="Georgia"/>
              </a:rPr>
              <a:t>)</a:t>
            </a:r>
            <a:r>
              <a:rPr dirty="0" sz="1400" spc="-50" i="1">
                <a:solidFill>
                  <a:srgbClr val="333333"/>
                </a:solidFill>
                <a:latin typeface="Meiryo"/>
                <a:cs typeface="Meiryo"/>
              </a:rPr>
              <a:t>」</a:t>
            </a:r>
            <a:endParaRPr sz="1400">
              <a:latin typeface="Meiryo"/>
              <a:cs typeface="Meiryo"/>
            </a:endParaRPr>
          </a:p>
        </p:txBody>
      </p:sp>
      <p:grpSp>
        <p:nvGrpSpPr>
          <p:cNvPr id="10" name="object 10" descr=""/>
          <p:cNvGrpSpPr/>
          <p:nvPr/>
        </p:nvGrpSpPr>
        <p:grpSpPr>
          <a:xfrm>
            <a:off x="8639174" y="3238499"/>
            <a:ext cx="2533650" cy="590550"/>
            <a:chOff x="8639174" y="3238499"/>
            <a:chExt cx="2533650" cy="590550"/>
          </a:xfrm>
        </p:grpSpPr>
        <p:sp>
          <p:nvSpPr>
            <p:cNvPr id="11" name="object 11" descr=""/>
            <p:cNvSpPr/>
            <p:nvPr/>
          </p:nvSpPr>
          <p:spPr>
            <a:xfrm>
              <a:off x="8662986" y="3262312"/>
              <a:ext cx="2486025" cy="542925"/>
            </a:xfrm>
            <a:custGeom>
              <a:avLst/>
              <a:gdLst/>
              <a:ahLst/>
              <a:cxnLst/>
              <a:rect l="l" t="t" r="r" b="b"/>
              <a:pathLst>
                <a:path w="2486025" h="542925">
                  <a:moveTo>
                    <a:pt x="0" y="0"/>
                  </a:moveTo>
                  <a:lnTo>
                    <a:pt x="2486024" y="0"/>
                  </a:lnTo>
                  <a:lnTo>
                    <a:pt x="2486024" y="542924"/>
                  </a:lnTo>
                  <a:lnTo>
                    <a:pt x="0" y="542924"/>
                  </a:lnTo>
                  <a:lnTo>
                    <a:pt x="0" y="0"/>
                  </a:lnTo>
                  <a:close/>
                </a:path>
              </a:pathLst>
            </a:custGeom>
            <a:ln w="476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86799" y="3286124"/>
              <a:ext cx="152399" cy="152399"/>
            </a:xfrm>
            <a:prstGeom prst="rect">
              <a:avLst/>
            </a:prstGeom>
          </p:spPr>
        </p:pic>
      </p:grpSp>
      <p:sp>
        <p:nvSpPr>
          <p:cNvPr id="13" name="object 13" descr=""/>
          <p:cNvSpPr txBox="1"/>
          <p:nvPr/>
        </p:nvSpPr>
        <p:spPr>
          <a:xfrm>
            <a:off x="8826500" y="3272663"/>
            <a:ext cx="92265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90">
                <a:solidFill>
                  <a:srgbClr val="333333"/>
                </a:solidFill>
                <a:latin typeface="Batang"/>
                <a:cs typeface="Batang"/>
              </a:rPr>
              <a:t>화엄경</a:t>
            </a:r>
            <a:r>
              <a:rPr dirty="0" sz="1350" spc="1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315">
                <a:solidFill>
                  <a:srgbClr val="333333"/>
                </a:solidFill>
                <a:latin typeface="Batang"/>
                <a:cs typeface="Batang"/>
              </a:rPr>
              <a:t>이미지</a:t>
            </a:r>
            <a:endParaRPr sz="1350">
              <a:latin typeface="Batang"/>
              <a:cs typeface="Batang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9486105" y="3579939"/>
            <a:ext cx="840105" cy="206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195">
                <a:solidFill>
                  <a:srgbClr val="333333"/>
                </a:solidFill>
                <a:latin typeface="Batang"/>
                <a:cs typeface="Batang"/>
              </a:rPr>
              <a:t>화엄경</a:t>
            </a:r>
            <a:r>
              <a:rPr dirty="0" sz="1150" spc="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120">
                <a:solidFill>
                  <a:srgbClr val="333333"/>
                </a:solidFill>
                <a:latin typeface="Batang"/>
                <a:cs typeface="Batang"/>
              </a:rPr>
              <a:t>필사본</a:t>
            </a:r>
            <a:endParaRPr sz="1150">
              <a:latin typeface="Batang"/>
              <a:cs typeface="Batang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8620124" y="4057649"/>
            <a:ext cx="2571750" cy="590550"/>
            <a:chOff x="8620124" y="4057649"/>
            <a:chExt cx="2571750" cy="590550"/>
          </a:xfrm>
        </p:grpSpPr>
        <p:sp>
          <p:nvSpPr>
            <p:cNvPr id="16" name="object 16" descr=""/>
            <p:cNvSpPr/>
            <p:nvPr/>
          </p:nvSpPr>
          <p:spPr>
            <a:xfrm>
              <a:off x="8643936" y="4081462"/>
              <a:ext cx="2524125" cy="542925"/>
            </a:xfrm>
            <a:custGeom>
              <a:avLst/>
              <a:gdLst/>
              <a:ahLst/>
              <a:cxnLst/>
              <a:rect l="l" t="t" r="r" b="b"/>
              <a:pathLst>
                <a:path w="2524125" h="542925">
                  <a:moveTo>
                    <a:pt x="0" y="0"/>
                  </a:moveTo>
                  <a:lnTo>
                    <a:pt x="2524124" y="0"/>
                  </a:lnTo>
                  <a:lnTo>
                    <a:pt x="2524124" y="542924"/>
                  </a:lnTo>
                  <a:lnTo>
                    <a:pt x="0" y="542924"/>
                  </a:lnTo>
                  <a:lnTo>
                    <a:pt x="0" y="0"/>
                  </a:lnTo>
                  <a:close/>
                </a:path>
              </a:pathLst>
            </a:custGeom>
            <a:ln w="476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67749" y="4105274"/>
              <a:ext cx="152399" cy="152399"/>
            </a:xfrm>
            <a:prstGeom prst="rect">
              <a:avLst/>
            </a:prstGeom>
          </p:spPr>
        </p:pic>
      </p:grpSp>
      <p:sp>
        <p:nvSpPr>
          <p:cNvPr id="18" name="object 18" descr=""/>
          <p:cNvSpPr txBox="1"/>
          <p:nvPr/>
        </p:nvSpPr>
        <p:spPr>
          <a:xfrm>
            <a:off x="8803580" y="4091812"/>
            <a:ext cx="92265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25">
                <a:solidFill>
                  <a:srgbClr val="333333"/>
                </a:solidFill>
                <a:latin typeface="Batang"/>
                <a:cs typeface="Batang"/>
              </a:rPr>
              <a:t>금강산</a:t>
            </a:r>
            <a:r>
              <a:rPr dirty="0" sz="1350" spc="-1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315">
                <a:solidFill>
                  <a:srgbClr val="333333"/>
                </a:solidFill>
                <a:latin typeface="Batang"/>
                <a:cs typeface="Batang"/>
              </a:rPr>
              <a:t>이미지</a:t>
            </a:r>
            <a:endParaRPr sz="1350">
              <a:latin typeface="Batang"/>
              <a:cs typeface="Batang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8651180" y="4399089"/>
            <a:ext cx="2505075" cy="206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140">
                <a:solidFill>
                  <a:srgbClr val="333333"/>
                </a:solidFill>
                <a:latin typeface="Batang"/>
                <a:cs typeface="Batang"/>
              </a:rPr>
              <a:t>담무갈보살이</a:t>
            </a:r>
            <a:r>
              <a:rPr dirty="0" sz="1150" spc="-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145">
                <a:solidFill>
                  <a:srgbClr val="333333"/>
                </a:solidFill>
                <a:latin typeface="Batang"/>
                <a:cs typeface="Batang"/>
              </a:rPr>
              <a:t>머물던</a:t>
            </a:r>
            <a:r>
              <a:rPr dirty="0" sz="1150" spc="-4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145">
                <a:solidFill>
                  <a:srgbClr val="333333"/>
                </a:solidFill>
                <a:latin typeface="Batang"/>
                <a:cs typeface="Batang"/>
              </a:rPr>
              <a:t>곳으로</a:t>
            </a:r>
            <a:r>
              <a:rPr dirty="0" sz="1150" spc="-4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145">
                <a:solidFill>
                  <a:srgbClr val="333333"/>
                </a:solidFill>
                <a:latin typeface="Batang"/>
                <a:cs typeface="Batang"/>
              </a:rPr>
              <a:t>믿어진</a:t>
            </a:r>
            <a:r>
              <a:rPr dirty="0" sz="1150" spc="-4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130">
                <a:solidFill>
                  <a:srgbClr val="333333"/>
                </a:solidFill>
                <a:latin typeface="Batang"/>
                <a:cs typeface="Batang"/>
              </a:rPr>
              <a:t>금강산</a:t>
            </a:r>
            <a:endParaRPr sz="1150">
              <a:latin typeface="Batang"/>
              <a:cs typeface="Batang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1054100" y="3078155"/>
            <a:ext cx="6118860" cy="30607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데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법기보살이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거처하며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800" spc="-265" b="0">
                <a:solidFill>
                  <a:srgbClr val="333333"/>
                </a:solidFill>
                <a:latin typeface="Bookman Old Style"/>
                <a:cs typeface="Bookman Old Style"/>
              </a:rPr>
              <a:t>12,000</a:t>
            </a:r>
            <a:r>
              <a:rPr dirty="0" sz="1700" spc="-265">
                <a:solidFill>
                  <a:srgbClr val="333333"/>
                </a:solidFill>
                <a:latin typeface="Batang"/>
                <a:cs typeface="Batang"/>
              </a:rPr>
              <a:t>여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권속과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함께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머물며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480">
                <a:solidFill>
                  <a:srgbClr val="333333"/>
                </a:solidFill>
                <a:latin typeface="Batang"/>
                <a:cs typeface="Batang"/>
              </a:rPr>
              <a:t>설</a:t>
            </a:r>
            <a:r>
              <a:rPr dirty="0" sz="1700" spc="-3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29">
                <a:solidFill>
                  <a:srgbClr val="333333"/>
                </a:solidFill>
                <a:latin typeface="Batang"/>
                <a:cs typeface="Batang"/>
              </a:rPr>
              <a:t>법한다</a:t>
            </a:r>
            <a:r>
              <a:rPr dirty="0" sz="1800" spc="-229" b="0">
                <a:solidFill>
                  <a:srgbClr val="333333"/>
                </a:solidFill>
                <a:latin typeface="Bookman Old Style"/>
                <a:cs typeface="Bookman Old Style"/>
              </a:rPr>
              <a:t>"</a:t>
            </a:r>
            <a:r>
              <a:rPr dirty="0" sz="1700" spc="-229">
                <a:solidFill>
                  <a:srgbClr val="333333"/>
                </a:solidFill>
                <a:latin typeface="Batang"/>
                <a:cs typeface="Batang"/>
              </a:rPr>
              <a:t>라고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기록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711199" y="1810090"/>
            <a:ext cx="6809105" cy="125476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354965" marR="703580" indent="-304800">
              <a:lnSpc>
                <a:spcPct val="114599"/>
              </a:lnSpc>
              <a:spcBef>
                <a:spcPts val="12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37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365">
                <a:solidFill>
                  <a:srgbClr val="333333"/>
                </a:solidFill>
                <a:latin typeface="Batang"/>
                <a:cs typeface="Batang"/>
              </a:rPr>
              <a:t>화엄경</a:t>
            </a:r>
            <a:r>
              <a:rPr dirty="0" sz="1700" spc="-2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의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20">
                <a:solidFill>
                  <a:srgbClr val="333333"/>
                </a:solidFill>
                <a:latin typeface="Batang"/>
                <a:cs typeface="Batang"/>
              </a:rPr>
              <a:t>담무갈보살</a:t>
            </a:r>
            <a:r>
              <a:rPr dirty="0" sz="1800" spc="-220" b="0">
                <a:solidFill>
                  <a:srgbClr val="333333"/>
                </a:solidFill>
                <a:latin typeface="Bookman Old Style"/>
                <a:cs typeface="Bookman Old Style"/>
              </a:rPr>
              <a:t>(</a:t>
            </a:r>
            <a:r>
              <a:rPr dirty="0" sz="1700" spc="-220">
                <a:solidFill>
                  <a:srgbClr val="333333"/>
                </a:solidFill>
                <a:latin typeface="Batang"/>
                <a:cs typeface="Batang"/>
              </a:rPr>
              <a:t>법기보살</a:t>
            </a:r>
            <a:r>
              <a:rPr dirty="0" sz="1800" spc="-220" b="0">
                <a:solidFill>
                  <a:srgbClr val="333333"/>
                </a:solidFill>
                <a:latin typeface="Bookman Old Style"/>
                <a:cs typeface="Bookman Old Style"/>
              </a:rPr>
              <a:t>)</a:t>
            </a:r>
            <a:r>
              <a:rPr dirty="0" sz="1700" spc="-220">
                <a:solidFill>
                  <a:srgbClr val="333333"/>
                </a:solidFill>
                <a:latin typeface="Batang"/>
                <a:cs typeface="Batang"/>
              </a:rPr>
              <a:t>에서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유래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800" spc="-50" b="0">
                <a:solidFill>
                  <a:srgbClr val="333333"/>
                </a:solidFill>
                <a:latin typeface="Bookman Old Style"/>
                <a:cs typeface="Bookman Old Style"/>
              </a:rPr>
              <a:t>–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산스크리트어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800" spc="-210" b="0">
                <a:solidFill>
                  <a:srgbClr val="333333"/>
                </a:solidFill>
                <a:latin typeface="Bookman Old Style"/>
                <a:cs typeface="Bookman Old Style"/>
              </a:rPr>
              <a:t>'</a:t>
            </a:r>
            <a:r>
              <a:rPr dirty="0" sz="1700" spc="-210">
                <a:solidFill>
                  <a:srgbClr val="333333"/>
                </a:solidFill>
                <a:latin typeface="Batang"/>
                <a:cs typeface="Batang"/>
              </a:rPr>
              <a:t>다르모가타 </a:t>
            </a:r>
            <a:r>
              <a:rPr dirty="0" sz="1800" spc="-165" b="0">
                <a:solidFill>
                  <a:srgbClr val="333333"/>
                </a:solidFill>
                <a:latin typeface="Bookman Old Style"/>
                <a:cs typeface="Bookman Old Style"/>
              </a:rPr>
              <a:t>(Dharmogata)'</a:t>
            </a:r>
            <a:r>
              <a:rPr dirty="0" sz="1700" spc="-165">
                <a:solidFill>
                  <a:srgbClr val="333333"/>
                </a:solidFill>
                <a:latin typeface="Batang"/>
                <a:cs typeface="Batang"/>
              </a:rPr>
              <a:t>의</a:t>
            </a:r>
            <a:r>
              <a:rPr dirty="0" sz="17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음역으로</a:t>
            </a:r>
            <a:r>
              <a:rPr dirty="0" sz="1700" spc="-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800" spc="-114" b="0">
                <a:solidFill>
                  <a:srgbClr val="333333"/>
                </a:solidFill>
                <a:latin typeface="Bookman Old Style"/>
                <a:cs typeface="Bookman Old Style"/>
              </a:rPr>
              <a:t>'</a:t>
            </a:r>
            <a:r>
              <a:rPr dirty="0" sz="1700" spc="-114">
                <a:solidFill>
                  <a:srgbClr val="333333"/>
                </a:solidFill>
                <a:latin typeface="Batang"/>
                <a:cs typeface="Batang"/>
              </a:rPr>
              <a:t>법</a:t>
            </a:r>
            <a:r>
              <a:rPr dirty="0" sz="1800" spc="-114" b="0">
                <a:solidFill>
                  <a:srgbClr val="333333"/>
                </a:solidFill>
                <a:latin typeface="Bookman Old Style"/>
                <a:cs typeface="Bookman Old Style"/>
              </a:rPr>
              <a:t>(</a:t>
            </a:r>
            <a:r>
              <a:rPr dirty="0" sz="1700" spc="-210">
                <a:solidFill>
                  <a:srgbClr val="333333"/>
                </a:solidFill>
                <a:latin typeface="PMingLiU"/>
                <a:cs typeface="PMingLiU"/>
              </a:rPr>
              <a:t>法</a:t>
            </a:r>
            <a:r>
              <a:rPr dirty="0" sz="1800" spc="-125" b="0">
                <a:solidFill>
                  <a:srgbClr val="333333"/>
                </a:solidFill>
                <a:latin typeface="Bookman Old Style"/>
                <a:cs typeface="Bookman Old Style"/>
              </a:rPr>
              <a:t>)</a:t>
            </a:r>
            <a:r>
              <a:rPr dirty="0" sz="1700" spc="-125">
                <a:solidFill>
                  <a:srgbClr val="333333"/>
                </a:solidFill>
                <a:latin typeface="Batang"/>
                <a:cs typeface="Batang"/>
              </a:rPr>
              <a:t>을</a:t>
            </a:r>
            <a:r>
              <a:rPr dirty="0" sz="1700" spc="-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29">
                <a:solidFill>
                  <a:srgbClr val="333333"/>
                </a:solidFill>
                <a:latin typeface="Batang"/>
                <a:cs typeface="Batang"/>
              </a:rPr>
              <a:t>일으킨다</a:t>
            </a:r>
            <a:r>
              <a:rPr dirty="0" sz="1800" spc="-229" b="0">
                <a:solidFill>
                  <a:srgbClr val="333333"/>
                </a:solidFill>
                <a:latin typeface="Bookman Old Style"/>
                <a:cs typeface="Bookman Old Style"/>
              </a:rPr>
              <a:t>'</a:t>
            </a:r>
            <a:r>
              <a:rPr dirty="0" sz="1700" spc="-229">
                <a:solidFill>
                  <a:srgbClr val="333333"/>
                </a:solidFill>
                <a:latin typeface="Batang"/>
                <a:cs typeface="Batang"/>
              </a:rPr>
              <a:t>는</a:t>
            </a:r>
            <a:r>
              <a:rPr dirty="0" sz="1700" spc="-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의미</a:t>
            </a:r>
            <a:endParaRPr sz="1700">
              <a:latin typeface="Batang"/>
              <a:cs typeface="Batang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0">
              <a:latin typeface="Batang"/>
              <a:cs typeface="Batang"/>
            </a:endParaRPr>
          </a:p>
          <a:p>
            <a:pPr marL="50800">
              <a:lnSpc>
                <a:spcPct val="100000"/>
              </a:lnSpc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44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800" spc="-270" b="0">
                <a:solidFill>
                  <a:srgbClr val="333333"/>
                </a:solidFill>
                <a:latin typeface="Bookman Old Style"/>
                <a:cs typeface="Bookman Old Style"/>
              </a:rPr>
              <a:t>695~704</a:t>
            </a:r>
            <a:r>
              <a:rPr dirty="0" sz="1700" spc="-270">
                <a:solidFill>
                  <a:srgbClr val="333333"/>
                </a:solidFill>
                <a:latin typeface="Batang"/>
                <a:cs typeface="Batang"/>
              </a:rPr>
              <a:t>년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75">
                <a:solidFill>
                  <a:srgbClr val="333333"/>
                </a:solidFill>
                <a:latin typeface="Batang"/>
                <a:cs typeface="Batang"/>
              </a:rPr>
              <a:t>실차난타가</a:t>
            </a:r>
            <a:r>
              <a:rPr dirty="0" sz="1700" spc="-2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번역한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10">
                <a:solidFill>
                  <a:srgbClr val="333333"/>
                </a:solidFill>
                <a:latin typeface="PMingLiU"/>
                <a:cs typeface="PMingLiU"/>
              </a:rPr>
              <a:t>『</a:t>
            </a:r>
            <a:r>
              <a:rPr dirty="0" sz="1700" spc="-320">
                <a:solidFill>
                  <a:srgbClr val="333333"/>
                </a:solidFill>
                <a:latin typeface="Batang"/>
                <a:cs typeface="Batang"/>
              </a:rPr>
              <a:t>팔십화엄경</a:t>
            </a:r>
            <a:r>
              <a:rPr dirty="0" sz="1700" spc="-2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10">
                <a:solidFill>
                  <a:srgbClr val="333333"/>
                </a:solidFill>
                <a:latin typeface="PMingLiU"/>
                <a:cs typeface="PMingLiU"/>
              </a:rPr>
              <a:t>』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에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800" spc="-210" b="0">
                <a:solidFill>
                  <a:srgbClr val="333333"/>
                </a:solidFill>
                <a:latin typeface="Bookman Old Style"/>
                <a:cs typeface="Bookman Old Style"/>
              </a:rPr>
              <a:t>"</a:t>
            </a:r>
            <a:r>
              <a:rPr dirty="0" sz="1700" spc="-210">
                <a:solidFill>
                  <a:srgbClr val="333333"/>
                </a:solidFill>
                <a:latin typeface="Batang"/>
                <a:cs typeface="Batang"/>
              </a:rPr>
              <a:t>바다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가운데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금강산이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530">
                <a:solidFill>
                  <a:srgbClr val="333333"/>
                </a:solidFill>
                <a:latin typeface="Batang"/>
                <a:cs typeface="Batang"/>
              </a:rPr>
              <a:t>있</a:t>
            </a:r>
            <a:r>
              <a:rPr dirty="0" sz="1700" spc="-2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05">
                <a:solidFill>
                  <a:srgbClr val="333333"/>
                </a:solidFill>
                <a:latin typeface="Batang"/>
                <a:cs typeface="Batang"/>
              </a:rPr>
              <a:t>는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723899" y="3562690"/>
            <a:ext cx="7014845" cy="69723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342265" marR="30480" indent="-304800">
              <a:lnSpc>
                <a:spcPct val="114599"/>
              </a:lnSpc>
              <a:spcBef>
                <a:spcPts val="12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60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210">
                <a:solidFill>
                  <a:srgbClr val="333333"/>
                </a:solidFill>
                <a:latin typeface="PMingLiU"/>
                <a:cs typeface="PMingLiU"/>
              </a:rPr>
              <a:t>『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조선왕조실록</a:t>
            </a:r>
            <a:r>
              <a:rPr dirty="0" sz="1700" spc="-95">
                <a:solidFill>
                  <a:srgbClr val="333333"/>
                </a:solidFill>
                <a:latin typeface="PMingLiU"/>
                <a:cs typeface="PMingLiU"/>
              </a:rPr>
              <a:t>』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기록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800" spc="-110" b="0">
                <a:solidFill>
                  <a:srgbClr val="333333"/>
                </a:solidFill>
                <a:latin typeface="Bookman Old Style"/>
                <a:cs typeface="Bookman Old Style"/>
              </a:rPr>
              <a:t>– "</a:t>
            </a:r>
            <a:r>
              <a:rPr dirty="0" sz="1700" spc="-210">
                <a:solidFill>
                  <a:srgbClr val="333333"/>
                </a:solidFill>
                <a:latin typeface="Batang"/>
                <a:cs typeface="Batang"/>
              </a:rPr>
              <a:t>중국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사신이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금강산을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보고자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하는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이유는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10">
                <a:solidFill>
                  <a:srgbClr val="333333"/>
                </a:solidFill>
                <a:latin typeface="PMingLiU"/>
                <a:cs typeface="PMingLiU"/>
              </a:rPr>
              <a:t>『</a:t>
            </a:r>
            <a:r>
              <a:rPr dirty="0" sz="1700" spc="-365">
                <a:solidFill>
                  <a:srgbClr val="333333"/>
                </a:solidFill>
                <a:latin typeface="Batang"/>
                <a:cs typeface="Batang"/>
              </a:rPr>
              <a:t>대장경</a:t>
            </a:r>
            <a:r>
              <a:rPr dirty="0" sz="1700" spc="-24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50">
                <a:solidFill>
                  <a:srgbClr val="333333"/>
                </a:solidFill>
                <a:latin typeface="PMingLiU"/>
                <a:cs typeface="PMingLiU"/>
              </a:rPr>
              <a:t>』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에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75">
                <a:solidFill>
                  <a:srgbClr val="333333"/>
                </a:solidFill>
                <a:latin typeface="Batang"/>
                <a:cs typeface="Batang"/>
              </a:rPr>
              <a:t>금강산</a:t>
            </a:r>
            <a:r>
              <a:rPr dirty="0" sz="1700" spc="-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이야기가</a:t>
            </a:r>
            <a:r>
              <a:rPr dirty="0" sz="1700" spc="-2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실려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널리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알려진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">
                <a:solidFill>
                  <a:srgbClr val="333333"/>
                </a:solidFill>
                <a:latin typeface="Batang"/>
                <a:cs typeface="Batang"/>
              </a:rPr>
              <a:t>탓</a:t>
            </a:r>
            <a:r>
              <a:rPr dirty="0" sz="1800" spc="-25" b="0">
                <a:solidFill>
                  <a:srgbClr val="333333"/>
                </a:solidFill>
                <a:latin typeface="Bookman Old Style"/>
                <a:cs typeface="Bookman Old Style"/>
              </a:rPr>
              <a:t>"</a:t>
            </a:r>
            <a:endParaRPr sz="1800">
              <a:latin typeface="Bookman Old Style"/>
              <a:cs typeface="Bookman Old Style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723899" y="4438990"/>
            <a:ext cx="6786245" cy="69723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342265" marR="30480" indent="-304800">
              <a:lnSpc>
                <a:spcPct val="114599"/>
              </a:lnSpc>
              <a:spcBef>
                <a:spcPts val="12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67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고려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원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간섭기에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75">
                <a:solidFill>
                  <a:srgbClr val="333333"/>
                </a:solidFill>
                <a:latin typeface="Batang"/>
                <a:cs typeface="Batang"/>
              </a:rPr>
              <a:t>금강산</a:t>
            </a:r>
            <a:r>
              <a:rPr dirty="0" sz="17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신앙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크게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유행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800" b="0">
                <a:solidFill>
                  <a:srgbClr val="333333"/>
                </a:solidFill>
                <a:latin typeface="Bookman Old Style"/>
                <a:cs typeface="Bookman Old Style"/>
              </a:rPr>
              <a:t>–</a:t>
            </a:r>
            <a:r>
              <a:rPr dirty="0" sz="1800" spc="-114" b="0">
                <a:solidFill>
                  <a:srgbClr val="333333"/>
                </a:solidFill>
                <a:latin typeface="Bookman Old Style"/>
                <a:cs typeface="Bookman Old Style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기황후의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75">
                <a:solidFill>
                  <a:srgbClr val="333333"/>
                </a:solidFill>
                <a:latin typeface="Batang"/>
                <a:cs typeface="Batang"/>
              </a:rPr>
              <a:t>금강산</a:t>
            </a:r>
            <a:r>
              <a:rPr dirty="0" sz="17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75">
                <a:solidFill>
                  <a:srgbClr val="333333"/>
                </a:solidFill>
                <a:latin typeface="Batang"/>
                <a:cs typeface="Batang"/>
              </a:rPr>
              <a:t>장안사</a:t>
            </a:r>
            <a:r>
              <a:rPr dirty="0" sz="1700" spc="-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195">
                <a:solidFill>
                  <a:srgbClr val="333333"/>
                </a:solidFill>
                <a:latin typeface="Batang"/>
                <a:cs typeface="Batang"/>
              </a:rPr>
              <a:t>보시</a:t>
            </a:r>
            <a:r>
              <a:rPr dirty="0" sz="1800" spc="-195" b="0">
                <a:solidFill>
                  <a:srgbClr val="333333"/>
                </a:solidFill>
                <a:latin typeface="Bookman Old Style"/>
                <a:cs typeface="Bookman Old Style"/>
              </a:rPr>
              <a:t>,</a:t>
            </a:r>
            <a:r>
              <a:rPr dirty="0" sz="1800" spc="-114" b="0">
                <a:solidFill>
                  <a:srgbClr val="333333"/>
                </a:solidFill>
                <a:latin typeface="Bookman Old Style"/>
                <a:cs typeface="Bookman Old Style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원나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라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승려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480">
                <a:solidFill>
                  <a:srgbClr val="333333"/>
                </a:solidFill>
                <a:latin typeface="Batang"/>
                <a:cs typeface="Batang"/>
              </a:rPr>
              <a:t>철</a:t>
            </a:r>
            <a:r>
              <a:rPr dirty="0" sz="1700" spc="-3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65">
                <a:solidFill>
                  <a:srgbClr val="333333"/>
                </a:solidFill>
                <a:latin typeface="Batang"/>
                <a:cs typeface="Batang"/>
              </a:rPr>
              <a:t>산소경</a:t>
            </a:r>
            <a:r>
              <a:rPr dirty="0" sz="1700" spc="-2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800" spc="-220" b="0">
                <a:solidFill>
                  <a:srgbClr val="333333"/>
                </a:solidFill>
                <a:latin typeface="Bookman Old Style"/>
                <a:cs typeface="Bookman Old Style"/>
              </a:rPr>
              <a:t>(1304</a:t>
            </a:r>
            <a:r>
              <a:rPr dirty="0" sz="1700" spc="-220">
                <a:solidFill>
                  <a:srgbClr val="333333"/>
                </a:solidFill>
                <a:latin typeface="Batang"/>
                <a:cs typeface="Batang"/>
              </a:rPr>
              <a:t>년</a:t>
            </a:r>
            <a:r>
              <a:rPr dirty="0" sz="1800" spc="-220" b="0">
                <a:solidFill>
                  <a:srgbClr val="333333"/>
                </a:solidFill>
                <a:latin typeface="Bookman Old Style"/>
                <a:cs typeface="Bookman Old Style"/>
              </a:rPr>
              <a:t>)</a:t>
            </a:r>
            <a:r>
              <a:rPr dirty="0" sz="1700" spc="-220">
                <a:solidFill>
                  <a:srgbClr val="333333"/>
                </a:solidFill>
                <a:latin typeface="Batang"/>
                <a:cs typeface="Batang"/>
              </a:rPr>
              <a:t>과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595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1700" spc="-225">
                <a:solidFill>
                  <a:srgbClr val="333333"/>
                </a:solidFill>
                <a:latin typeface="Batang"/>
                <a:cs typeface="Batang"/>
              </a:rPr>
              <a:t> 공</a:t>
            </a:r>
            <a:r>
              <a:rPr dirty="0" sz="1800" spc="-225" b="0">
                <a:solidFill>
                  <a:srgbClr val="333333"/>
                </a:solidFill>
                <a:latin typeface="Bookman Old Style"/>
                <a:cs typeface="Bookman Old Style"/>
              </a:rPr>
              <a:t>(1326</a:t>
            </a:r>
            <a:r>
              <a:rPr dirty="0" sz="1700" spc="-225">
                <a:solidFill>
                  <a:srgbClr val="333333"/>
                </a:solidFill>
                <a:latin typeface="Batang"/>
                <a:cs typeface="Batang"/>
              </a:rPr>
              <a:t>년</a:t>
            </a:r>
            <a:r>
              <a:rPr dirty="0" sz="1800" spc="-225" b="0">
                <a:solidFill>
                  <a:srgbClr val="333333"/>
                </a:solidFill>
                <a:latin typeface="Bookman Old Style"/>
                <a:cs typeface="Bookman Old Style"/>
              </a:rPr>
              <a:t>)</a:t>
            </a:r>
            <a:r>
              <a:rPr dirty="0" sz="1700" spc="-225">
                <a:solidFill>
                  <a:srgbClr val="333333"/>
                </a:solidFill>
                <a:latin typeface="Batang"/>
                <a:cs typeface="Batang"/>
              </a:rPr>
              <a:t>의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75">
                <a:solidFill>
                  <a:srgbClr val="333333"/>
                </a:solidFill>
                <a:latin typeface="Batang"/>
                <a:cs typeface="Batang"/>
              </a:rPr>
              <a:t>금강산</a:t>
            </a:r>
            <a:r>
              <a:rPr dirty="0" sz="1700" spc="-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순례</a:t>
            </a:r>
            <a:endParaRPr sz="1700">
              <a:latin typeface="Batang"/>
              <a:cs typeface="Batang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523874"/>
            <a:ext cx="12192000" cy="5819775"/>
            <a:chOff x="0" y="523874"/>
            <a:chExt cx="12192000" cy="5819775"/>
          </a:xfrm>
        </p:grpSpPr>
        <p:sp>
          <p:nvSpPr>
            <p:cNvPr id="3" name="object 3" descr=""/>
            <p:cNvSpPr/>
            <p:nvPr/>
          </p:nvSpPr>
          <p:spPr>
            <a:xfrm>
              <a:off x="0" y="523874"/>
              <a:ext cx="12192000" cy="5819775"/>
            </a:xfrm>
            <a:custGeom>
              <a:avLst/>
              <a:gdLst/>
              <a:ahLst/>
              <a:cxnLst/>
              <a:rect l="l" t="t" r="r" b="b"/>
              <a:pathLst>
                <a:path w="12192000" h="5819775">
                  <a:moveTo>
                    <a:pt x="12191999" y="5819774"/>
                  </a:moveTo>
                  <a:lnTo>
                    <a:pt x="0" y="5819774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5819774"/>
                  </a:lnTo>
                  <a:close/>
                </a:path>
              </a:pathLst>
            </a:custGeom>
            <a:solidFill>
              <a:srgbClr val="FFFFFF">
                <a:alpha val="8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761999" y="1476374"/>
              <a:ext cx="952500" cy="28575"/>
            </a:xfrm>
            <a:custGeom>
              <a:avLst/>
              <a:gdLst/>
              <a:ahLst/>
              <a:cxnLst/>
              <a:rect l="l" t="t" r="r" b="b"/>
              <a:pathLst>
                <a:path w="952500" h="28575">
                  <a:moveTo>
                    <a:pt x="952499" y="28574"/>
                  </a:moveTo>
                  <a:lnTo>
                    <a:pt x="0" y="28574"/>
                  </a:lnTo>
                  <a:lnTo>
                    <a:pt x="0" y="0"/>
                  </a:lnTo>
                  <a:lnTo>
                    <a:pt x="952499" y="0"/>
                  </a:lnTo>
                  <a:lnTo>
                    <a:pt x="952499" y="28574"/>
                  </a:lnTo>
                  <a:close/>
                </a:path>
              </a:pathLst>
            </a:custGeom>
            <a:solidFill>
              <a:srgbClr val="93775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49299" y="838072"/>
            <a:ext cx="3801110" cy="4908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50" spc="-465"/>
              <a:t>금강산의</a:t>
            </a:r>
            <a:r>
              <a:rPr dirty="0" sz="3050" spc="-250"/>
              <a:t> </a:t>
            </a:r>
            <a:r>
              <a:rPr dirty="0" sz="3050" spc="-459"/>
              <a:t>어원</a:t>
            </a:r>
            <a:r>
              <a:rPr dirty="0" sz="3050" spc="-240"/>
              <a:t> </a:t>
            </a:r>
            <a:r>
              <a:rPr dirty="0" sz="3050">
                <a:latin typeface="Times New Roman"/>
                <a:cs typeface="Times New Roman"/>
              </a:rPr>
              <a:t>–</a:t>
            </a:r>
            <a:r>
              <a:rPr dirty="0" sz="3050" spc="25">
                <a:latin typeface="Times New Roman"/>
                <a:cs typeface="Times New Roman"/>
              </a:rPr>
              <a:t> </a:t>
            </a:r>
            <a:r>
              <a:rPr dirty="0" sz="3050" spc="-565"/>
              <a:t>수미산설</a:t>
            </a:r>
            <a:endParaRPr sz="3050">
              <a:latin typeface="Times New Roman"/>
              <a:cs typeface="Times New Roman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8639174" y="2857499"/>
            <a:ext cx="2533650" cy="590550"/>
            <a:chOff x="8639174" y="2857499"/>
            <a:chExt cx="2533650" cy="590550"/>
          </a:xfrm>
        </p:grpSpPr>
        <p:sp>
          <p:nvSpPr>
            <p:cNvPr id="7" name="object 7" descr=""/>
            <p:cNvSpPr/>
            <p:nvPr/>
          </p:nvSpPr>
          <p:spPr>
            <a:xfrm>
              <a:off x="8662986" y="2881312"/>
              <a:ext cx="2486025" cy="542925"/>
            </a:xfrm>
            <a:custGeom>
              <a:avLst/>
              <a:gdLst/>
              <a:ahLst/>
              <a:cxnLst/>
              <a:rect l="l" t="t" r="r" b="b"/>
              <a:pathLst>
                <a:path w="2486025" h="542925">
                  <a:moveTo>
                    <a:pt x="0" y="0"/>
                  </a:moveTo>
                  <a:lnTo>
                    <a:pt x="2486024" y="0"/>
                  </a:lnTo>
                  <a:lnTo>
                    <a:pt x="2486024" y="542924"/>
                  </a:lnTo>
                  <a:lnTo>
                    <a:pt x="0" y="542924"/>
                  </a:lnTo>
                  <a:lnTo>
                    <a:pt x="0" y="0"/>
                  </a:lnTo>
                  <a:close/>
                </a:path>
              </a:pathLst>
            </a:custGeom>
            <a:ln w="476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86799" y="2905124"/>
              <a:ext cx="152399" cy="152399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8826500" y="2891663"/>
            <a:ext cx="129794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25">
                <a:solidFill>
                  <a:srgbClr val="333333"/>
                </a:solidFill>
                <a:latin typeface="Batang"/>
                <a:cs typeface="Batang"/>
              </a:rPr>
              <a:t>수미산</a:t>
            </a:r>
            <a:r>
              <a:rPr dirty="0" sz="1350" spc="-1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210">
                <a:solidFill>
                  <a:srgbClr val="333333"/>
                </a:solidFill>
                <a:latin typeface="Batang"/>
                <a:cs typeface="Batang"/>
              </a:rPr>
              <a:t>우주관</a:t>
            </a:r>
            <a:r>
              <a:rPr dirty="0" sz="1350" spc="-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135">
                <a:solidFill>
                  <a:srgbClr val="333333"/>
                </a:solidFill>
                <a:latin typeface="Batang"/>
                <a:cs typeface="Batang"/>
              </a:rPr>
              <a:t>그림</a:t>
            </a:r>
            <a:endParaRPr sz="1350">
              <a:latin typeface="Batang"/>
              <a:cs typeface="Batang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9272240" y="3198939"/>
            <a:ext cx="1263015" cy="206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175">
                <a:solidFill>
                  <a:srgbClr val="333333"/>
                </a:solidFill>
                <a:latin typeface="Batang"/>
                <a:cs typeface="Batang"/>
              </a:rPr>
              <a:t>불교</a:t>
            </a:r>
            <a:r>
              <a:rPr dirty="0" sz="1150" spc="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145">
                <a:solidFill>
                  <a:srgbClr val="333333"/>
                </a:solidFill>
                <a:latin typeface="Batang"/>
                <a:cs typeface="Batang"/>
              </a:rPr>
              <a:t>우주관의</a:t>
            </a:r>
            <a:r>
              <a:rPr dirty="0" sz="1150" spc="-4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130">
                <a:solidFill>
                  <a:srgbClr val="333333"/>
                </a:solidFill>
                <a:latin typeface="Batang"/>
                <a:cs typeface="Batang"/>
              </a:rPr>
              <a:t>수미산</a:t>
            </a:r>
            <a:endParaRPr sz="1150">
              <a:latin typeface="Batang"/>
              <a:cs typeface="Batang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8639174" y="3676649"/>
            <a:ext cx="2533650" cy="590550"/>
            <a:chOff x="8639174" y="3676649"/>
            <a:chExt cx="2533650" cy="590550"/>
          </a:xfrm>
        </p:grpSpPr>
        <p:sp>
          <p:nvSpPr>
            <p:cNvPr id="12" name="object 12" descr=""/>
            <p:cNvSpPr/>
            <p:nvPr/>
          </p:nvSpPr>
          <p:spPr>
            <a:xfrm>
              <a:off x="8662986" y="3700462"/>
              <a:ext cx="2486025" cy="542925"/>
            </a:xfrm>
            <a:custGeom>
              <a:avLst/>
              <a:gdLst/>
              <a:ahLst/>
              <a:cxnLst/>
              <a:rect l="l" t="t" r="r" b="b"/>
              <a:pathLst>
                <a:path w="2486025" h="542925">
                  <a:moveTo>
                    <a:pt x="0" y="0"/>
                  </a:moveTo>
                  <a:lnTo>
                    <a:pt x="2486024" y="0"/>
                  </a:lnTo>
                  <a:lnTo>
                    <a:pt x="2486024" y="542924"/>
                  </a:lnTo>
                  <a:lnTo>
                    <a:pt x="0" y="542924"/>
                  </a:lnTo>
                  <a:lnTo>
                    <a:pt x="0" y="0"/>
                  </a:lnTo>
                  <a:close/>
                </a:path>
              </a:pathLst>
            </a:custGeom>
            <a:ln w="476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86799" y="3724274"/>
              <a:ext cx="152399" cy="152399"/>
            </a:xfrm>
            <a:prstGeom prst="rect">
              <a:avLst/>
            </a:prstGeom>
          </p:spPr>
        </p:pic>
      </p:grpSp>
      <p:sp>
        <p:nvSpPr>
          <p:cNvPr id="14" name="object 14" descr=""/>
          <p:cNvSpPr txBox="1"/>
          <p:nvPr/>
        </p:nvSpPr>
        <p:spPr>
          <a:xfrm>
            <a:off x="8826500" y="3710812"/>
            <a:ext cx="92265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10">
                <a:solidFill>
                  <a:srgbClr val="333333"/>
                </a:solidFill>
                <a:latin typeface="Batang"/>
                <a:cs typeface="Batang"/>
              </a:rPr>
              <a:t>고인돌</a:t>
            </a:r>
            <a:r>
              <a:rPr dirty="0" sz="1350" spc="-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315">
                <a:solidFill>
                  <a:srgbClr val="333333"/>
                </a:solidFill>
                <a:latin typeface="Batang"/>
                <a:cs typeface="Batang"/>
              </a:rPr>
              <a:t>이미지</a:t>
            </a:r>
            <a:endParaRPr sz="1350">
              <a:latin typeface="Batang"/>
              <a:cs typeface="Batang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9336682" y="4018089"/>
            <a:ext cx="1111250" cy="206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145">
                <a:solidFill>
                  <a:srgbClr val="333333"/>
                </a:solidFill>
                <a:latin typeface="Batang"/>
                <a:cs typeface="Batang"/>
              </a:rPr>
              <a:t>한국의</a:t>
            </a:r>
            <a:r>
              <a:rPr dirty="0" sz="1150" spc="-4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145">
                <a:solidFill>
                  <a:srgbClr val="333333"/>
                </a:solidFill>
                <a:latin typeface="Batang"/>
                <a:cs typeface="Batang"/>
              </a:rPr>
              <a:t>고인돌</a:t>
            </a:r>
            <a:r>
              <a:rPr dirty="0" sz="1150" spc="-4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220">
                <a:solidFill>
                  <a:srgbClr val="333333"/>
                </a:solidFill>
                <a:latin typeface="Batang"/>
                <a:cs typeface="Batang"/>
              </a:rPr>
              <a:t>유적</a:t>
            </a:r>
            <a:endParaRPr sz="1150">
              <a:latin typeface="Batang"/>
              <a:cs typeface="Batang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723899" y="1822851"/>
            <a:ext cx="6887845" cy="719455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342265" marR="30480" indent="-304800">
              <a:lnSpc>
                <a:spcPct val="118800"/>
              </a:lnSpc>
              <a:spcBef>
                <a:spcPts val="22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44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290">
                <a:solidFill>
                  <a:srgbClr val="333333"/>
                </a:solidFill>
                <a:latin typeface="Batang"/>
                <a:cs typeface="Batang"/>
              </a:rPr>
              <a:t>불교</a:t>
            </a:r>
            <a:r>
              <a:rPr dirty="0" sz="1700" spc="-2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우주관의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200" b="0">
                <a:solidFill>
                  <a:srgbClr val="333333"/>
                </a:solidFill>
                <a:latin typeface="Bookman Old Style"/>
                <a:cs typeface="Bookman Old Style"/>
              </a:rPr>
              <a:t>9</a:t>
            </a:r>
            <a:r>
              <a:rPr dirty="0" sz="1700" spc="-200">
                <a:solidFill>
                  <a:srgbClr val="333333"/>
                </a:solidFill>
                <a:latin typeface="Batang"/>
                <a:cs typeface="Batang"/>
              </a:rPr>
              <a:t>산</a:t>
            </a:r>
            <a:r>
              <a:rPr dirty="0" sz="1750" spc="-200" b="0">
                <a:solidFill>
                  <a:srgbClr val="333333"/>
                </a:solidFill>
                <a:latin typeface="Bookman Old Style"/>
                <a:cs typeface="Bookman Old Style"/>
              </a:rPr>
              <a:t>8</a:t>
            </a:r>
            <a:r>
              <a:rPr dirty="0" sz="1700" spc="-200">
                <a:solidFill>
                  <a:srgbClr val="333333"/>
                </a:solidFill>
                <a:latin typeface="Batang"/>
                <a:cs typeface="Batang"/>
              </a:rPr>
              <a:t>해</a:t>
            </a:r>
            <a:r>
              <a:rPr dirty="0" sz="1750" spc="-200" b="0">
                <a:solidFill>
                  <a:srgbClr val="333333"/>
                </a:solidFill>
                <a:latin typeface="Bookman Old Style"/>
                <a:cs typeface="Bookman Old Style"/>
              </a:rPr>
              <a:t>(</a:t>
            </a:r>
            <a:r>
              <a:rPr dirty="0" sz="1700" spc="-210">
                <a:solidFill>
                  <a:srgbClr val="333333"/>
                </a:solidFill>
                <a:latin typeface="PMingLiU"/>
                <a:cs typeface="PMingLiU"/>
              </a:rPr>
              <a:t>九山八海</a:t>
            </a:r>
            <a:r>
              <a:rPr dirty="0" sz="1750" spc="-85" b="0">
                <a:solidFill>
                  <a:srgbClr val="333333"/>
                </a:solidFill>
                <a:latin typeface="Bookman Old Style"/>
                <a:cs typeface="Bookman Old Style"/>
              </a:rPr>
              <a:t>) -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금강산이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90">
                <a:solidFill>
                  <a:srgbClr val="333333"/>
                </a:solidFill>
                <a:latin typeface="Batang"/>
                <a:cs typeface="Batang"/>
              </a:rPr>
              <a:t>불교</a:t>
            </a:r>
            <a:r>
              <a:rPr dirty="0" sz="1700" spc="-2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우주관에서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480">
                <a:solidFill>
                  <a:srgbClr val="333333"/>
                </a:solidFill>
                <a:latin typeface="Batang"/>
                <a:cs typeface="Batang"/>
              </a:rPr>
              <a:t>철</a:t>
            </a:r>
            <a:r>
              <a:rPr dirty="0" sz="1700" spc="-34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5">
                <a:solidFill>
                  <a:srgbClr val="333333"/>
                </a:solidFill>
                <a:latin typeface="Batang"/>
                <a:cs typeface="Batang"/>
              </a:rPr>
              <a:t>위산</a:t>
            </a:r>
            <a:r>
              <a:rPr dirty="0" sz="1700" spc="-4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또는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90">
                <a:solidFill>
                  <a:srgbClr val="333333"/>
                </a:solidFill>
                <a:latin typeface="Batang"/>
                <a:cs typeface="Batang"/>
              </a:rPr>
              <a:t>수미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산과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연결됨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723899" y="2699151"/>
            <a:ext cx="6767830" cy="719455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342265" marR="30480" indent="-304800">
              <a:lnSpc>
                <a:spcPct val="118800"/>
              </a:lnSpc>
              <a:spcBef>
                <a:spcPts val="22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52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변광현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교수의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229" b="0">
                <a:solidFill>
                  <a:srgbClr val="333333"/>
                </a:solidFill>
                <a:latin typeface="Bookman Old Style"/>
                <a:cs typeface="Bookman Old Style"/>
              </a:rPr>
              <a:t>'</a:t>
            </a:r>
            <a:r>
              <a:rPr dirty="0" sz="1700" spc="-229">
                <a:solidFill>
                  <a:srgbClr val="333333"/>
                </a:solidFill>
                <a:latin typeface="Batang"/>
                <a:cs typeface="Batang"/>
              </a:rPr>
              <a:t>금강산</a:t>
            </a:r>
            <a:r>
              <a:rPr dirty="0" sz="1700" spc="-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420">
                <a:solidFill>
                  <a:srgbClr val="333333"/>
                </a:solidFill>
                <a:latin typeface="Batang"/>
                <a:cs typeface="Batang"/>
              </a:rPr>
              <a:t>중심</a:t>
            </a:r>
            <a:r>
              <a:rPr dirty="0" sz="1700" spc="-2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480">
                <a:solidFill>
                  <a:srgbClr val="333333"/>
                </a:solidFill>
                <a:latin typeface="Batang"/>
                <a:cs typeface="Batang"/>
              </a:rPr>
              <a:t>설</a:t>
            </a:r>
            <a:r>
              <a:rPr dirty="0" sz="1700" spc="-3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80" b="0">
                <a:solidFill>
                  <a:srgbClr val="333333"/>
                </a:solidFill>
                <a:latin typeface="Bookman Old Style"/>
                <a:cs typeface="Bookman Old Style"/>
              </a:rPr>
              <a:t>'</a:t>
            </a:r>
            <a:r>
              <a:rPr dirty="0" sz="1750" spc="-85" b="0">
                <a:solidFill>
                  <a:srgbClr val="333333"/>
                </a:solidFill>
                <a:latin typeface="Bookman Old Style"/>
                <a:cs typeface="Bookman Old Style"/>
              </a:rPr>
              <a:t> </a:t>
            </a:r>
            <a:r>
              <a:rPr dirty="0" sz="1750" spc="-140" b="0">
                <a:solidFill>
                  <a:srgbClr val="333333"/>
                </a:solidFill>
                <a:latin typeface="Bookman Old Style"/>
                <a:cs typeface="Bookman Old Style"/>
              </a:rPr>
              <a:t>-</a:t>
            </a:r>
            <a:r>
              <a:rPr dirty="0" sz="1750" spc="-90" b="0">
                <a:solidFill>
                  <a:srgbClr val="333333"/>
                </a:solidFill>
                <a:latin typeface="Bookman Old Style"/>
                <a:cs typeface="Bookman Old Style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고대문명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00">
                <a:solidFill>
                  <a:srgbClr val="333333"/>
                </a:solidFill>
                <a:latin typeface="Batang"/>
                <a:cs typeface="Batang"/>
              </a:rPr>
              <a:t>위성충돌설</a:t>
            </a:r>
            <a:r>
              <a:rPr dirty="0" sz="1700" spc="-3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과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금강산을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420">
                <a:solidFill>
                  <a:srgbClr val="333333"/>
                </a:solidFill>
                <a:latin typeface="Batang"/>
                <a:cs typeface="Batang"/>
              </a:rPr>
              <a:t>중심</a:t>
            </a:r>
            <a:r>
              <a:rPr dirty="0" sz="1700" spc="-2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으로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05">
                <a:solidFill>
                  <a:srgbClr val="333333"/>
                </a:solidFill>
                <a:latin typeface="Batang"/>
                <a:cs typeface="Batang"/>
              </a:rPr>
              <a:t>한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새로운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580">
                <a:solidFill>
                  <a:srgbClr val="333333"/>
                </a:solidFill>
                <a:latin typeface="Batang"/>
                <a:cs typeface="Batang"/>
              </a:rPr>
              <a:t>청</a:t>
            </a:r>
            <a:r>
              <a:rPr dirty="0" sz="1700" spc="-2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동기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문명의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10">
                <a:solidFill>
                  <a:srgbClr val="333333"/>
                </a:solidFill>
                <a:latin typeface="Batang"/>
                <a:cs typeface="Batang"/>
              </a:rPr>
              <a:t>확산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723899" y="3575451"/>
            <a:ext cx="6889115" cy="719455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342265" marR="30480" indent="-304800">
              <a:lnSpc>
                <a:spcPct val="118800"/>
              </a:lnSpc>
              <a:spcBef>
                <a:spcPts val="22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67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고인돌과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빗살무늬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토기의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70">
                <a:solidFill>
                  <a:srgbClr val="333333"/>
                </a:solidFill>
                <a:latin typeface="Batang"/>
                <a:cs typeface="Batang"/>
              </a:rPr>
              <a:t>기원지</a:t>
            </a:r>
            <a:r>
              <a:rPr dirty="0" sz="1700" spc="-229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로서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75">
                <a:solidFill>
                  <a:srgbClr val="333333"/>
                </a:solidFill>
                <a:latin typeface="Batang"/>
                <a:cs typeface="Batang"/>
              </a:rPr>
              <a:t>금강산</a:t>
            </a:r>
            <a:r>
              <a:rPr dirty="0" sz="170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595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1700" spc="-229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역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조명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140" b="0">
                <a:solidFill>
                  <a:srgbClr val="333333"/>
                </a:solidFill>
                <a:latin typeface="Bookman Old Style"/>
                <a:cs typeface="Bookman Old Style"/>
              </a:rPr>
              <a:t>-</a:t>
            </a:r>
            <a:r>
              <a:rPr dirty="0" sz="1750" spc="-90" b="0">
                <a:solidFill>
                  <a:srgbClr val="333333"/>
                </a:solidFill>
                <a:latin typeface="Bookman Old Style"/>
                <a:cs typeface="Bookman Old Style"/>
              </a:rPr>
              <a:t> </a:t>
            </a:r>
            <a:r>
              <a:rPr dirty="0" sz="1700" spc="-495">
                <a:solidFill>
                  <a:srgbClr val="333333"/>
                </a:solidFill>
                <a:latin typeface="Batang"/>
                <a:cs typeface="Batang"/>
              </a:rPr>
              <a:t>세</a:t>
            </a:r>
            <a:r>
              <a:rPr dirty="0" sz="1700" spc="-3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계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고인돌의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380" b="0">
                <a:solidFill>
                  <a:srgbClr val="333333"/>
                </a:solidFill>
                <a:latin typeface="Bookman Old Style"/>
                <a:cs typeface="Bookman Old Style"/>
              </a:rPr>
              <a:t>1/2</a:t>
            </a:r>
            <a:r>
              <a:rPr dirty="0" sz="1750" spc="-95" b="0">
                <a:solidFill>
                  <a:srgbClr val="333333"/>
                </a:solidFill>
                <a:latin typeface="Bookman Old Style"/>
                <a:cs typeface="Bookman Old Style"/>
              </a:rPr>
              <a:t> </a:t>
            </a:r>
            <a:r>
              <a:rPr dirty="0" sz="1700" spc="-305">
                <a:solidFill>
                  <a:srgbClr val="333333"/>
                </a:solidFill>
                <a:latin typeface="Batang"/>
                <a:cs typeface="Batang"/>
              </a:rPr>
              <a:t>이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상이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한국에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집중됨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711199" y="4451751"/>
            <a:ext cx="10744200" cy="1502410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354965" marR="3878579" indent="-304800">
              <a:lnSpc>
                <a:spcPct val="118800"/>
              </a:lnSpc>
              <a:spcBef>
                <a:spcPts val="22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44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50" spc="-145" b="0">
                <a:solidFill>
                  <a:srgbClr val="333333"/>
                </a:solidFill>
                <a:latin typeface="Bookman Old Style"/>
                <a:cs typeface="Bookman Old Style"/>
              </a:rPr>
              <a:t>'</a:t>
            </a:r>
            <a:r>
              <a:rPr dirty="0" sz="1700" spc="-145">
                <a:solidFill>
                  <a:srgbClr val="333333"/>
                </a:solidFill>
                <a:latin typeface="Batang"/>
                <a:cs typeface="Batang"/>
              </a:rPr>
              <a:t>금강</a:t>
            </a:r>
            <a:r>
              <a:rPr dirty="0" sz="1750" spc="-145" b="0">
                <a:solidFill>
                  <a:srgbClr val="333333"/>
                </a:solidFill>
                <a:latin typeface="Bookman Old Style"/>
                <a:cs typeface="Bookman Old Style"/>
              </a:rPr>
              <a:t>(</a:t>
            </a:r>
            <a:r>
              <a:rPr dirty="0" sz="1700" spc="-210">
                <a:solidFill>
                  <a:srgbClr val="333333"/>
                </a:solidFill>
                <a:latin typeface="PMingLiU"/>
                <a:cs typeface="PMingLiU"/>
              </a:rPr>
              <a:t>金剛</a:t>
            </a:r>
            <a:r>
              <a:rPr dirty="0" sz="1750" spc="-105" b="0">
                <a:solidFill>
                  <a:srgbClr val="333333"/>
                </a:solidFill>
                <a:latin typeface="Bookman Old Style"/>
                <a:cs typeface="Bookman Old Style"/>
              </a:rPr>
              <a:t>)'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의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60">
                <a:solidFill>
                  <a:srgbClr val="333333"/>
                </a:solidFill>
                <a:latin typeface="Batang"/>
                <a:cs typeface="Batang"/>
              </a:rPr>
              <a:t>어원적</a:t>
            </a:r>
            <a:r>
              <a:rPr dirty="0" sz="1700" spc="22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의미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114" b="0">
                <a:solidFill>
                  <a:srgbClr val="333333"/>
                </a:solidFill>
                <a:latin typeface="Bookman Old Style"/>
                <a:cs typeface="Bookman Old Style"/>
              </a:rPr>
              <a:t>- </a:t>
            </a:r>
            <a:r>
              <a:rPr dirty="0" sz="1700" spc="-190">
                <a:solidFill>
                  <a:srgbClr val="333333"/>
                </a:solidFill>
                <a:latin typeface="Batang"/>
                <a:cs typeface="Batang"/>
              </a:rPr>
              <a:t>번개</a:t>
            </a:r>
            <a:r>
              <a:rPr dirty="0" sz="1750" spc="-190" b="0">
                <a:solidFill>
                  <a:srgbClr val="333333"/>
                </a:solidFill>
                <a:latin typeface="Bookman Old Style"/>
                <a:cs typeface="Bookman Old Style"/>
              </a:rPr>
              <a:t>(</a:t>
            </a:r>
            <a:r>
              <a:rPr dirty="0" sz="1700" spc="-190">
                <a:solidFill>
                  <a:srgbClr val="333333"/>
                </a:solidFill>
                <a:latin typeface="Batang"/>
                <a:cs typeface="Batang"/>
              </a:rPr>
              <a:t>바즈라</a:t>
            </a:r>
            <a:r>
              <a:rPr dirty="0" sz="1750" spc="-190" b="0">
                <a:solidFill>
                  <a:srgbClr val="333333"/>
                </a:solidFill>
                <a:latin typeface="Bookman Old Style"/>
                <a:cs typeface="Bookman Old Style"/>
              </a:rPr>
              <a:t>/Vajra</a:t>
            </a:r>
            <a:r>
              <a:rPr dirty="0" sz="1750" spc="-155" b="0">
                <a:solidFill>
                  <a:srgbClr val="333333"/>
                </a:solidFill>
                <a:latin typeface="Bookman Old Style"/>
                <a:cs typeface="Bookman Old Style"/>
              </a:rPr>
              <a:t>), </a:t>
            </a:r>
            <a:r>
              <a:rPr dirty="0" sz="1700" spc="-225">
                <a:solidFill>
                  <a:srgbClr val="333333"/>
                </a:solidFill>
                <a:latin typeface="Batang"/>
                <a:cs typeface="Batang"/>
              </a:rPr>
              <a:t>다이아몬드</a:t>
            </a:r>
            <a:r>
              <a:rPr dirty="0" sz="1750" spc="-155" b="0">
                <a:solidFill>
                  <a:srgbClr val="333333"/>
                </a:solidFill>
                <a:latin typeface="Bookman Old Style"/>
                <a:cs typeface="Bookman Old Style"/>
              </a:rPr>
              <a:t>,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깨달음을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상징하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는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60">
                <a:solidFill>
                  <a:srgbClr val="333333"/>
                </a:solidFill>
                <a:latin typeface="Batang"/>
                <a:cs typeface="Batang"/>
              </a:rPr>
              <a:t>불교적</a:t>
            </a:r>
            <a:r>
              <a:rPr dirty="0" sz="1700" spc="2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개념</a:t>
            </a:r>
            <a:endParaRPr sz="1700">
              <a:latin typeface="Batang"/>
              <a:cs typeface="Batang"/>
            </a:endParaRPr>
          </a:p>
          <a:p>
            <a:pPr>
              <a:lnSpc>
                <a:spcPct val="100000"/>
              </a:lnSpc>
              <a:spcBef>
                <a:spcPts val="735"/>
              </a:spcBef>
            </a:pPr>
            <a:endParaRPr sz="1500">
              <a:latin typeface="Batang"/>
              <a:cs typeface="Batang"/>
            </a:endParaRPr>
          </a:p>
          <a:p>
            <a:pPr algn="r" marR="17780">
              <a:lnSpc>
                <a:spcPct val="100000"/>
              </a:lnSpc>
            </a:pPr>
            <a:r>
              <a:rPr dirty="0" sz="1350" spc="-229" i="1">
                <a:solidFill>
                  <a:srgbClr val="4A5462"/>
                </a:solidFill>
                <a:latin typeface="Georgia"/>
                <a:cs typeface="Georgia"/>
              </a:rPr>
              <a:t>"</a:t>
            </a:r>
            <a:r>
              <a:rPr dirty="0" sz="1400" spc="-229">
                <a:solidFill>
                  <a:srgbClr val="4A5462"/>
                </a:solidFill>
                <a:latin typeface="Batang"/>
                <a:cs typeface="Batang"/>
              </a:rPr>
              <a:t>금강산</a:t>
            </a:r>
            <a:r>
              <a:rPr dirty="0" sz="1400" spc="-4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75">
                <a:solidFill>
                  <a:srgbClr val="4A5462"/>
                </a:solidFill>
                <a:latin typeface="Batang"/>
                <a:cs typeface="Batang"/>
              </a:rPr>
              <a:t>자체가</a:t>
            </a:r>
            <a:r>
              <a:rPr dirty="0" sz="1400" spc="-2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수미산이라는</a:t>
            </a:r>
            <a:r>
              <a:rPr dirty="0" sz="1400" spc="-8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이론은</a:t>
            </a:r>
            <a:r>
              <a:rPr dirty="0" sz="1400" spc="-8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350" spc="-150" i="1">
                <a:solidFill>
                  <a:srgbClr val="4A5462"/>
                </a:solidFill>
                <a:latin typeface="Georgia"/>
                <a:cs typeface="Georgia"/>
              </a:rPr>
              <a:t>2005</a:t>
            </a:r>
            <a:r>
              <a:rPr dirty="0" sz="1400" spc="-150">
                <a:solidFill>
                  <a:srgbClr val="4A5462"/>
                </a:solidFill>
                <a:latin typeface="Batang"/>
                <a:cs typeface="Batang"/>
              </a:rPr>
              <a:t>년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발표한</a:t>
            </a:r>
            <a:r>
              <a:rPr dirty="0" sz="1400" spc="-8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전</a:t>
            </a:r>
            <a:r>
              <a:rPr dirty="0" sz="1400" spc="-8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65">
                <a:solidFill>
                  <a:srgbClr val="4A5462"/>
                </a:solidFill>
                <a:latin typeface="Batang"/>
                <a:cs typeface="Batang"/>
              </a:rPr>
              <a:t>안동대학교</a:t>
            </a:r>
            <a:r>
              <a:rPr dirty="0" sz="1400" spc="-2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교수</a:t>
            </a:r>
            <a:r>
              <a:rPr dirty="0" sz="1400" spc="-8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변광현의</a:t>
            </a:r>
            <a:r>
              <a:rPr dirty="0" sz="1400" spc="-8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04">
                <a:solidFill>
                  <a:srgbClr val="4A5462"/>
                </a:solidFill>
                <a:latin typeface="Batang"/>
                <a:cs typeface="Batang"/>
              </a:rPr>
              <a:t>이론으로</a:t>
            </a:r>
            <a:r>
              <a:rPr dirty="0" sz="1350" spc="-204" i="1">
                <a:solidFill>
                  <a:srgbClr val="4A5462"/>
                </a:solidFill>
                <a:latin typeface="Georgia"/>
                <a:cs typeface="Georgia"/>
              </a:rPr>
              <a:t>,</a:t>
            </a:r>
            <a:r>
              <a:rPr dirty="0" sz="1350" spc="60" i="1">
                <a:solidFill>
                  <a:srgbClr val="4A5462"/>
                </a:solidFill>
                <a:latin typeface="Georgia"/>
                <a:cs typeface="Georgia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고대문명의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380">
                <a:solidFill>
                  <a:srgbClr val="4A5462"/>
                </a:solidFill>
                <a:latin typeface="Batang"/>
                <a:cs typeface="Batang"/>
              </a:rPr>
              <a:t>중심</a:t>
            </a:r>
            <a:r>
              <a:rPr dirty="0" sz="1400" spc="-204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520">
                <a:solidFill>
                  <a:srgbClr val="4A5462"/>
                </a:solidFill>
                <a:latin typeface="Batang"/>
                <a:cs typeface="Batang"/>
              </a:rPr>
              <a:t>지</a:t>
            </a:r>
            <a:r>
              <a:rPr dirty="0" sz="1400" spc="-19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로서</a:t>
            </a:r>
            <a:r>
              <a:rPr dirty="0" sz="1400" spc="-8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금강산을</a:t>
            </a:r>
            <a:r>
              <a:rPr dirty="0" sz="1400" spc="-8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160">
                <a:solidFill>
                  <a:srgbClr val="4A5462"/>
                </a:solidFill>
                <a:latin typeface="Batang"/>
                <a:cs typeface="Batang"/>
              </a:rPr>
              <a:t>문헌</a:t>
            </a:r>
            <a:r>
              <a:rPr dirty="0" sz="1350" spc="-160" i="1">
                <a:solidFill>
                  <a:srgbClr val="4A5462"/>
                </a:solidFill>
                <a:latin typeface="Georgia"/>
                <a:cs typeface="Georgia"/>
              </a:rPr>
              <a:t>,</a:t>
            </a:r>
            <a:r>
              <a:rPr dirty="0" sz="1350" spc="60" i="1">
                <a:solidFill>
                  <a:srgbClr val="4A5462"/>
                </a:solidFill>
                <a:latin typeface="Georgia"/>
                <a:cs typeface="Georgia"/>
              </a:rPr>
              <a:t> </a:t>
            </a:r>
            <a:r>
              <a:rPr dirty="0" sz="1400" spc="-375">
                <a:solidFill>
                  <a:srgbClr val="4A5462"/>
                </a:solidFill>
                <a:latin typeface="Batang"/>
                <a:cs typeface="Batang"/>
              </a:rPr>
              <a:t>유적</a:t>
            </a:r>
            <a:r>
              <a:rPr dirty="0" sz="1400" spc="-21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350" i="1">
                <a:solidFill>
                  <a:srgbClr val="4A5462"/>
                </a:solidFill>
                <a:latin typeface="Georgia"/>
                <a:cs typeface="Georgia"/>
              </a:rPr>
              <a:t>,</a:t>
            </a:r>
            <a:r>
              <a:rPr dirty="0" sz="1350" spc="60" i="1">
                <a:solidFill>
                  <a:srgbClr val="4A5462"/>
                </a:solidFill>
                <a:latin typeface="Georgia"/>
                <a:cs typeface="Georgia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이론이라는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350" spc="-175" i="1">
                <a:solidFill>
                  <a:srgbClr val="4A5462"/>
                </a:solidFill>
                <a:latin typeface="Georgia"/>
                <a:cs typeface="Georgia"/>
              </a:rPr>
              <a:t>3</a:t>
            </a:r>
            <a:r>
              <a:rPr dirty="0" sz="1400" spc="-175">
                <a:solidFill>
                  <a:srgbClr val="4A5462"/>
                </a:solidFill>
                <a:latin typeface="Batang"/>
                <a:cs typeface="Batang"/>
              </a:rPr>
              <a:t>중</a:t>
            </a:r>
            <a:r>
              <a:rPr dirty="0" sz="1400" spc="-8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80">
                <a:solidFill>
                  <a:srgbClr val="4A5462"/>
                </a:solidFill>
                <a:latin typeface="Batang"/>
                <a:cs typeface="Batang"/>
              </a:rPr>
              <a:t>증거법</a:t>
            </a:r>
            <a:endParaRPr sz="1400">
              <a:latin typeface="Batang"/>
              <a:cs typeface="Batang"/>
            </a:endParaRPr>
          </a:p>
          <a:p>
            <a:pPr algn="r" marR="17780">
              <a:lnSpc>
                <a:spcPct val="100000"/>
              </a:lnSpc>
              <a:spcBef>
                <a:spcPts val="120"/>
              </a:spcBef>
            </a:pP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으로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10">
                <a:solidFill>
                  <a:srgbClr val="4A5462"/>
                </a:solidFill>
                <a:latin typeface="Batang"/>
                <a:cs typeface="Batang"/>
              </a:rPr>
              <a:t>제시했다</a:t>
            </a:r>
            <a:r>
              <a:rPr dirty="0" sz="1350" spc="-10" i="1">
                <a:solidFill>
                  <a:srgbClr val="4A5462"/>
                </a:solidFill>
                <a:latin typeface="Georgia"/>
                <a:cs typeface="Georgia"/>
              </a:rPr>
              <a:t>."</a:t>
            </a:r>
            <a:endParaRPr sz="135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85724"/>
            <a:ext cx="12192000" cy="6696075"/>
            <a:chOff x="0" y="85724"/>
            <a:chExt cx="12192000" cy="6696075"/>
          </a:xfrm>
        </p:grpSpPr>
        <p:sp>
          <p:nvSpPr>
            <p:cNvPr id="3" name="object 3" descr=""/>
            <p:cNvSpPr/>
            <p:nvPr/>
          </p:nvSpPr>
          <p:spPr>
            <a:xfrm>
              <a:off x="0" y="85724"/>
              <a:ext cx="12192000" cy="6696075"/>
            </a:xfrm>
            <a:custGeom>
              <a:avLst/>
              <a:gdLst/>
              <a:ahLst/>
              <a:cxnLst/>
              <a:rect l="l" t="t" r="r" b="b"/>
              <a:pathLst>
                <a:path w="12192000" h="6696075">
                  <a:moveTo>
                    <a:pt x="12191999" y="6696074"/>
                  </a:moveTo>
                  <a:lnTo>
                    <a:pt x="0" y="6696074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6696074"/>
                  </a:lnTo>
                  <a:close/>
                </a:path>
              </a:pathLst>
            </a:custGeom>
            <a:solidFill>
              <a:srgbClr val="FFFFFF">
                <a:alpha val="8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761999" y="1038224"/>
              <a:ext cx="952500" cy="28575"/>
            </a:xfrm>
            <a:custGeom>
              <a:avLst/>
              <a:gdLst/>
              <a:ahLst/>
              <a:cxnLst/>
              <a:rect l="l" t="t" r="r" b="b"/>
              <a:pathLst>
                <a:path w="952500" h="28575">
                  <a:moveTo>
                    <a:pt x="952499" y="28574"/>
                  </a:moveTo>
                  <a:lnTo>
                    <a:pt x="0" y="28574"/>
                  </a:lnTo>
                  <a:lnTo>
                    <a:pt x="0" y="0"/>
                  </a:lnTo>
                  <a:lnTo>
                    <a:pt x="952499" y="0"/>
                  </a:lnTo>
                  <a:lnTo>
                    <a:pt x="952499" y="28574"/>
                  </a:lnTo>
                  <a:close/>
                </a:path>
              </a:pathLst>
            </a:custGeom>
            <a:solidFill>
              <a:srgbClr val="93775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507" rIns="0" bIns="0" rtlCol="0" vert="horz">
            <a:spAutoFit/>
          </a:bodyPr>
          <a:lstStyle/>
          <a:p>
            <a:pPr marL="64135">
              <a:lnSpc>
                <a:spcPct val="100000"/>
              </a:lnSpc>
              <a:spcBef>
                <a:spcPts val="100"/>
              </a:spcBef>
            </a:pPr>
            <a:r>
              <a:rPr dirty="0" sz="3050" spc="-465"/>
              <a:t>금강산의</a:t>
            </a:r>
            <a:r>
              <a:rPr dirty="0" sz="3050" spc="-235"/>
              <a:t> </a:t>
            </a:r>
            <a:r>
              <a:rPr dirty="0" sz="3050" spc="-1040"/>
              <a:t>역</a:t>
            </a:r>
            <a:r>
              <a:rPr dirty="0" sz="3050" spc="-495"/>
              <a:t> </a:t>
            </a:r>
            <a:r>
              <a:rPr dirty="0" sz="3050" spc="-705"/>
              <a:t>사적</a:t>
            </a:r>
            <a:r>
              <a:rPr dirty="0" sz="3050" spc="265"/>
              <a:t> </a:t>
            </a:r>
            <a:r>
              <a:rPr dirty="0" sz="3050" spc="-495"/>
              <a:t>의미</a:t>
            </a:r>
            <a:endParaRPr sz="3050"/>
          </a:p>
        </p:txBody>
      </p:sp>
      <p:sp>
        <p:nvSpPr>
          <p:cNvPr id="6" name="object 6" descr=""/>
          <p:cNvSpPr txBox="1"/>
          <p:nvPr/>
        </p:nvSpPr>
        <p:spPr>
          <a:xfrm>
            <a:off x="749299" y="4720081"/>
            <a:ext cx="149225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280">
                <a:solidFill>
                  <a:srgbClr val="374050"/>
                </a:solidFill>
                <a:latin typeface="Batang"/>
                <a:cs typeface="Batang"/>
              </a:rPr>
              <a:t>주요</a:t>
            </a:r>
            <a:r>
              <a:rPr dirty="0" sz="2000" spc="-11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2000" spc="-310">
                <a:solidFill>
                  <a:srgbClr val="374050"/>
                </a:solidFill>
                <a:latin typeface="Batang"/>
                <a:cs typeface="Batang"/>
              </a:rPr>
              <a:t>방문</a:t>
            </a:r>
            <a:r>
              <a:rPr dirty="0" sz="2000" spc="-3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2000" spc="-680">
                <a:solidFill>
                  <a:srgbClr val="374050"/>
                </a:solidFill>
                <a:latin typeface="Batang"/>
                <a:cs typeface="Batang"/>
              </a:rPr>
              <a:t>기</a:t>
            </a:r>
            <a:r>
              <a:rPr dirty="0" sz="2000" spc="-26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2000" spc="-330">
                <a:solidFill>
                  <a:srgbClr val="374050"/>
                </a:solidFill>
                <a:latin typeface="Batang"/>
                <a:cs typeface="Batang"/>
              </a:rPr>
              <a:t>록</a:t>
            </a:r>
            <a:endParaRPr sz="2000">
              <a:latin typeface="Batang"/>
              <a:cs typeface="Batang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8639174" y="3009899"/>
            <a:ext cx="2533650" cy="590550"/>
            <a:chOff x="8639174" y="3009899"/>
            <a:chExt cx="2533650" cy="590550"/>
          </a:xfrm>
        </p:grpSpPr>
        <p:sp>
          <p:nvSpPr>
            <p:cNvPr id="8" name="object 8" descr=""/>
            <p:cNvSpPr/>
            <p:nvPr/>
          </p:nvSpPr>
          <p:spPr>
            <a:xfrm>
              <a:off x="8662986" y="3033712"/>
              <a:ext cx="2486025" cy="542925"/>
            </a:xfrm>
            <a:custGeom>
              <a:avLst/>
              <a:gdLst/>
              <a:ahLst/>
              <a:cxnLst/>
              <a:rect l="l" t="t" r="r" b="b"/>
              <a:pathLst>
                <a:path w="2486025" h="542925">
                  <a:moveTo>
                    <a:pt x="0" y="0"/>
                  </a:moveTo>
                  <a:lnTo>
                    <a:pt x="2486024" y="0"/>
                  </a:lnTo>
                  <a:lnTo>
                    <a:pt x="2486024" y="542924"/>
                  </a:lnTo>
                  <a:lnTo>
                    <a:pt x="0" y="542924"/>
                  </a:lnTo>
                  <a:lnTo>
                    <a:pt x="0" y="0"/>
                  </a:lnTo>
                  <a:close/>
                </a:path>
              </a:pathLst>
            </a:custGeom>
            <a:ln w="476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86799" y="3057524"/>
              <a:ext cx="152399" cy="152399"/>
            </a:xfrm>
            <a:prstGeom prst="rect">
              <a:avLst/>
            </a:prstGeom>
          </p:spPr>
        </p:pic>
      </p:grpSp>
      <p:sp>
        <p:nvSpPr>
          <p:cNvPr id="10" name="object 10" descr=""/>
          <p:cNvSpPr txBox="1"/>
          <p:nvPr/>
        </p:nvSpPr>
        <p:spPr>
          <a:xfrm>
            <a:off x="8826500" y="3044063"/>
            <a:ext cx="100330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10">
                <a:solidFill>
                  <a:srgbClr val="333333"/>
                </a:solidFill>
                <a:latin typeface="Batang"/>
                <a:cs typeface="Batang"/>
              </a:rPr>
              <a:t>고려</a:t>
            </a:r>
            <a:r>
              <a:rPr dirty="0" sz="135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210">
                <a:solidFill>
                  <a:srgbClr val="333333"/>
                </a:solidFill>
                <a:latin typeface="Batang"/>
                <a:cs typeface="Batang"/>
              </a:rPr>
              <a:t>시대</a:t>
            </a:r>
            <a:r>
              <a:rPr dirty="0" sz="135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459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1350" spc="-1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95">
                <a:solidFill>
                  <a:srgbClr val="333333"/>
                </a:solidFill>
                <a:latin typeface="Batang"/>
                <a:cs typeface="Batang"/>
              </a:rPr>
              <a:t>도</a:t>
            </a:r>
            <a:endParaRPr sz="1350">
              <a:latin typeface="Batang"/>
              <a:cs typeface="Batang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9465419" y="3351339"/>
            <a:ext cx="881380" cy="206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145">
                <a:solidFill>
                  <a:srgbClr val="333333"/>
                </a:solidFill>
                <a:latin typeface="Batang"/>
                <a:cs typeface="Batang"/>
              </a:rPr>
              <a:t>고려</a:t>
            </a:r>
            <a:r>
              <a:rPr dirty="0" sz="115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145">
                <a:solidFill>
                  <a:srgbClr val="333333"/>
                </a:solidFill>
                <a:latin typeface="Batang"/>
                <a:cs typeface="Batang"/>
              </a:rPr>
              <a:t>시대</a:t>
            </a:r>
            <a:r>
              <a:rPr dirty="0" sz="115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370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1150" spc="-1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85">
                <a:solidFill>
                  <a:srgbClr val="333333"/>
                </a:solidFill>
                <a:latin typeface="Batang"/>
                <a:cs typeface="Batang"/>
              </a:rPr>
              <a:t>도</a:t>
            </a:r>
            <a:endParaRPr sz="1150">
              <a:latin typeface="Batang"/>
              <a:cs typeface="Batang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8639174" y="3829049"/>
            <a:ext cx="2533650" cy="590550"/>
            <a:chOff x="8639174" y="3829049"/>
            <a:chExt cx="2533650" cy="590550"/>
          </a:xfrm>
        </p:grpSpPr>
        <p:sp>
          <p:nvSpPr>
            <p:cNvPr id="13" name="object 13" descr=""/>
            <p:cNvSpPr/>
            <p:nvPr/>
          </p:nvSpPr>
          <p:spPr>
            <a:xfrm>
              <a:off x="8662986" y="3852862"/>
              <a:ext cx="2486025" cy="542925"/>
            </a:xfrm>
            <a:custGeom>
              <a:avLst/>
              <a:gdLst/>
              <a:ahLst/>
              <a:cxnLst/>
              <a:rect l="l" t="t" r="r" b="b"/>
              <a:pathLst>
                <a:path w="2486025" h="542925">
                  <a:moveTo>
                    <a:pt x="0" y="0"/>
                  </a:moveTo>
                  <a:lnTo>
                    <a:pt x="2486024" y="0"/>
                  </a:lnTo>
                  <a:lnTo>
                    <a:pt x="2486024" y="542924"/>
                  </a:lnTo>
                  <a:lnTo>
                    <a:pt x="0" y="542924"/>
                  </a:lnTo>
                  <a:lnTo>
                    <a:pt x="0" y="0"/>
                  </a:lnTo>
                  <a:close/>
                </a:path>
              </a:pathLst>
            </a:custGeom>
            <a:ln w="476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86799" y="3876674"/>
              <a:ext cx="152399" cy="152399"/>
            </a:xfrm>
            <a:prstGeom prst="rect">
              <a:avLst/>
            </a:prstGeom>
          </p:spPr>
        </p:pic>
      </p:grpSp>
      <p:sp>
        <p:nvSpPr>
          <p:cNvPr id="15" name="object 15" descr=""/>
          <p:cNvSpPr txBox="1"/>
          <p:nvPr/>
        </p:nvSpPr>
        <p:spPr>
          <a:xfrm>
            <a:off x="8826500" y="3863212"/>
            <a:ext cx="115062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10">
                <a:solidFill>
                  <a:srgbClr val="333333"/>
                </a:solidFill>
                <a:latin typeface="Batang"/>
                <a:cs typeface="Batang"/>
              </a:rPr>
              <a:t>원나라</a:t>
            </a:r>
            <a:r>
              <a:rPr dirty="0" sz="135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210">
                <a:solidFill>
                  <a:srgbClr val="333333"/>
                </a:solidFill>
                <a:latin typeface="Batang"/>
                <a:cs typeface="Batang"/>
              </a:rPr>
              <a:t>시대</a:t>
            </a:r>
            <a:r>
              <a:rPr dirty="0" sz="1350" spc="-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140">
                <a:solidFill>
                  <a:srgbClr val="333333"/>
                </a:solidFill>
                <a:latin typeface="Batang"/>
                <a:cs typeface="Batang"/>
              </a:rPr>
              <a:t>그림</a:t>
            </a:r>
            <a:endParaRPr sz="1350">
              <a:latin typeface="Batang"/>
              <a:cs typeface="Batang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9400975" y="4170489"/>
            <a:ext cx="1010285" cy="206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145">
                <a:solidFill>
                  <a:srgbClr val="333333"/>
                </a:solidFill>
                <a:latin typeface="Batang"/>
                <a:cs typeface="Batang"/>
              </a:rPr>
              <a:t>원나라</a:t>
            </a:r>
            <a:r>
              <a:rPr dirty="0" sz="1150" spc="-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145">
                <a:solidFill>
                  <a:srgbClr val="333333"/>
                </a:solidFill>
                <a:latin typeface="Batang"/>
                <a:cs typeface="Batang"/>
              </a:rPr>
              <a:t>시대</a:t>
            </a:r>
            <a:r>
              <a:rPr dirty="0" sz="1150" spc="-4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105">
                <a:solidFill>
                  <a:srgbClr val="333333"/>
                </a:solidFill>
                <a:latin typeface="Batang"/>
                <a:cs typeface="Batang"/>
              </a:rPr>
              <a:t>회화</a:t>
            </a:r>
            <a:endParaRPr sz="1150">
              <a:latin typeface="Batang"/>
              <a:cs typeface="Batang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711199" y="1453007"/>
            <a:ext cx="6917055" cy="120332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3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37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195">
                <a:solidFill>
                  <a:srgbClr val="333333"/>
                </a:solidFill>
                <a:latin typeface="Batang"/>
                <a:cs typeface="Batang"/>
              </a:rPr>
              <a:t>고려</a:t>
            </a:r>
            <a:r>
              <a:rPr dirty="0" sz="1650" spc="-195">
                <a:solidFill>
                  <a:srgbClr val="333333"/>
                </a:solidFill>
                <a:latin typeface="Georgia"/>
                <a:cs typeface="Georgia"/>
              </a:rPr>
              <a:t>-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원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145">
                <a:solidFill>
                  <a:srgbClr val="333333"/>
                </a:solidFill>
                <a:latin typeface="Batang"/>
                <a:cs typeface="Batang"/>
              </a:rPr>
              <a:t>간섭기</a:t>
            </a:r>
            <a:r>
              <a:rPr dirty="0" sz="1650" spc="-145">
                <a:solidFill>
                  <a:srgbClr val="333333"/>
                </a:solidFill>
                <a:latin typeface="Georgia"/>
                <a:cs typeface="Georgia"/>
              </a:rPr>
              <a:t>(13-</a:t>
            </a:r>
            <a:r>
              <a:rPr dirty="0" sz="1650" spc="-210">
                <a:solidFill>
                  <a:srgbClr val="333333"/>
                </a:solidFill>
                <a:latin typeface="Georgia"/>
                <a:cs typeface="Georgia"/>
              </a:rPr>
              <a:t>14</a:t>
            </a:r>
            <a:r>
              <a:rPr dirty="0" sz="1700" spc="-210">
                <a:solidFill>
                  <a:srgbClr val="333333"/>
                </a:solidFill>
                <a:latin typeface="Batang"/>
                <a:cs typeface="Batang"/>
              </a:rPr>
              <a:t>세</a:t>
            </a:r>
            <a:r>
              <a:rPr dirty="0" sz="1700" spc="-33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00">
                <a:solidFill>
                  <a:srgbClr val="333333"/>
                </a:solidFill>
                <a:latin typeface="Batang"/>
                <a:cs typeface="Batang"/>
              </a:rPr>
              <a:t>기</a:t>
            </a:r>
            <a:r>
              <a:rPr dirty="0" sz="1650" spc="-200">
                <a:solidFill>
                  <a:srgbClr val="333333"/>
                </a:solidFill>
                <a:latin typeface="Georgia"/>
                <a:cs typeface="Georgia"/>
              </a:rPr>
              <a:t>)</a:t>
            </a:r>
            <a:r>
              <a:rPr dirty="0" sz="1700" spc="-200">
                <a:solidFill>
                  <a:srgbClr val="333333"/>
                </a:solidFill>
                <a:latin typeface="Batang"/>
                <a:cs typeface="Batang"/>
              </a:rPr>
              <a:t>에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금강산은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동아시아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90">
                <a:solidFill>
                  <a:srgbClr val="333333"/>
                </a:solidFill>
                <a:latin typeface="Batang"/>
                <a:cs typeface="Batang"/>
              </a:rPr>
              <a:t>불교</a:t>
            </a:r>
            <a:r>
              <a:rPr dirty="0" sz="1700" spc="-1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425">
                <a:solidFill>
                  <a:srgbClr val="333333"/>
                </a:solidFill>
                <a:latin typeface="Batang"/>
                <a:cs typeface="Batang"/>
              </a:rPr>
              <a:t>성지</a:t>
            </a:r>
            <a:r>
              <a:rPr dirty="0" sz="1700" spc="-22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로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크게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부상</a:t>
            </a:r>
            <a:endParaRPr sz="1700">
              <a:latin typeface="Batang"/>
              <a:cs typeface="Batang"/>
            </a:endParaRPr>
          </a:p>
          <a:p>
            <a:pPr marL="354965" marR="43180" indent="-304800">
              <a:lnSpc>
                <a:spcPct val="118800"/>
              </a:lnSpc>
              <a:spcBef>
                <a:spcPts val="150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60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원나라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황실과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귀족들이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금강산을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50" spc="-235">
                <a:solidFill>
                  <a:srgbClr val="333333"/>
                </a:solidFill>
                <a:latin typeface="Georgia"/>
                <a:cs typeface="Georgia"/>
              </a:rPr>
              <a:t>"</a:t>
            </a:r>
            <a:r>
              <a:rPr dirty="0" sz="1700" spc="-235">
                <a:solidFill>
                  <a:srgbClr val="333333"/>
                </a:solidFill>
                <a:latin typeface="Batang"/>
                <a:cs typeface="Batang"/>
              </a:rPr>
              <a:t>담무갈보살이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상주하는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425">
                <a:solidFill>
                  <a:srgbClr val="333333"/>
                </a:solidFill>
                <a:latin typeface="Batang"/>
                <a:cs typeface="Batang"/>
              </a:rPr>
              <a:t>성지</a:t>
            </a:r>
            <a:r>
              <a:rPr dirty="0" sz="1700" spc="-229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50" spc="-180">
                <a:solidFill>
                  <a:srgbClr val="333333"/>
                </a:solidFill>
                <a:latin typeface="Georgia"/>
                <a:cs typeface="Georgia"/>
              </a:rPr>
              <a:t>"</a:t>
            </a:r>
            <a:r>
              <a:rPr dirty="0" sz="1700" spc="-180">
                <a:solidFill>
                  <a:srgbClr val="333333"/>
                </a:solidFill>
                <a:latin typeface="Batang"/>
                <a:cs typeface="Batang"/>
              </a:rPr>
              <a:t>로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신앙하며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05">
                <a:solidFill>
                  <a:srgbClr val="333333"/>
                </a:solidFill>
                <a:latin typeface="Batang"/>
                <a:cs typeface="Batang"/>
              </a:rPr>
              <a:t>빈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번히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방문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723899" y="2813451"/>
            <a:ext cx="6854190" cy="719455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342265" marR="30480" indent="-304800">
              <a:lnSpc>
                <a:spcPct val="118800"/>
              </a:lnSpc>
              <a:spcBef>
                <a:spcPts val="22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44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215">
                <a:solidFill>
                  <a:srgbClr val="333333"/>
                </a:solidFill>
                <a:latin typeface="Batang"/>
                <a:cs typeface="Batang"/>
              </a:rPr>
              <a:t>기황후</a:t>
            </a:r>
            <a:r>
              <a:rPr dirty="0" sz="1650" spc="-215">
                <a:solidFill>
                  <a:srgbClr val="333333"/>
                </a:solidFill>
                <a:latin typeface="Georgia"/>
                <a:cs typeface="Georgia"/>
              </a:rPr>
              <a:t>(</a:t>
            </a:r>
            <a:r>
              <a:rPr dirty="0" sz="1700" spc="-210">
                <a:solidFill>
                  <a:srgbClr val="333333"/>
                </a:solidFill>
                <a:latin typeface="PMingLiU"/>
                <a:cs typeface="PMingLiU"/>
              </a:rPr>
              <a:t>奇皇后</a:t>
            </a:r>
            <a:r>
              <a:rPr dirty="0" sz="1650" spc="-165">
                <a:solidFill>
                  <a:srgbClr val="333333"/>
                </a:solidFill>
                <a:latin typeface="Georgia"/>
                <a:cs typeface="Georgia"/>
              </a:rPr>
              <a:t>)</a:t>
            </a:r>
            <a:r>
              <a:rPr dirty="0" sz="1700" spc="-165">
                <a:solidFill>
                  <a:srgbClr val="333333"/>
                </a:solidFill>
                <a:latin typeface="Batang"/>
                <a:cs typeface="Batang"/>
              </a:rPr>
              <a:t>의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75">
                <a:solidFill>
                  <a:srgbClr val="333333"/>
                </a:solidFill>
                <a:latin typeface="Batang"/>
                <a:cs typeface="Batang"/>
              </a:rPr>
              <a:t>금강산</a:t>
            </a:r>
            <a:r>
              <a:rPr dirty="0" sz="1700" spc="-4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75">
                <a:solidFill>
                  <a:srgbClr val="333333"/>
                </a:solidFill>
                <a:latin typeface="Batang"/>
                <a:cs typeface="Batang"/>
              </a:rPr>
              <a:t>장안사</a:t>
            </a:r>
            <a:r>
              <a:rPr dirty="0" sz="1700" spc="-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보시와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50" spc="-204">
                <a:solidFill>
                  <a:srgbClr val="333333"/>
                </a:solidFill>
                <a:latin typeface="Georgia"/>
                <a:cs typeface="Georgia"/>
              </a:rPr>
              <a:t>"</a:t>
            </a:r>
            <a:r>
              <a:rPr dirty="0" sz="1700" spc="-204">
                <a:solidFill>
                  <a:srgbClr val="333333"/>
                </a:solidFill>
                <a:latin typeface="Batang"/>
                <a:cs typeface="Batang"/>
              </a:rPr>
              <a:t>복을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빌기에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75">
                <a:solidFill>
                  <a:srgbClr val="333333"/>
                </a:solidFill>
                <a:latin typeface="Batang"/>
                <a:cs typeface="Batang"/>
              </a:rPr>
              <a:t>금강산</a:t>
            </a:r>
            <a:r>
              <a:rPr dirty="0" sz="1700" spc="-4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장안사만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한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90">
                <a:solidFill>
                  <a:srgbClr val="333333"/>
                </a:solidFill>
                <a:latin typeface="Batang"/>
                <a:cs typeface="Batang"/>
              </a:rPr>
              <a:t>곳이 </a:t>
            </a:r>
            <a:r>
              <a:rPr dirty="0" sz="1700" spc="-220">
                <a:solidFill>
                  <a:srgbClr val="333333"/>
                </a:solidFill>
                <a:latin typeface="Batang"/>
                <a:cs typeface="Batang"/>
              </a:rPr>
              <a:t>없다</a:t>
            </a:r>
            <a:r>
              <a:rPr dirty="0" sz="1650" spc="-220">
                <a:solidFill>
                  <a:srgbClr val="333333"/>
                </a:solidFill>
                <a:latin typeface="Georgia"/>
                <a:cs typeface="Georgia"/>
              </a:rPr>
              <a:t>"</a:t>
            </a:r>
            <a:r>
              <a:rPr dirty="0" sz="1700" spc="-220">
                <a:solidFill>
                  <a:srgbClr val="333333"/>
                </a:solidFill>
                <a:latin typeface="Batang"/>
                <a:cs typeface="Batang"/>
              </a:rPr>
              <a:t>는</a:t>
            </a:r>
            <a:r>
              <a:rPr dirty="0" sz="17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15">
                <a:solidFill>
                  <a:srgbClr val="333333"/>
                </a:solidFill>
                <a:latin typeface="Batang"/>
                <a:cs typeface="Batang"/>
              </a:rPr>
              <a:t>언급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723899" y="3689751"/>
            <a:ext cx="6689090" cy="719455"/>
          </a:xfrm>
          <a:prstGeom prst="rect">
            <a:avLst/>
          </a:prstGeom>
        </p:spPr>
        <p:txBody>
          <a:bodyPr wrap="square" lIns="0" tIns="8509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67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60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태종의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185">
                <a:solidFill>
                  <a:srgbClr val="333333"/>
                </a:solidFill>
                <a:latin typeface="Batang"/>
                <a:cs typeface="Batang"/>
              </a:rPr>
              <a:t>기록</a:t>
            </a:r>
            <a:r>
              <a:rPr dirty="0" sz="1650" spc="-185">
                <a:solidFill>
                  <a:srgbClr val="333333"/>
                </a:solidFill>
                <a:latin typeface="Georgia"/>
                <a:cs typeface="Georgia"/>
              </a:rPr>
              <a:t>:</a:t>
            </a:r>
            <a:r>
              <a:rPr dirty="0" sz="1650" spc="70">
                <a:solidFill>
                  <a:srgbClr val="333333"/>
                </a:solidFill>
                <a:latin typeface="Georgia"/>
                <a:cs typeface="Georgia"/>
              </a:rPr>
              <a:t> </a:t>
            </a:r>
            <a:r>
              <a:rPr dirty="0" sz="1650" spc="-204">
                <a:solidFill>
                  <a:srgbClr val="333333"/>
                </a:solidFill>
                <a:latin typeface="Georgia"/>
                <a:cs typeface="Georgia"/>
              </a:rPr>
              <a:t>"</a:t>
            </a:r>
            <a:r>
              <a:rPr dirty="0" sz="1700" spc="-204">
                <a:solidFill>
                  <a:srgbClr val="333333"/>
                </a:solidFill>
                <a:latin typeface="Batang"/>
                <a:cs typeface="Batang"/>
              </a:rPr>
              <a:t>중국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사신이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올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때마다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반드시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금강산을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보고자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하니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그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까닭은</a:t>
            </a:r>
            <a:endParaRPr sz="1700">
              <a:latin typeface="Batang"/>
              <a:cs typeface="Batang"/>
            </a:endParaRPr>
          </a:p>
          <a:p>
            <a:pPr marL="342265">
              <a:lnSpc>
                <a:spcPct val="100000"/>
              </a:lnSpc>
              <a:spcBef>
                <a:spcPts val="450"/>
              </a:spcBef>
            </a:pPr>
            <a:r>
              <a:rPr dirty="0" sz="1700" spc="-210">
                <a:solidFill>
                  <a:srgbClr val="333333"/>
                </a:solidFill>
                <a:latin typeface="PMingLiU"/>
                <a:cs typeface="PMingLiU"/>
              </a:rPr>
              <a:t>『</a:t>
            </a:r>
            <a:r>
              <a:rPr dirty="0" sz="1700" spc="-365">
                <a:solidFill>
                  <a:srgbClr val="333333"/>
                </a:solidFill>
                <a:latin typeface="Batang"/>
                <a:cs typeface="Batang"/>
              </a:rPr>
              <a:t>대장경</a:t>
            </a:r>
            <a:r>
              <a:rPr dirty="0" sz="1700" spc="-2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10">
                <a:solidFill>
                  <a:srgbClr val="333333"/>
                </a:solidFill>
                <a:latin typeface="PMingLiU"/>
                <a:cs typeface="PMingLiU"/>
              </a:rPr>
              <a:t>』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에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75">
                <a:solidFill>
                  <a:srgbClr val="333333"/>
                </a:solidFill>
                <a:latin typeface="Batang"/>
                <a:cs typeface="Batang"/>
              </a:rPr>
              <a:t>금강산</a:t>
            </a:r>
            <a:r>
              <a:rPr dirty="0" sz="1700" spc="-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이야기가</a:t>
            </a:r>
            <a:r>
              <a:rPr dirty="0" sz="1700" spc="-2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실려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530">
                <a:solidFill>
                  <a:srgbClr val="333333"/>
                </a:solidFill>
                <a:latin typeface="Batang"/>
                <a:cs typeface="Batang"/>
              </a:rPr>
              <a:t>있</a:t>
            </a:r>
            <a:r>
              <a:rPr dirty="0" sz="1700" spc="-3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기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">
                <a:solidFill>
                  <a:srgbClr val="333333"/>
                </a:solidFill>
                <a:latin typeface="Batang"/>
                <a:cs typeface="Batang"/>
              </a:rPr>
              <a:t>때문</a:t>
            </a:r>
            <a:r>
              <a:rPr dirty="0" sz="1650" spc="-25">
                <a:solidFill>
                  <a:srgbClr val="333333"/>
                </a:solidFill>
                <a:latin typeface="Georgia"/>
                <a:cs typeface="Georgia"/>
              </a:rPr>
              <a:t>"</a:t>
            </a:r>
            <a:endParaRPr sz="1650">
              <a:latin typeface="Georgia"/>
              <a:cs typeface="Georgia"/>
            </a:endParaRPr>
          </a:p>
        </p:txBody>
      </p:sp>
      <p:grpSp>
        <p:nvGrpSpPr>
          <p:cNvPr id="20" name="object 20" descr=""/>
          <p:cNvGrpSpPr/>
          <p:nvPr/>
        </p:nvGrpSpPr>
        <p:grpSpPr>
          <a:xfrm>
            <a:off x="828674" y="5200649"/>
            <a:ext cx="114300" cy="600075"/>
            <a:chOff x="828674" y="5200649"/>
            <a:chExt cx="114300" cy="600075"/>
          </a:xfrm>
        </p:grpSpPr>
        <p:sp>
          <p:nvSpPr>
            <p:cNvPr id="21" name="object 21" descr=""/>
            <p:cNvSpPr/>
            <p:nvPr/>
          </p:nvSpPr>
          <p:spPr>
            <a:xfrm>
              <a:off x="857249" y="5200649"/>
              <a:ext cx="28575" cy="600075"/>
            </a:xfrm>
            <a:custGeom>
              <a:avLst/>
              <a:gdLst/>
              <a:ahLst/>
              <a:cxnLst/>
              <a:rect l="l" t="t" r="r" b="b"/>
              <a:pathLst>
                <a:path w="28575" h="600075">
                  <a:moveTo>
                    <a:pt x="28574" y="600074"/>
                  </a:moveTo>
                  <a:lnTo>
                    <a:pt x="0" y="600074"/>
                  </a:lnTo>
                  <a:lnTo>
                    <a:pt x="0" y="0"/>
                  </a:lnTo>
                  <a:lnTo>
                    <a:pt x="28574" y="0"/>
                  </a:lnTo>
                  <a:lnTo>
                    <a:pt x="28574" y="600074"/>
                  </a:lnTo>
                  <a:close/>
                </a:path>
              </a:pathLst>
            </a:custGeom>
            <a:solidFill>
              <a:srgbClr val="93775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8674" y="5248274"/>
              <a:ext cx="114300" cy="114299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8674" y="5619749"/>
              <a:ext cx="114300" cy="114299"/>
            </a:xfrm>
            <a:prstGeom prst="rect">
              <a:avLst/>
            </a:prstGeom>
          </p:spPr>
        </p:pic>
      </p:grpSp>
      <p:sp>
        <p:nvSpPr>
          <p:cNvPr id="24" name="object 24" descr=""/>
          <p:cNvSpPr txBox="1"/>
          <p:nvPr/>
        </p:nvSpPr>
        <p:spPr>
          <a:xfrm>
            <a:off x="1063625" y="5183530"/>
            <a:ext cx="10379075" cy="120840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350" spc="-110" b="1">
                <a:solidFill>
                  <a:srgbClr val="6D5C42"/>
                </a:solidFill>
                <a:latin typeface="Toyota Type"/>
                <a:cs typeface="Toyota Type"/>
              </a:rPr>
              <a:t>1304</a:t>
            </a:r>
            <a:r>
              <a:rPr dirty="0" sz="1350" spc="-110" b="1">
                <a:solidFill>
                  <a:srgbClr val="6D5C42"/>
                </a:solidFill>
                <a:latin typeface="Malgun Gothic"/>
                <a:cs typeface="Malgun Gothic"/>
              </a:rPr>
              <a:t>년</a:t>
            </a:r>
            <a:r>
              <a:rPr dirty="0" sz="1350" spc="-95" b="1">
                <a:solidFill>
                  <a:srgbClr val="6D5C42"/>
                </a:solidFill>
                <a:latin typeface="Malgun Gothic"/>
                <a:cs typeface="Malgun Gothic"/>
              </a:rPr>
              <a:t> </a:t>
            </a:r>
            <a:r>
              <a:rPr dirty="0" sz="1350" spc="30">
                <a:solidFill>
                  <a:srgbClr val="333333"/>
                </a:solidFill>
                <a:latin typeface="Georgia"/>
                <a:cs typeface="Georgia"/>
              </a:rPr>
              <a:t>- </a:t>
            </a:r>
            <a:r>
              <a:rPr dirty="0" sz="1350" spc="-210">
                <a:solidFill>
                  <a:srgbClr val="333333"/>
                </a:solidFill>
                <a:latin typeface="Batang"/>
                <a:cs typeface="Batang"/>
              </a:rPr>
              <a:t>원나라</a:t>
            </a:r>
            <a:r>
              <a:rPr dirty="0" sz="135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210">
                <a:solidFill>
                  <a:srgbClr val="333333"/>
                </a:solidFill>
                <a:latin typeface="Batang"/>
                <a:cs typeface="Batang"/>
              </a:rPr>
              <a:t>고승</a:t>
            </a:r>
            <a:r>
              <a:rPr dirty="0" sz="135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380">
                <a:solidFill>
                  <a:srgbClr val="333333"/>
                </a:solidFill>
                <a:latin typeface="Batang"/>
                <a:cs typeface="Batang"/>
              </a:rPr>
              <a:t>철</a:t>
            </a:r>
            <a:r>
              <a:rPr dirty="0" sz="1350" spc="-2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290">
                <a:solidFill>
                  <a:srgbClr val="333333"/>
                </a:solidFill>
                <a:latin typeface="Batang"/>
                <a:cs typeface="Batang"/>
              </a:rPr>
              <a:t>산소경</a:t>
            </a:r>
            <a:r>
              <a:rPr dirty="0" sz="1350" spc="-1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70">
                <a:solidFill>
                  <a:srgbClr val="333333"/>
                </a:solidFill>
                <a:latin typeface="Georgia"/>
                <a:cs typeface="Georgia"/>
              </a:rPr>
              <a:t>(</a:t>
            </a:r>
            <a:r>
              <a:rPr dirty="0" sz="1350" spc="-170">
                <a:solidFill>
                  <a:srgbClr val="333333"/>
                </a:solidFill>
                <a:latin typeface="PMingLiU"/>
                <a:cs typeface="PMingLiU"/>
              </a:rPr>
              <a:t>鐵山昭瓊</a:t>
            </a:r>
            <a:r>
              <a:rPr dirty="0" sz="1350" spc="-140">
                <a:solidFill>
                  <a:srgbClr val="333333"/>
                </a:solidFill>
                <a:latin typeface="Georgia"/>
                <a:cs typeface="Georgia"/>
              </a:rPr>
              <a:t>)</a:t>
            </a:r>
            <a:r>
              <a:rPr dirty="0" sz="1350" spc="-140">
                <a:solidFill>
                  <a:srgbClr val="333333"/>
                </a:solidFill>
                <a:latin typeface="Batang"/>
                <a:cs typeface="Batang"/>
              </a:rPr>
              <a:t>의</a:t>
            </a:r>
            <a:r>
              <a:rPr dirty="0" sz="135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225">
                <a:solidFill>
                  <a:srgbClr val="333333"/>
                </a:solidFill>
                <a:latin typeface="Batang"/>
                <a:cs typeface="Batang"/>
              </a:rPr>
              <a:t>금강산</a:t>
            </a:r>
            <a:r>
              <a:rPr dirty="0" sz="1350" spc="-25">
                <a:solidFill>
                  <a:srgbClr val="333333"/>
                </a:solidFill>
                <a:latin typeface="Batang"/>
                <a:cs typeface="Batang"/>
              </a:rPr>
              <a:t> 순례</a:t>
            </a:r>
            <a:endParaRPr sz="1350">
              <a:latin typeface="Batang"/>
              <a:cs typeface="Batang"/>
            </a:endParaRPr>
          </a:p>
          <a:p>
            <a:pPr marL="12700">
              <a:lnSpc>
                <a:spcPct val="100000"/>
              </a:lnSpc>
              <a:spcBef>
                <a:spcPts val="1305"/>
              </a:spcBef>
            </a:pPr>
            <a:r>
              <a:rPr dirty="0" sz="1350" spc="-110" b="1">
                <a:solidFill>
                  <a:srgbClr val="6D5C42"/>
                </a:solidFill>
                <a:latin typeface="Toyota Type"/>
                <a:cs typeface="Toyota Type"/>
              </a:rPr>
              <a:t>1326</a:t>
            </a:r>
            <a:r>
              <a:rPr dirty="0" sz="1350" spc="-110" b="1">
                <a:solidFill>
                  <a:srgbClr val="6D5C42"/>
                </a:solidFill>
                <a:latin typeface="Malgun Gothic"/>
                <a:cs typeface="Malgun Gothic"/>
              </a:rPr>
              <a:t>년</a:t>
            </a:r>
            <a:r>
              <a:rPr dirty="0" sz="1350" spc="-95" b="1">
                <a:solidFill>
                  <a:srgbClr val="6D5C42"/>
                </a:solidFill>
                <a:latin typeface="Malgun Gothic"/>
                <a:cs typeface="Malgun Gothic"/>
              </a:rPr>
              <a:t> </a:t>
            </a:r>
            <a:r>
              <a:rPr dirty="0" sz="1350" spc="25">
                <a:solidFill>
                  <a:srgbClr val="333333"/>
                </a:solidFill>
                <a:latin typeface="Georgia"/>
                <a:cs typeface="Georgia"/>
              </a:rPr>
              <a:t>- </a:t>
            </a:r>
            <a:r>
              <a:rPr dirty="0" sz="1350" spc="-210">
                <a:solidFill>
                  <a:srgbClr val="333333"/>
                </a:solidFill>
                <a:latin typeface="Batang"/>
                <a:cs typeface="Batang"/>
              </a:rPr>
              <a:t>원나라</a:t>
            </a:r>
            <a:r>
              <a:rPr dirty="0" sz="135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210">
                <a:solidFill>
                  <a:srgbClr val="333333"/>
                </a:solidFill>
                <a:latin typeface="Batang"/>
                <a:cs typeface="Batang"/>
              </a:rPr>
              <a:t>승려</a:t>
            </a:r>
            <a:r>
              <a:rPr dirty="0" sz="135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459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1350" spc="-1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140">
                <a:solidFill>
                  <a:srgbClr val="333333"/>
                </a:solidFill>
                <a:latin typeface="Batang"/>
                <a:cs typeface="Batang"/>
              </a:rPr>
              <a:t>공</a:t>
            </a:r>
            <a:r>
              <a:rPr dirty="0" sz="1350" spc="-140">
                <a:solidFill>
                  <a:srgbClr val="333333"/>
                </a:solidFill>
                <a:latin typeface="Georgia"/>
                <a:cs typeface="Georgia"/>
              </a:rPr>
              <a:t>(</a:t>
            </a:r>
            <a:r>
              <a:rPr dirty="0" sz="1350" spc="-170">
                <a:solidFill>
                  <a:srgbClr val="333333"/>
                </a:solidFill>
                <a:latin typeface="PMingLiU"/>
                <a:cs typeface="PMingLiU"/>
              </a:rPr>
              <a:t>指空</a:t>
            </a:r>
            <a:r>
              <a:rPr dirty="0" sz="1350" spc="-140">
                <a:solidFill>
                  <a:srgbClr val="333333"/>
                </a:solidFill>
                <a:latin typeface="Georgia"/>
                <a:cs typeface="Georgia"/>
              </a:rPr>
              <a:t>)</a:t>
            </a:r>
            <a:r>
              <a:rPr dirty="0" sz="1350" spc="-140">
                <a:solidFill>
                  <a:srgbClr val="333333"/>
                </a:solidFill>
                <a:latin typeface="Batang"/>
                <a:cs typeface="Batang"/>
              </a:rPr>
              <a:t>의</a:t>
            </a:r>
            <a:r>
              <a:rPr dirty="0" sz="135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225">
                <a:solidFill>
                  <a:srgbClr val="333333"/>
                </a:solidFill>
                <a:latin typeface="Batang"/>
                <a:cs typeface="Batang"/>
              </a:rPr>
              <a:t>금강산</a:t>
            </a:r>
            <a:r>
              <a:rPr dirty="0" sz="1350" spc="-2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325">
                <a:solidFill>
                  <a:srgbClr val="333333"/>
                </a:solidFill>
                <a:latin typeface="Batang"/>
                <a:cs typeface="Batang"/>
              </a:rPr>
              <a:t>유점</a:t>
            </a:r>
            <a:r>
              <a:rPr dirty="0" sz="1350" spc="-2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235">
                <a:solidFill>
                  <a:srgbClr val="333333"/>
                </a:solidFill>
                <a:latin typeface="Batang"/>
                <a:cs typeface="Batang"/>
              </a:rPr>
              <a:t>사</a:t>
            </a:r>
            <a:r>
              <a:rPr dirty="0" sz="1350" spc="-3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210">
                <a:solidFill>
                  <a:srgbClr val="333333"/>
                </a:solidFill>
                <a:latin typeface="Batang"/>
                <a:cs typeface="Batang"/>
              </a:rPr>
              <a:t>법기도량</a:t>
            </a:r>
            <a:r>
              <a:rPr dirty="0" sz="135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25">
                <a:solidFill>
                  <a:srgbClr val="333333"/>
                </a:solidFill>
                <a:latin typeface="Batang"/>
                <a:cs typeface="Batang"/>
              </a:rPr>
              <a:t>방문</a:t>
            </a:r>
            <a:endParaRPr sz="1350">
              <a:latin typeface="Batang"/>
              <a:cs typeface="Batang"/>
            </a:endParaRPr>
          </a:p>
          <a:p>
            <a:pPr>
              <a:lnSpc>
                <a:spcPct val="100000"/>
              </a:lnSpc>
              <a:spcBef>
                <a:spcPts val="1490"/>
              </a:spcBef>
            </a:pPr>
            <a:endParaRPr sz="1200">
              <a:latin typeface="Batang"/>
              <a:cs typeface="Batang"/>
            </a:endParaRPr>
          </a:p>
          <a:p>
            <a:pPr marL="2759710">
              <a:lnSpc>
                <a:spcPct val="100000"/>
              </a:lnSpc>
              <a:spcBef>
                <a:spcPts val="5"/>
              </a:spcBef>
            </a:pPr>
            <a:r>
              <a:rPr dirty="0" sz="1400" spc="-215" b="0" i="1">
                <a:solidFill>
                  <a:srgbClr val="4A5462"/>
                </a:solidFill>
                <a:latin typeface="Bookman Old Style"/>
                <a:cs typeface="Bookman Old Style"/>
              </a:rPr>
              <a:t>"</a:t>
            </a:r>
            <a:r>
              <a:rPr dirty="0" sz="1400" spc="-215">
                <a:solidFill>
                  <a:srgbClr val="4A5462"/>
                </a:solidFill>
                <a:latin typeface="Batang"/>
                <a:cs typeface="Batang"/>
              </a:rPr>
              <a:t>금강산</a:t>
            </a:r>
            <a:r>
              <a:rPr dirty="0" sz="1400" spc="-4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신앙은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고려만이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아닌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이웃한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원나라에도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영향을</a:t>
            </a:r>
            <a:r>
              <a:rPr dirty="0" sz="1400" spc="-8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185">
                <a:solidFill>
                  <a:srgbClr val="4A5462"/>
                </a:solidFill>
                <a:latin typeface="Batang"/>
                <a:cs typeface="Batang"/>
              </a:rPr>
              <a:t>미쳐</a:t>
            </a:r>
            <a:r>
              <a:rPr dirty="0" sz="1400" spc="-185" b="0" i="1">
                <a:solidFill>
                  <a:srgbClr val="4A5462"/>
                </a:solidFill>
                <a:latin typeface="Bookman Old Style"/>
                <a:cs typeface="Bookman Old Style"/>
              </a:rPr>
              <a:t>,</a:t>
            </a:r>
            <a:r>
              <a:rPr dirty="0" sz="1400" spc="-40" b="0" i="1">
                <a:solidFill>
                  <a:srgbClr val="4A5462"/>
                </a:solidFill>
                <a:latin typeface="Bookman Old Style"/>
                <a:cs typeface="Bookman Old Style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당시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금강산은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동아시아의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80">
                <a:solidFill>
                  <a:srgbClr val="4A5462"/>
                </a:solidFill>
                <a:latin typeface="Batang"/>
                <a:cs typeface="Batang"/>
              </a:rPr>
              <a:t>불교</a:t>
            </a:r>
            <a:r>
              <a:rPr dirty="0" sz="1400" spc="-3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385">
                <a:solidFill>
                  <a:srgbClr val="4A5462"/>
                </a:solidFill>
                <a:latin typeface="Batang"/>
                <a:cs typeface="Batang"/>
              </a:rPr>
              <a:t>성지</a:t>
            </a:r>
            <a:r>
              <a:rPr dirty="0" sz="1400" spc="-19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로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305">
                <a:solidFill>
                  <a:srgbClr val="4A5462"/>
                </a:solidFill>
                <a:latin typeface="Batang"/>
                <a:cs typeface="Batang"/>
              </a:rPr>
              <a:t>인식되었</a:t>
            </a:r>
            <a:r>
              <a:rPr dirty="0" sz="1400" spc="-26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">
                <a:solidFill>
                  <a:srgbClr val="4A5462"/>
                </a:solidFill>
                <a:latin typeface="Batang"/>
                <a:cs typeface="Batang"/>
              </a:rPr>
              <a:t>다</a:t>
            </a:r>
            <a:r>
              <a:rPr dirty="0" sz="1400" spc="-25" b="0" i="1">
                <a:solidFill>
                  <a:srgbClr val="4A5462"/>
                </a:solidFill>
                <a:latin typeface="Bookman Old Style"/>
                <a:cs typeface="Bookman Old Style"/>
              </a:rPr>
              <a:t>."</a:t>
            </a:r>
            <a:endParaRPr sz="1400">
              <a:latin typeface="Bookman Old Style"/>
              <a:cs typeface="Bookman Old Styl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561974"/>
            <a:ext cx="12192000" cy="5743575"/>
            <a:chOff x="0" y="561974"/>
            <a:chExt cx="12192000" cy="5743575"/>
          </a:xfrm>
        </p:grpSpPr>
        <p:sp>
          <p:nvSpPr>
            <p:cNvPr id="3" name="object 3" descr=""/>
            <p:cNvSpPr/>
            <p:nvPr/>
          </p:nvSpPr>
          <p:spPr>
            <a:xfrm>
              <a:off x="0" y="561974"/>
              <a:ext cx="12192000" cy="5743575"/>
            </a:xfrm>
            <a:custGeom>
              <a:avLst/>
              <a:gdLst/>
              <a:ahLst/>
              <a:cxnLst/>
              <a:rect l="l" t="t" r="r" b="b"/>
              <a:pathLst>
                <a:path w="12192000" h="5743575">
                  <a:moveTo>
                    <a:pt x="12191999" y="5743574"/>
                  </a:moveTo>
                  <a:lnTo>
                    <a:pt x="0" y="5743574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5743574"/>
                  </a:lnTo>
                  <a:close/>
                </a:path>
              </a:pathLst>
            </a:custGeom>
            <a:solidFill>
              <a:srgbClr val="FFFFFF">
                <a:alpha val="8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761999" y="1514474"/>
              <a:ext cx="952500" cy="28575"/>
            </a:xfrm>
            <a:custGeom>
              <a:avLst/>
              <a:gdLst/>
              <a:ahLst/>
              <a:cxnLst/>
              <a:rect l="l" t="t" r="r" b="b"/>
              <a:pathLst>
                <a:path w="952500" h="28575">
                  <a:moveTo>
                    <a:pt x="952499" y="28574"/>
                  </a:moveTo>
                  <a:lnTo>
                    <a:pt x="0" y="28574"/>
                  </a:lnTo>
                  <a:lnTo>
                    <a:pt x="0" y="0"/>
                  </a:lnTo>
                  <a:lnTo>
                    <a:pt x="952499" y="0"/>
                  </a:lnTo>
                  <a:lnTo>
                    <a:pt x="952499" y="28574"/>
                  </a:lnTo>
                  <a:close/>
                </a:path>
              </a:pathLst>
            </a:custGeom>
            <a:solidFill>
              <a:srgbClr val="93775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49299" y="876172"/>
            <a:ext cx="3881754" cy="4908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50" spc="-459"/>
              <a:t>담무갈보살의</a:t>
            </a:r>
            <a:r>
              <a:rPr dirty="0" sz="3050" spc="-225"/>
              <a:t> </a:t>
            </a:r>
            <a:r>
              <a:rPr dirty="0" sz="3050" spc="-480"/>
              <a:t>유래와</a:t>
            </a:r>
            <a:r>
              <a:rPr dirty="0" sz="3050" spc="-170"/>
              <a:t> </a:t>
            </a:r>
            <a:r>
              <a:rPr dirty="0" sz="3050" spc="-484"/>
              <a:t>의미</a:t>
            </a:r>
            <a:endParaRPr sz="3050"/>
          </a:p>
        </p:txBody>
      </p:sp>
      <p:grpSp>
        <p:nvGrpSpPr>
          <p:cNvPr id="6" name="object 6" descr=""/>
          <p:cNvGrpSpPr/>
          <p:nvPr/>
        </p:nvGrpSpPr>
        <p:grpSpPr>
          <a:xfrm>
            <a:off x="761999" y="2971799"/>
            <a:ext cx="10410825" cy="2419350"/>
            <a:chOff x="761999" y="2971799"/>
            <a:chExt cx="10410825" cy="2419350"/>
          </a:xfrm>
        </p:grpSpPr>
        <p:sp>
          <p:nvSpPr>
            <p:cNvPr id="7" name="object 7" descr=""/>
            <p:cNvSpPr/>
            <p:nvPr/>
          </p:nvSpPr>
          <p:spPr>
            <a:xfrm>
              <a:off x="800099" y="4591049"/>
              <a:ext cx="6819900" cy="800100"/>
            </a:xfrm>
            <a:custGeom>
              <a:avLst/>
              <a:gdLst/>
              <a:ahLst/>
              <a:cxnLst/>
              <a:rect l="l" t="t" r="r" b="b"/>
              <a:pathLst>
                <a:path w="6819900" h="800100">
                  <a:moveTo>
                    <a:pt x="0" y="800099"/>
                  </a:moveTo>
                  <a:lnTo>
                    <a:pt x="6819899" y="800099"/>
                  </a:lnTo>
                  <a:lnTo>
                    <a:pt x="6819899" y="0"/>
                  </a:lnTo>
                  <a:lnTo>
                    <a:pt x="0" y="0"/>
                  </a:lnTo>
                  <a:lnTo>
                    <a:pt x="0" y="800099"/>
                  </a:lnTo>
                  <a:close/>
                </a:path>
              </a:pathLst>
            </a:custGeom>
            <a:solidFill>
              <a:srgbClr val="93775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761999" y="4591049"/>
              <a:ext cx="38100" cy="800100"/>
            </a:xfrm>
            <a:custGeom>
              <a:avLst/>
              <a:gdLst/>
              <a:ahLst/>
              <a:cxnLst/>
              <a:rect l="l" t="t" r="r" b="b"/>
              <a:pathLst>
                <a:path w="38100" h="800100">
                  <a:moveTo>
                    <a:pt x="38099" y="800099"/>
                  </a:moveTo>
                  <a:lnTo>
                    <a:pt x="0" y="800099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800099"/>
                  </a:lnTo>
                  <a:close/>
                </a:path>
              </a:pathLst>
            </a:custGeom>
            <a:solidFill>
              <a:srgbClr val="9377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8662986" y="2995612"/>
              <a:ext cx="2486025" cy="542925"/>
            </a:xfrm>
            <a:custGeom>
              <a:avLst/>
              <a:gdLst/>
              <a:ahLst/>
              <a:cxnLst/>
              <a:rect l="l" t="t" r="r" b="b"/>
              <a:pathLst>
                <a:path w="2486025" h="542925">
                  <a:moveTo>
                    <a:pt x="0" y="0"/>
                  </a:moveTo>
                  <a:lnTo>
                    <a:pt x="2486024" y="0"/>
                  </a:lnTo>
                  <a:lnTo>
                    <a:pt x="2486024" y="542924"/>
                  </a:lnTo>
                  <a:lnTo>
                    <a:pt x="0" y="542924"/>
                  </a:lnTo>
                  <a:lnTo>
                    <a:pt x="0" y="0"/>
                  </a:lnTo>
                  <a:close/>
                </a:path>
              </a:pathLst>
            </a:custGeom>
            <a:ln w="476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86799" y="3019424"/>
              <a:ext cx="152399" cy="152399"/>
            </a:xfrm>
            <a:prstGeom prst="rect">
              <a:avLst/>
            </a:prstGeom>
          </p:spPr>
        </p:pic>
      </p:grpSp>
      <p:sp>
        <p:nvSpPr>
          <p:cNvPr id="11" name="object 11" descr=""/>
          <p:cNvSpPr txBox="1"/>
          <p:nvPr/>
        </p:nvSpPr>
        <p:spPr>
          <a:xfrm>
            <a:off x="8826500" y="3005963"/>
            <a:ext cx="106997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10">
                <a:solidFill>
                  <a:srgbClr val="333333"/>
                </a:solidFill>
                <a:latin typeface="Batang"/>
                <a:cs typeface="Batang"/>
              </a:rPr>
              <a:t>용수보살</a:t>
            </a:r>
            <a:r>
              <a:rPr dirty="0" sz="1350" spc="-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315">
                <a:solidFill>
                  <a:srgbClr val="333333"/>
                </a:solidFill>
                <a:latin typeface="Batang"/>
                <a:cs typeface="Batang"/>
              </a:rPr>
              <a:t>이미지</a:t>
            </a:r>
            <a:endParaRPr sz="1350">
              <a:latin typeface="Batang"/>
              <a:cs typeface="Batang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9079061" y="3313239"/>
            <a:ext cx="1654175" cy="206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150">
                <a:solidFill>
                  <a:srgbClr val="333333"/>
                </a:solidFill>
                <a:latin typeface="Batang"/>
                <a:cs typeface="Batang"/>
              </a:rPr>
              <a:t>대승불교의</a:t>
            </a:r>
            <a:r>
              <a:rPr dirty="0" sz="1150" spc="-3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145">
                <a:solidFill>
                  <a:srgbClr val="333333"/>
                </a:solidFill>
                <a:latin typeface="Batang"/>
                <a:cs typeface="Batang"/>
              </a:rPr>
              <a:t>창시자</a:t>
            </a:r>
            <a:r>
              <a:rPr dirty="0" sz="1150" spc="-2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125">
                <a:solidFill>
                  <a:srgbClr val="333333"/>
                </a:solidFill>
                <a:latin typeface="Batang"/>
                <a:cs typeface="Batang"/>
              </a:rPr>
              <a:t>용수보살</a:t>
            </a:r>
            <a:endParaRPr sz="1150">
              <a:latin typeface="Batang"/>
              <a:cs typeface="Batang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8639174" y="3790949"/>
            <a:ext cx="2533650" cy="590550"/>
            <a:chOff x="8639174" y="3790949"/>
            <a:chExt cx="2533650" cy="590550"/>
          </a:xfrm>
        </p:grpSpPr>
        <p:sp>
          <p:nvSpPr>
            <p:cNvPr id="14" name="object 14" descr=""/>
            <p:cNvSpPr/>
            <p:nvPr/>
          </p:nvSpPr>
          <p:spPr>
            <a:xfrm>
              <a:off x="8662986" y="3814762"/>
              <a:ext cx="2486025" cy="542925"/>
            </a:xfrm>
            <a:custGeom>
              <a:avLst/>
              <a:gdLst/>
              <a:ahLst/>
              <a:cxnLst/>
              <a:rect l="l" t="t" r="r" b="b"/>
              <a:pathLst>
                <a:path w="2486025" h="542925">
                  <a:moveTo>
                    <a:pt x="0" y="0"/>
                  </a:moveTo>
                  <a:lnTo>
                    <a:pt x="2486024" y="0"/>
                  </a:lnTo>
                  <a:lnTo>
                    <a:pt x="2486024" y="542924"/>
                  </a:lnTo>
                  <a:lnTo>
                    <a:pt x="0" y="542924"/>
                  </a:lnTo>
                  <a:lnTo>
                    <a:pt x="0" y="0"/>
                  </a:lnTo>
                  <a:close/>
                </a:path>
              </a:pathLst>
            </a:custGeom>
            <a:ln w="476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86799" y="3838574"/>
              <a:ext cx="152399" cy="152399"/>
            </a:xfrm>
            <a:prstGeom prst="rect">
              <a:avLst/>
            </a:prstGeom>
          </p:spPr>
        </p:pic>
      </p:grpSp>
      <p:sp>
        <p:nvSpPr>
          <p:cNvPr id="16" name="object 16" descr=""/>
          <p:cNvSpPr txBox="1"/>
          <p:nvPr/>
        </p:nvSpPr>
        <p:spPr>
          <a:xfrm>
            <a:off x="8826500" y="3825112"/>
            <a:ext cx="12642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04">
                <a:solidFill>
                  <a:srgbClr val="333333"/>
                </a:solidFill>
                <a:latin typeface="Batang"/>
                <a:cs typeface="Batang"/>
              </a:rPr>
              <a:t>가야</a:t>
            </a:r>
            <a:r>
              <a:rPr dirty="0" sz="135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210">
                <a:solidFill>
                  <a:srgbClr val="333333"/>
                </a:solidFill>
                <a:latin typeface="Batang"/>
                <a:cs typeface="Batang"/>
              </a:rPr>
              <a:t>고분군</a:t>
            </a:r>
            <a:r>
              <a:rPr dirty="0" sz="135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315">
                <a:solidFill>
                  <a:srgbClr val="333333"/>
                </a:solidFill>
                <a:latin typeface="Batang"/>
                <a:cs typeface="Batang"/>
              </a:rPr>
              <a:t>이미지</a:t>
            </a:r>
            <a:endParaRPr sz="1350">
              <a:latin typeface="Batang"/>
              <a:cs typeface="Batang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9400975" y="4132389"/>
            <a:ext cx="982344" cy="206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150">
                <a:solidFill>
                  <a:srgbClr val="333333"/>
                </a:solidFill>
                <a:latin typeface="Batang"/>
                <a:cs typeface="Batang"/>
              </a:rPr>
              <a:t>가야</a:t>
            </a:r>
            <a:r>
              <a:rPr dirty="0" sz="1150" spc="-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145">
                <a:solidFill>
                  <a:srgbClr val="333333"/>
                </a:solidFill>
                <a:latin typeface="Batang"/>
                <a:cs typeface="Batang"/>
              </a:rPr>
              <a:t>고분군</a:t>
            </a:r>
            <a:r>
              <a:rPr dirty="0" sz="1150" spc="-4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220">
                <a:solidFill>
                  <a:srgbClr val="333333"/>
                </a:solidFill>
                <a:latin typeface="Batang"/>
                <a:cs typeface="Batang"/>
              </a:rPr>
              <a:t>유적</a:t>
            </a:r>
            <a:endParaRPr sz="1150">
              <a:latin typeface="Batang"/>
              <a:cs typeface="Batang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800099" y="4575016"/>
            <a:ext cx="10642600" cy="1341120"/>
          </a:xfrm>
          <a:prstGeom prst="rect">
            <a:avLst/>
          </a:prstGeom>
        </p:spPr>
        <p:txBody>
          <a:bodyPr wrap="square" lIns="0" tIns="123825" rIns="0" bIns="0" rtlCol="0" vert="horz">
            <a:spAutoFit/>
          </a:bodyPr>
          <a:lstStyle/>
          <a:p>
            <a:pPr marL="114300">
              <a:lnSpc>
                <a:spcPct val="100000"/>
              </a:lnSpc>
              <a:spcBef>
                <a:spcPts val="975"/>
              </a:spcBef>
            </a:pPr>
            <a:r>
              <a:rPr dirty="0" sz="1700" spc="-495">
                <a:solidFill>
                  <a:srgbClr val="333333"/>
                </a:solidFill>
                <a:latin typeface="Batang"/>
                <a:cs typeface="Batang"/>
              </a:rPr>
              <a:t>실</a:t>
            </a:r>
            <a:r>
              <a:rPr dirty="0" sz="1700" spc="-3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존설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135" b="0">
                <a:solidFill>
                  <a:srgbClr val="333333"/>
                </a:solidFill>
                <a:latin typeface="Rockwell Nova Light"/>
                <a:cs typeface="Rockwell Nova Light"/>
              </a:rPr>
              <a:t>vs</a:t>
            </a:r>
            <a:r>
              <a:rPr dirty="0" sz="1700" spc="5" b="0">
                <a:solidFill>
                  <a:srgbClr val="333333"/>
                </a:solidFill>
                <a:latin typeface="Rockwell Nova Light"/>
                <a:cs typeface="Rockwell Nova Light"/>
              </a:rPr>
              <a:t> </a:t>
            </a:r>
            <a:r>
              <a:rPr dirty="0" sz="1700" spc="-430">
                <a:solidFill>
                  <a:srgbClr val="333333"/>
                </a:solidFill>
                <a:latin typeface="Batang"/>
                <a:cs typeface="Batang"/>
              </a:rPr>
              <a:t>상징</a:t>
            </a:r>
            <a:r>
              <a:rPr dirty="0" sz="1700" spc="-229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05">
                <a:solidFill>
                  <a:srgbClr val="333333"/>
                </a:solidFill>
                <a:latin typeface="Batang"/>
                <a:cs typeface="Batang"/>
              </a:rPr>
              <a:t>설</a:t>
            </a:r>
            <a:endParaRPr sz="1700">
              <a:latin typeface="Batang"/>
              <a:cs typeface="Batang"/>
            </a:endParaRPr>
          </a:p>
          <a:p>
            <a:pPr marL="114300">
              <a:lnSpc>
                <a:spcPct val="100000"/>
              </a:lnSpc>
              <a:spcBef>
                <a:spcPts val="710"/>
              </a:spcBef>
            </a:pPr>
            <a:r>
              <a:rPr dirty="0" sz="1350" spc="-204">
                <a:solidFill>
                  <a:srgbClr val="333333"/>
                </a:solidFill>
                <a:latin typeface="Batang"/>
                <a:cs typeface="Batang"/>
              </a:rPr>
              <a:t>담무갈보살을</a:t>
            </a:r>
            <a:r>
              <a:rPr dirty="0" sz="1350" spc="-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210">
                <a:solidFill>
                  <a:srgbClr val="333333"/>
                </a:solidFill>
                <a:latin typeface="Batang"/>
                <a:cs typeface="Batang"/>
              </a:rPr>
              <a:t>동진시대</a:t>
            </a:r>
            <a:r>
              <a:rPr dirty="0" sz="135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204">
                <a:solidFill>
                  <a:srgbClr val="333333"/>
                </a:solidFill>
                <a:latin typeface="Batang"/>
                <a:cs typeface="Batang"/>
              </a:rPr>
              <a:t>실존인물로</a:t>
            </a:r>
            <a:r>
              <a:rPr dirty="0" sz="1350" spc="-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210">
                <a:solidFill>
                  <a:srgbClr val="333333"/>
                </a:solidFill>
                <a:latin typeface="Batang"/>
                <a:cs typeface="Batang"/>
              </a:rPr>
              <a:t>보는</a:t>
            </a:r>
            <a:r>
              <a:rPr dirty="0" sz="135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365">
                <a:solidFill>
                  <a:srgbClr val="333333"/>
                </a:solidFill>
                <a:latin typeface="Batang"/>
                <a:cs typeface="Batang"/>
              </a:rPr>
              <a:t>견</a:t>
            </a:r>
            <a:r>
              <a:rPr dirty="0" sz="1350" spc="-2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210">
                <a:solidFill>
                  <a:srgbClr val="333333"/>
                </a:solidFill>
                <a:latin typeface="Batang"/>
                <a:cs typeface="Batang"/>
              </a:rPr>
              <a:t>해와</a:t>
            </a:r>
            <a:r>
              <a:rPr dirty="0" sz="1350" spc="-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210">
                <a:solidFill>
                  <a:srgbClr val="333333"/>
                </a:solidFill>
                <a:latin typeface="Batang"/>
                <a:cs typeface="Batang"/>
              </a:rPr>
              <a:t>금강산의</a:t>
            </a:r>
            <a:r>
              <a:rPr dirty="0" sz="135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204">
                <a:solidFill>
                  <a:srgbClr val="333333"/>
                </a:solidFill>
                <a:latin typeface="Batang"/>
                <a:cs typeface="Batang"/>
              </a:rPr>
              <a:t>기암괴석을</a:t>
            </a:r>
            <a:r>
              <a:rPr dirty="0" sz="1350" spc="-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204">
                <a:solidFill>
                  <a:srgbClr val="333333"/>
                </a:solidFill>
                <a:latin typeface="Batang"/>
                <a:cs typeface="Batang"/>
              </a:rPr>
              <a:t>상징한다는</a:t>
            </a:r>
            <a:r>
              <a:rPr dirty="0" sz="135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210">
                <a:solidFill>
                  <a:srgbClr val="333333"/>
                </a:solidFill>
                <a:latin typeface="Batang"/>
                <a:cs typeface="Batang"/>
              </a:rPr>
              <a:t>해석이</a:t>
            </a:r>
            <a:r>
              <a:rPr dirty="0" sz="1350" spc="-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25">
                <a:solidFill>
                  <a:srgbClr val="333333"/>
                </a:solidFill>
                <a:latin typeface="Batang"/>
                <a:cs typeface="Batang"/>
              </a:rPr>
              <a:t>공존함</a:t>
            </a:r>
            <a:endParaRPr sz="1350">
              <a:latin typeface="Batang"/>
              <a:cs typeface="Batang"/>
            </a:endParaRPr>
          </a:p>
          <a:p>
            <a:pPr>
              <a:lnSpc>
                <a:spcPct val="100000"/>
              </a:lnSpc>
            </a:pPr>
            <a:endParaRPr sz="1200">
              <a:latin typeface="Batang"/>
              <a:cs typeface="Batang"/>
            </a:endParaRPr>
          </a:p>
          <a:p>
            <a:pPr>
              <a:lnSpc>
                <a:spcPct val="100000"/>
              </a:lnSpc>
              <a:spcBef>
                <a:spcPts val="310"/>
              </a:spcBef>
            </a:pPr>
            <a:endParaRPr sz="1200">
              <a:latin typeface="Batang"/>
              <a:cs typeface="Batang"/>
            </a:endParaRPr>
          </a:p>
          <a:p>
            <a:pPr marL="148590">
              <a:lnSpc>
                <a:spcPct val="100000"/>
              </a:lnSpc>
            </a:pPr>
            <a:r>
              <a:rPr dirty="0" sz="1400" spc="-220" i="1">
                <a:solidFill>
                  <a:srgbClr val="4A5462"/>
                </a:solidFill>
                <a:latin typeface="Georgia"/>
                <a:cs typeface="Georgia"/>
              </a:rPr>
              <a:t>"</a:t>
            </a:r>
            <a:r>
              <a:rPr dirty="0" sz="1400" spc="-220">
                <a:solidFill>
                  <a:srgbClr val="4A5462"/>
                </a:solidFill>
                <a:latin typeface="Batang"/>
                <a:cs typeface="Batang"/>
              </a:rPr>
              <a:t>담무갈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보살의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165" i="1">
                <a:solidFill>
                  <a:srgbClr val="4A5462"/>
                </a:solidFill>
                <a:latin typeface="Georgia"/>
                <a:cs typeface="Georgia"/>
              </a:rPr>
              <a:t>'</a:t>
            </a:r>
            <a:r>
              <a:rPr dirty="0" sz="1400" spc="-165">
                <a:solidFill>
                  <a:srgbClr val="4A5462"/>
                </a:solidFill>
                <a:latin typeface="Batang"/>
                <a:cs typeface="Batang"/>
              </a:rPr>
              <a:t>보살</a:t>
            </a:r>
            <a:r>
              <a:rPr dirty="0" sz="1400" spc="-165" i="1">
                <a:solidFill>
                  <a:srgbClr val="4A5462"/>
                </a:solidFill>
                <a:latin typeface="Georgia"/>
                <a:cs typeface="Georgia"/>
              </a:rPr>
              <a:t>'</a:t>
            </a:r>
            <a:r>
              <a:rPr dirty="0" sz="1400" spc="40" i="1">
                <a:solidFill>
                  <a:srgbClr val="4A5462"/>
                </a:solidFill>
                <a:latin typeface="Georgia"/>
                <a:cs typeface="Georgia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직위와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연관된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중요한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단서를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04">
                <a:solidFill>
                  <a:srgbClr val="4A5462"/>
                </a:solidFill>
                <a:latin typeface="Batang"/>
                <a:cs typeface="Batang"/>
              </a:rPr>
              <a:t>제공한다</a:t>
            </a:r>
            <a:r>
              <a:rPr dirty="0" sz="1400" spc="-204" i="1">
                <a:solidFill>
                  <a:srgbClr val="4A5462"/>
                </a:solidFill>
                <a:latin typeface="Georgia"/>
                <a:cs typeface="Georgia"/>
              </a:rPr>
              <a:t>.</a:t>
            </a:r>
            <a:r>
              <a:rPr dirty="0" sz="1400" spc="45" i="1">
                <a:solidFill>
                  <a:srgbClr val="4A5462"/>
                </a:solidFill>
                <a:latin typeface="Georgia"/>
                <a:cs typeface="Georgia"/>
              </a:rPr>
              <a:t> </a:t>
            </a:r>
            <a:r>
              <a:rPr dirty="0" sz="1400" spc="-385">
                <a:solidFill>
                  <a:srgbClr val="4A5462"/>
                </a:solidFill>
                <a:latin typeface="Batang"/>
                <a:cs typeface="Batang"/>
              </a:rPr>
              <a:t>주지</a:t>
            </a:r>
            <a:r>
              <a:rPr dirty="0" sz="1400" spc="-20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하다시피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180" i="1">
                <a:solidFill>
                  <a:srgbClr val="4A5462"/>
                </a:solidFill>
                <a:latin typeface="Georgia"/>
                <a:cs typeface="Georgia"/>
              </a:rPr>
              <a:t>'</a:t>
            </a:r>
            <a:r>
              <a:rPr dirty="0" sz="1400" spc="-180">
                <a:solidFill>
                  <a:srgbClr val="4A5462"/>
                </a:solidFill>
                <a:latin typeface="Batang"/>
                <a:cs typeface="Batang"/>
              </a:rPr>
              <a:t>보살</a:t>
            </a:r>
            <a:r>
              <a:rPr dirty="0" sz="1400" spc="-180" i="1">
                <a:solidFill>
                  <a:srgbClr val="4A5462"/>
                </a:solidFill>
                <a:latin typeface="Georgia"/>
                <a:cs typeface="Georgia"/>
              </a:rPr>
              <a:t>'</a:t>
            </a:r>
            <a:r>
              <a:rPr dirty="0" sz="1400" spc="-180">
                <a:solidFill>
                  <a:srgbClr val="4A5462"/>
                </a:solidFill>
                <a:latin typeface="Batang"/>
                <a:cs typeface="Batang"/>
              </a:rPr>
              <a:t>은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대승불교의</a:t>
            </a:r>
            <a:r>
              <a:rPr dirty="0" sz="1400" spc="-8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대표용어이고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용수보살은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대승불교의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190">
                <a:solidFill>
                  <a:srgbClr val="4A5462"/>
                </a:solidFill>
                <a:latin typeface="Batang"/>
                <a:cs typeface="Batang"/>
              </a:rPr>
              <a:t>대표자다</a:t>
            </a:r>
            <a:r>
              <a:rPr dirty="0" sz="1400" spc="-190" i="1">
                <a:solidFill>
                  <a:srgbClr val="4A5462"/>
                </a:solidFill>
                <a:latin typeface="Georgia"/>
                <a:cs typeface="Georgia"/>
              </a:rPr>
              <a:t>."</a:t>
            </a:r>
            <a:r>
              <a:rPr dirty="0" sz="1400" spc="40" i="1">
                <a:solidFill>
                  <a:srgbClr val="4A5462"/>
                </a:solidFill>
                <a:latin typeface="Georgia"/>
                <a:cs typeface="Georgia"/>
              </a:rPr>
              <a:t> </a:t>
            </a:r>
            <a:r>
              <a:rPr dirty="0" sz="1400" i="1">
                <a:solidFill>
                  <a:srgbClr val="4A5462"/>
                </a:solidFill>
                <a:latin typeface="Georgia"/>
                <a:cs typeface="Georgia"/>
              </a:rPr>
              <a:t>-</a:t>
            </a:r>
            <a:r>
              <a:rPr dirty="0" sz="1400" spc="40" i="1">
                <a:solidFill>
                  <a:srgbClr val="4A5462"/>
                </a:solidFill>
                <a:latin typeface="Georgia"/>
                <a:cs typeface="Georgia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연구논문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305">
                <a:solidFill>
                  <a:srgbClr val="4A5462"/>
                </a:solidFill>
                <a:latin typeface="Batang"/>
                <a:cs typeface="Batang"/>
              </a:rPr>
              <a:t>중</a:t>
            </a:r>
            <a:endParaRPr sz="1400">
              <a:latin typeface="Batang"/>
              <a:cs typeface="Batang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723899" y="1860951"/>
            <a:ext cx="6756400" cy="719455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342265" marR="30480" indent="-304800">
              <a:lnSpc>
                <a:spcPct val="118800"/>
              </a:lnSpc>
              <a:spcBef>
                <a:spcPts val="22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60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275">
                <a:solidFill>
                  <a:srgbClr val="333333"/>
                </a:solidFill>
                <a:latin typeface="Batang"/>
                <a:cs typeface="Batang"/>
              </a:rPr>
              <a:t>대승불교</a:t>
            </a:r>
            <a:r>
              <a:rPr dirty="0" sz="1700" spc="-3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용수보살의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800" spc="-180" b="0">
                <a:solidFill>
                  <a:srgbClr val="333333"/>
                </a:solidFill>
                <a:latin typeface="Bookman Old Style"/>
                <a:cs typeface="Bookman Old Style"/>
              </a:rPr>
              <a:t>'</a:t>
            </a:r>
            <a:r>
              <a:rPr dirty="0" sz="1700" spc="-180">
                <a:solidFill>
                  <a:srgbClr val="333333"/>
                </a:solidFill>
                <a:latin typeface="Batang"/>
                <a:cs typeface="Batang"/>
              </a:rPr>
              <a:t>바다</a:t>
            </a:r>
            <a:r>
              <a:rPr dirty="0" sz="1800" spc="-180" b="0">
                <a:solidFill>
                  <a:srgbClr val="333333"/>
                </a:solidFill>
                <a:latin typeface="Bookman Old Style"/>
                <a:cs typeface="Bookman Old Style"/>
              </a:rPr>
              <a:t>'</a:t>
            </a:r>
            <a:r>
              <a:rPr dirty="0" sz="1800" spc="-114" b="0">
                <a:solidFill>
                  <a:srgbClr val="333333"/>
                </a:solidFill>
                <a:latin typeface="Bookman Old Style"/>
                <a:cs typeface="Bookman Old Style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이론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800" spc="-160" b="0">
                <a:solidFill>
                  <a:srgbClr val="333333"/>
                </a:solidFill>
                <a:latin typeface="Bookman Old Style"/>
                <a:cs typeface="Bookman Old Style"/>
              </a:rPr>
              <a:t>-</a:t>
            </a:r>
            <a:r>
              <a:rPr dirty="0" sz="1800" spc="-110" b="0">
                <a:solidFill>
                  <a:srgbClr val="333333"/>
                </a:solidFill>
                <a:latin typeface="Bookman Old Style"/>
                <a:cs typeface="Bookman Old Style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보살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직위와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연관된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중요한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단서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195">
                <a:solidFill>
                  <a:srgbClr val="333333"/>
                </a:solidFill>
                <a:latin typeface="Batang"/>
                <a:cs typeface="Batang"/>
              </a:rPr>
              <a:t>제공</a:t>
            </a:r>
            <a:r>
              <a:rPr dirty="0" sz="1800" spc="-195" b="0">
                <a:solidFill>
                  <a:srgbClr val="333333"/>
                </a:solidFill>
                <a:latin typeface="Bookman Old Style"/>
                <a:cs typeface="Bookman Old Style"/>
              </a:rPr>
              <a:t>,</a:t>
            </a:r>
            <a:r>
              <a:rPr dirty="0" sz="1800" spc="-110" b="0">
                <a:solidFill>
                  <a:srgbClr val="333333"/>
                </a:solidFill>
                <a:latin typeface="Bookman Old Style"/>
                <a:cs typeface="Bookman Old Style"/>
              </a:rPr>
              <a:t> </a:t>
            </a:r>
            <a:r>
              <a:rPr dirty="0" sz="1700" spc="-315">
                <a:solidFill>
                  <a:srgbClr val="333333"/>
                </a:solidFill>
                <a:latin typeface="Batang"/>
                <a:cs typeface="Batang"/>
              </a:rPr>
              <a:t>불교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의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해양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전파와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교류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480">
                <a:solidFill>
                  <a:srgbClr val="333333"/>
                </a:solidFill>
                <a:latin typeface="Batang"/>
                <a:cs typeface="Batang"/>
              </a:rPr>
              <a:t>설</a:t>
            </a:r>
            <a:r>
              <a:rPr dirty="0" sz="1700" spc="-3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05">
                <a:solidFill>
                  <a:srgbClr val="333333"/>
                </a:solidFill>
                <a:latin typeface="Batang"/>
                <a:cs typeface="Batang"/>
              </a:rPr>
              <a:t>명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723899" y="2762590"/>
            <a:ext cx="6670040" cy="69723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342265" marR="30480" indent="-304800">
              <a:lnSpc>
                <a:spcPct val="114599"/>
              </a:lnSpc>
              <a:spcBef>
                <a:spcPts val="12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195">
                <a:solidFill>
                  <a:srgbClr val="333333"/>
                </a:solidFill>
                <a:latin typeface="Batang"/>
                <a:cs typeface="Batang"/>
              </a:rPr>
              <a:t>담무갈</a:t>
            </a:r>
            <a:r>
              <a:rPr dirty="0" sz="1800" spc="-195" b="0">
                <a:solidFill>
                  <a:srgbClr val="333333"/>
                </a:solidFill>
                <a:latin typeface="Bookman Old Style"/>
                <a:cs typeface="Bookman Old Style"/>
              </a:rPr>
              <a:t>(</a:t>
            </a:r>
            <a:r>
              <a:rPr dirty="0" sz="1700" spc="-220">
                <a:solidFill>
                  <a:srgbClr val="333333"/>
                </a:solidFill>
                <a:latin typeface="PMingLiU"/>
                <a:cs typeface="PMingLiU"/>
              </a:rPr>
              <a:t>曇無竭</a:t>
            </a:r>
            <a:r>
              <a:rPr dirty="0" sz="1800" spc="-125" b="0">
                <a:solidFill>
                  <a:srgbClr val="333333"/>
                </a:solidFill>
                <a:latin typeface="Bookman Old Style"/>
                <a:cs typeface="Bookman Old Style"/>
              </a:rPr>
              <a:t>)</a:t>
            </a:r>
            <a:r>
              <a:rPr dirty="0" sz="1700" spc="-125">
                <a:solidFill>
                  <a:srgbClr val="333333"/>
                </a:solidFill>
                <a:latin typeface="Batang"/>
                <a:cs typeface="Batang"/>
              </a:rPr>
              <a:t>은</a:t>
            </a:r>
            <a:r>
              <a:rPr dirty="0" sz="1700" spc="-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산스크리트어</a:t>
            </a:r>
            <a:r>
              <a:rPr dirty="0" sz="170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800" spc="-185" b="0">
                <a:solidFill>
                  <a:srgbClr val="333333"/>
                </a:solidFill>
                <a:latin typeface="Bookman Old Style"/>
                <a:cs typeface="Bookman Old Style"/>
              </a:rPr>
              <a:t>'</a:t>
            </a:r>
            <a:r>
              <a:rPr dirty="0" sz="1700" spc="-185">
                <a:solidFill>
                  <a:srgbClr val="333333"/>
                </a:solidFill>
                <a:latin typeface="Batang"/>
                <a:cs typeface="Batang"/>
              </a:rPr>
              <a:t>다르모가타</a:t>
            </a:r>
            <a:r>
              <a:rPr dirty="0" sz="1800" spc="-185" b="0">
                <a:solidFill>
                  <a:srgbClr val="333333"/>
                </a:solidFill>
                <a:latin typeface="Bookman Old Style"/>
                <a:cs typeface="Bookman Old Style"/>
              </a:rPr>
              <a:t>(Dharmogata)'</a:t>
            </a:r>
            <a:r>
              <a:rPr dirty="0" sz="1700" spc="-185">
                <a:solidFill>
                  <a:srgbClr val="333333"/>
                </a:solidFill>
                <a:latin typeface="Batang"/>
                <a:cs typeface="Batang"/>
              </a:rPr>
              <a:t>의</a:t>
            </a:r>
            <a:r>
              <a:rPr dirty="0" sz="170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20">
                <a:solidFill>
                  <a:srgbClr val="333333"/>
                </a:solidFill>
                <a:latin typeface="Batang"/>
                <a:cs typeface="Batang"/>
              </a:rPr>
              <a:t>음역으로</a:t>
            </a:r>
            <a:r>
              <a:rPr dirty="0" sz="1800" spc="-125" b="0">
                <a:solidFill>
                  <a:srgbClr val="333333"/>
                </a:solidFill>
                <a:latin typeface="Bookman Old Style"/>
                <a:cs typeface="Bookman Old Style"/>
              </a:rPr>
              <a:t>, '</a:t>
            </a:r>
            <a:r>
              <a:rPr dirty="0" sz="1700" spc="-65">
                <a:solidFill>
                  <a:srgbClr val="333333"/>
                </a:solidFill>
                <a:latin typeface="Batang"/>
                <a:cs typeface="Batang"/>
              </a:rPr>
              <a:t>법 </a:t>
            </a:r>
            <a:r>
              <a:rPr dirty="0" sz="1800" b="0">
                <a:solidFill>
                  <a:srgbClr val="333333"/>
                </a:solidFill>
                <a:latin typeface="Bookman Old Style"/>
                <a:cs typeface="Bookman Old Style"/>
              </a:rPr>
              <a:t>(</a:t>
            </a:r>
            <a:r>
              <a:rPr dirty="0" sz="1700" spc="-210">
                <a:solidFill>
                  <a:srgbClr val="333333"/>
                </a:solidFill>
                <a:latin typeface="PMingLiU"/>
                <a:cs typeface="PMingLiU"/>
              </a:rPr>
              <a:t>法</a:t>
            </a:r>
            <a:r>
              <a:rPr dirty="0" sz="1800" spc="-125" b="0">
                <a:solidFill>
                  <a:srgbClr val="333333"/>
                </a:solidFill>
                <a:latin typeface="Bookman Old Style"/>
                <a:cs typeface="Bookman Old Style"/>
              </a:rPr>
              <a:t>)</a:t>
            </a:r>
            <a:r>
              <a:rPr dirty="0" sz="1700" spc="-125">
                <a:solidFill>
                  <a:srgbClr val="333333"/>
                </a:solidFill>
                <a:latin typeface="Batang"/>
                <a:cs typeface="Batang"/>
              </a:rPr>
              <a:t>을</a:t>
            </a:r>
            <a:r>
              <a:rPr dirty="0" sz="1700" spc="-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29">
                <a:solidFill>
                  <a:srgbClr val="333333"/>
                </a:solidFill>
                <a:latin typeface="Batang"/>
                <a:cs typeface="Batang"/>
              </a:rPr>
              <a:t>일으킨다</a:t>
            </a:r>
            <a:r>
              <a:rPr dirty="0" sz="1800" spc="-229" b="0">
                <a:solidFill>
                  <a:srgbClr val="333333"/>
                </a:solidFill>
                <a:latin typeface="Bookman Old Style"/>
                <a:cs typeface="Bookman Old Style"/>
              </a:rPr>
              <a:t>'</a:t>
            </a:r>
            <a:r>
              <a:rPr dirty="0" sz="1700" spc="-229">
                <a:solidFill>
                  <a:srgbClr val="333333"/>
                </a:solidFill>
                <a:latin typeface="Batang"/>
                <a:cs typeface="Batang"/>
              </a:rPr>
              <a:t>는</a:t>
            </a:r>
            <a:r>
              <a:rPr dirty="0" sz="170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뜻으로</a:t>
            </a:r>
            <a:r>
              <a:rPr dirty="0" sz="1700" spc="-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10">
                <a:solidFill>
                  <a:srgbClr val="333333"/>
                </a:solidFill>
                <a:latin typeface="Batang"/>
                <a:cs typeface="Batang"/>
              </a:rPr>
              <a:t>법기보살</a:t>
            </a:r>
            <a:r>
              <a:rPr dirty="0" sz="1800" spc="-210" b="0">
                <a:solidFill>
                  <a:srgbClr val="333333"/>
                </a:solidFill>
                <a:latin typeface="Bookman Old Style"/>
                <a:cs typeface="Bookman Old Style"/>
              </a:rPr>
              <a:t>(</a:t>
            </a:r>
            <a:r>
              <a:rPr dirty="0" sz="1700" spc="-210">
                <a:solidFill>
                  <a:srgbClr val="333333"/>
                </a:solidFill>
                <a:latin typeface="PMingLiU"/>
                <a:cs typeface="PMingLiU"/>
              </a:rPr>
              <a:t>法起菩薩</a:t>
            </a:r>
            <a:r>
              <a:rPr dirty="0" sz="1800" spc="-125" b="0">
                <a:solidFill>
                  <a:srgbClr val="333333"/>
                </a:solidFill>
                <a:latin typeface="Bookman Old Style"/>
                <a:cs typeface="Bookman Old Style"/>
              </a:rPr>
              <a:t>)</a:t>
            </a:r>
            <a:r>
              <a:rPr dirty="0" sz="1700" spc="-125">
                <a:solidFill>
                  <a:srgbClr val="333333"/>
                </a:solidFill>
                <a:latin typeface="Batang"/>
                <a:cs typeface="Batang"/>
              </a:rPr>
              <a:t>의</a:t>
            </a:r>
            <a:r>
              <a:rPr dirty="0" sz="170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의미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723899" y="3613551"/>
            <a:ext cx="6765290" cy="719455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342265" marR="30480" indent="-304800">
              <a:lnSpc>
                <a:spcPct val="118800"/>
              </a:lnSpc>
              <a:spcBef>
                <a:spcPts val="22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60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가야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409">
                <a:solidFill>
                  <a:srgbClr val="333333"/>
                </a:solidFill>
                <a:latin typeface="Batang"/>
                <a:cs typeface="Batang"/>
              </a:rPr>
              <a:t>유적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 에서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70">
                <a:solidFill>
                  <a:srgbClr val="333333"/>
                </a:solidFill>
                <a:latin typeface="Batang"/>
                <a:cs typeface="Batang"/>
              </a:rPr>
              <a:t>발견</a:t>
            </a:r>
            <a:r>
              <a:rPr dirty="0" sz="1700" spc="-3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된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800" spc="-204" b="0">
                <a:solidFill>
                  <a:srgbClr val="333333"/>
                </a:solidFill>
                <a:latin typeface="Bookman Old Style"/>
                <a:cs typeface="Bookman Old Style"/>
              </a:rPr>
              <a:t>'</a:t>
            </a:r>
            <a:r>
              <a:rPr dirty="0" sz="1700" spc="-204">
                <a:solidFill>
                  <a:srgbClr val="333333"/>
                </a:solidFill>
                <a:latin typeface="Batang"/>
                <a:cs typeface="Batang"/>
              </a:rPr>
              <a:t>솥과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20">
                <a:solidFill>
                  <a:srgbClr val="333333"/>
                </a:solidFill>
                <a:latin typeface="Batang"/>
                <a:cs typeface="Batang"/>
              </a:rPr>
              <a:t>시루</a:t>
            </a:r>
            <a:r>
              <a:rPr dirty="0" sz="1800" spc="-220" b="0">
                <a:solidFill>
                  <a:srgbClr val="333333"/>
                </a:solidFill>
                <a:latin typeface="Bookman Old Style"/>
                <a:cs typeface="Bookman Old Style"/>
              </a:rPr>
              <a:t>'</a:t>
            </a:r>
            <a:r>
              <a:rPr dirty="0" sz="1700" spc="-220">
                <a:solidFill>
                  <a:srgbClr val="333333"/>
                </a:solidFill>
                <a:latin typeface="Batang"/>
                <a:cs typeface="Batang"/>
              </a:rPr>
              <a:t>를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통한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90">
                <a:solidFill>
                  <a:srgbClr val="333333"/>
                </a:solidFill>
                <a:latin typeface="Batang"/>
                <a:cs typeface="Batang"/>
              </a:rPr>
              <a:t>불교</a:t>
            </a:r>
            <a:r>
              <a:rPr dirty="0" sz="1700" spc="-3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발생원리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연구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800" spc="-160" b="0">
                <a:solidFill>
                  <a:srgbClr val="333333"/>
                </a:solidFill>
                <a:latin typeface="Bookman Old Style"/>
                <a:cs typeface="Bookman Old Style"/>
              </a:rPr>
              <a:t>-</a:t>
            </a:r>
            <a:r>
              <a:rPr dirty="0" sz="1800" spc="-110" b="0">
                <a:solidFill>
                  <a:srgbClr val="333333"/>
                </a:solidFill>
                <a:latin typeface="Bookman Old Style"/>
                <a:cs typeface="Bookman Old Style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자연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185">
                <a:solidFill>
                  <a:srgbClr val="333333"/>
                </a:solidFill>
                <a:latin typeface="Batang"/>
                <a:cs typeface="Batang"/>
              </a:rPr>
              <a:t>순환원리</a:t>
            </a:r>
            <a:r>
              <a:rPr dirty="0" sz="1800" spc="-185" b="0">
                <a:solidFill>
                  <a:srgbClr val="333333"/>
                </a:solidFill>
                <a:latin typeface="Bookman Old Style"/>
                <a:cs typeface="Bookman Old Style"/>
              </a:rPr>
              <a:t>,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태양신앙과의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연결성</a:t>
            </a:r>
            <a:endParaRPr sz="1700">
              <a:latin typeface="Batang"/>
              <a:cs typeface="Batang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200024"/>
            <a:ext cx="12192000" cy="6467475"/>
            <a:chOff x="0" y="200024"/>
            <a:chExt cx="12192000" cy="6467475"/>
          </a:xfrm>
        </p:grpSpPr>
        <p:sp>
          <p:nvSpPr>
            <p:cNvPr id="3" name="object 3" descr=""/>
            <p:cNvSpPr/>
            <p:nvPr/>
          </p:nvSpPr>
          <p:spPr>
            <a:xfrm>
              <a:off x="0" y="200024"/>
              <a:ext cx="12192000" cy="6467475"/>
            </a:xfrm>
            <a:custGeom>
              <a:avLst/>
              <a:gdLst/>
              <a:ahLst/>
              <a:cxnLst/>
              <a:rect l="l" t="t" r="r" b="b"/>
              <a:pathLst>
                <a:path w="12192000" h="6467475">
                  <a:moveTo>
                    <a:pt x="12191999" y="6467474"/>
                  </a:moveTo>
                  <a:lnTo>
                    <a:pt x="0" y="6467474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6467474"/>
                  </a:lnTo>
                  <a:close/>
                </a:path>
              </a:pathLst>
            </a:custGeom>
            <a:solidFill>
              <a:srgbClr val="FFFFFF">
                <a:alpha val="8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761999" y="1152524"/>
              <a:ext cx="952500" cy="28575"/>
            </a:xfrm>
            <a:custGeom>
              <a:avLst/>
              <a:gdLst/>
              <a:ahLst/>
              <a:cxnLst/>
              <a:rect l="l" t="t" r="r" b="b"/>
              <a:pathLst>
                <a:path w="952500" h="28575">
                  <a:moveTo>
                    <a:pt x="952499" y="28574"/>
                  </a:moveTo>
                  <a:lnTo>
                    <a:pt x="0" y="28574"/>
                  </a:lnTo>
                  <a:lnTo>
                    <a:pt x="0" y="0"/>
                  </a:lnTo>
                  <a:lnTo>
                    <a:pt x="952499" y="0"/>
                  </a:lnTo>
                  <a:lnTo>
                    <a:pt x="952499" y="28574"/>
                  </a:lnTo>
                  <a:close/>
                </a:path>
              </a:pathLst>
            </a:custGeom>
            <a:solidFill>
              <a:srgbClr val="93775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34807" rIns="0" bIns="0" rtlCol="0" vert="horz">
            <a:spAutoFit/>
          </a:bodyPr>
          <a:lstStyle/>
          <a:p>
            <a:pPr marL="64135">
              <a:lnSpc>
                <a:spcPct val="100000"/>
              </a:lnSpc>
              <a:spcBef>
                <a:spcPts val="100"/>
              </a:spcBef>
            </a:pPr>
            <a:r>
              <a:rPr dirty="0" sz="3050" spc="-470"/>
              <a:t>대승불교와</a:t>
            </a:r>
            <a:r>
              <a:rPr dirty="0" sz="3050" spc="-175"/>
              <a:t> </a:t>
            </a:r>
            <a:r>
              <a:rPr dirty="0" sz="3050" spc="-500"/>
              <a:t>해양전파론</a:t>
            </a:r>
            <a:endParaRPr sz="3050"/>
          </a:p>
        </p:txBody>
      </p:sp>
      <p:grpSp>
        <p:nvGrpSpPr>
          <p:cNvPr id="6" name="object 6" descr=""/>
          <p:cNvGrpSpPr/>
          <p:nvPr/>
        </p:nvGrpSpPr>
        <p:grpSpPr>
          <a:xfrm>
            <a:off x="761999" y="4467224"/>
            <a:ext cx="10182225" cy="1400175"/>
            <a:chOff x="761999" y="4467224"/>
            <a:chExt cx="10182225" cy="1400175"/>
          </a:xfrm>
        </p:grpSpPr>
        <p:sp>
          <p:nvSpPr>
            <p:cNvPr id="7" name="object 7" descr=""/>
            <p:cNvSpPr/>
            <p:nvPr/>
          </p:nvSpPr>
          <p:spPr>
            <a:xfrm>
              <a:off x="761999" y="5105399"/>
              <a:ext cx="38100" cy="762000"/>
            </a:xfrm>
            <a:custGeom>
              <a:avLst/>
              <a:gdLst/>
              <a:ahLst/>
              <a:cxnLst/>
              <a:rect l="l" t="t" r="r" b="b"/>
              <a:pathLst>
                <a:path w="38100" h="762000">
                  <a:moveTo>
                    <a:pt x="38099" y="761999"/>
                  </a:moveTo>
                  <a:lnTo>
                    <a:pt x="0" y="761999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761999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8891586" y="4491037"/>
              <a:ext cx="2028825" cy="542925"/>
            </a:xfrm>
            <a:custGeom>
              <a:avLst/>
              <a:gdLst/>
              <a:ahLst/>
              <a:cxnLst/>
              <a:rect l="l" t="t" r="r" b="b"/>
              <a:pathLst>
                <a:path w="2028825" h="542925">
                  <a:moveTo>
                    <a:pt x="0" y="0"/>
                  </a:moveTo>
                  <a:lnTo>
                    <a:pt x="2028824" y="0"/>
                  </a:lnTo>
                  <a:lnTo>
                    <a:pt x="2028824" y="542924"/>
                  </a:lnTo>
                  <a:lnTo>
                    <a:pt x="0" y="542924"/>
                  </a:lnTo>
                  <a:lnTo>
                    <a:pt x="0" y="0"/>
                  </a:lnTo>
                  <a:close/>
                </a:path>
              </a:pathLst>
            </a:custGeom>
            <a:ln w="476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15399" y="4514849"/>
              <a:ext cx="152399" cy="152399"/>
            </a:xfrm>
            <a:prstGeom prst="rect">
              <a:avLst/>
            </a:prstGeom>
          </p:spPr>
        </p:pic>
      </p:grpSp>
      <p:sp>
        <p:nvSpPr>
          <p:cNvPr id="10" name="object 10" descr=""/>
          <p:cNvSpPr txBox="1"/>
          <p:nvPr/>
        </p:nvSpPr>
        <p:spPr>
          <a:xfrm>
            <a:off x="9166423" y="4808664"/>
            <a:ext cx="1478915" cy="206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150">
                <a:solidFill>
                  <a:srgbClr val="333333"/>
                </a:solidFill>
                <a:latin typeface="Batang"/>
                <a:cs typeface="Batang"/>
              </a:rPr>
              <a:t>가야</a:t>
            </a:r>
            <a:r>
              <a:rPr dirty="0" sz="115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145">
                <a:solidFill>
                  <a:srgbClr val="333333"/>
                </a:solidFill>
                <a:latin typeface="Batang"/>
                <a:cs typeface="Batang"/>
              </a:rPr>
              <a:t>시대</a:t>
            </a:r>
            <a:r>
              <a:rPr dirty="0" sz="1150" spc="-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175">
                <a:solidFill>
                  <a:srgbClr val="333333"/>
                </a:solidFill>
                <a:latin typeface="Batang"/>
                <a:cs typeface="Batang"/>
              </a:rPr>
              <a:t>불교</a:t>
            </a:r>
            <a:r>
              <a:rPr dirty="0" sz="1150" spc="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145">
                <a:solidFill>
                  <a:srgbClr val="333333"/>
                </a:solidFill>
                <a:latin typeface="Batang"/>
                <a:cs typeface="Batang"/>
              </a:rPr>
              <a:t>관련</a:t>
            </a:r>
            <a:r>
              <a:rPr dirty="0" sz="1150" spc="-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105">
                <a:solidFill>
                  <a:srgbClr val="333333"/>
                </a:solidFill>
                <a:latin typeface="Batang"/>
                <a:cs typeface="Batang"/>
              </a:rPr>
              <a:t>유물</a:t>
            </a:r>
            <a:endParaRPr sz="1150">
              <a:latin typeface="Batang"/>
              <a:cs typeface="Batang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939800" y="5223483"/>
            <a:ext cx="10502900" cy="1068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4050665">
              <a:lnSpc>
                <a:spcPct val="107100"/>
              </a:lnSpc>
              <a:spcBef>
                <a:spcPts val="100"/>
              </a:spcBef>
            </a:pPr>
            <a:r>
              <a:rPr dirty="0" sz="1400" spc="-229" b="0" i="1">
                <a:solidFill>
                  <a:srgbClr val="374050"/>
                </a:solidFill>
                <a:latin typeface="Bookman Old Style"/>
                <a:cs typeface="Bookman Old Style"/>
              </a:rPr>
              <a:t>"</a:t>
            </a:r>
            <a:r>
              <a:rPr dirty="0" sz="1400" spc="-229">
                <a:solidFill>
                  <a:srgbClr val="374050"/>
                </a:solidFill>
                <a:latin typeface="Batang"/>
                <a:cs typeface="Batang"/>
              </a:rPr>
              <a:t>대승불교</a:t>
            </a:r>
            <a:r>
              <a:rPr dirty="0" sz="1400" spc="-3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400" spc="-505">
                <a:solidFill>
                  <a:srgbClr val="374050"/>
                </a:solidFill>
                <a:latin typeface="Batang"/>
                <a:cs typeface="Batang"/>
              </a:rPr>
              <a:t>경</a:t>
            </a:r>
            <a:r>
              <a:rPr dirty="0" sz="1400" spc="-20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374050"/>
                </a:solidFill>
                <a:latin typeface="Batang"/>
                <a:cs typeface="Batang"/>
              </a:rPr>
              <a:t>전인</a:t>
            </a:r>
            <a:r>
              <a:rPr dirty="0" sz="1400" spc="-8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400" spc="-210" i="1">
                <a:solidFill>
                  <a:srgbClr val="374050"/>
                </a:solidFill>
                <a:latin typeface="Meiryo"/>
                <a:cs typeface="Meiryo"/>
              </a:rPr>
              <a:t>『</a:t>
            </a:r>
            <a:r>
              <a:rPr dirty="0" sz="1400" spc="-340">
                <a:solidFill>
                  <a:srgbClr val="374050"/>
                </a:solidFill>
                <a:latin typeface="Batang"/>
                <a:cs typeface="Batang"/>
              </a:rPr>
              <a:t>화엄경</a:t>
            </a:r>
            <a:r>
              <a:rPr dirty="0" sz="1400" spc="-20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400" spc="-210" i="1">
                <a:solidFill>
                  <a:srgbClr val="374050"/>
                </a:solidFill>
                <a:latin typeface="Meiryo"/>
                <a:cs typeface="Meiryo"/>
              </a:rPr>
              <a:t>』</a:t>
            </a:r>
            <a:r>
              <a:rPr dirty="0" sz="1400" spc="-254">
                <a:solidFill>
                  <a:srgbClr val="374050"/>
                </a:solidFill>
                <a:latin typeface="Batang"/>
                <a:cs typeface="Batang"/>
              </a:rPr>
              <a:t>에</a:t>
            </a:r>
            <a:r>
              <a:rPr dirty="0" sz="1400" spc="-8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374050"/>
                </a:solidFill>
                <a:latin typeface="Batang"/>
                <a:cs typeface="Batang"/>
              </a:rPr>
              <a:t>등장하는</a:t>
            </a:r>
            <a:r>
              <a:rPr dirty="0" sz="1400" spc="-8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374050"/>
                </a:solidFill>
                <a:latin typeface="Batang"/>
                <a:cs typeface="Batang"/>
              </a:rPr>
              <a:t>금강산과</a:t>
            </a:r>
            <a:r>
              <a:rPr dirty="0" sz="1400" spc="-8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374050"/>
                </a:solidFill>
                <a:latin typeface="Batang"/>
                <a:cs typeface="Batang"/>
              </a:rPr>
              <a:t>담무갈보살의</a:t>
            </a:r>
            <a:r>
              <a:rPr dirty="0" sz="1400" spc="-8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374050"/>
                </a:solidFill>
                <a:latin typeface="Batang"/>
                <a:cs typeface="Batang"/>
              </a:rPr>
              <a:t>연관성은</a:t>
            </a:r>
            <a:r>
              <a:rPr dirty="0" sz="1400" spc="-8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374050"/>
                </a:solidFill>
                <a:latin typeface="Batang"/>
                <a:cs typeface="Batang"/>
              </a:rPr>
              <a:t>해양을</a:t>
            </a:r>
            <a:r>
              <a:rPr dirty="0" sz="1400" spc="-8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374050"/>
                </a:solidFill>
                <a:latin typeface="Batang"/>
                <a:cs typeface="Batang"/>
              </a:rPr>
              <a:t>통한</a:t>
            </a:r>
            <a:r>
              <a:rPr dirty="0" sz="1400" spc="-8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400" spc="-280">
                <a:solidFill>
                  <a:srgbClr val="374050"/>
                </a:solidFill>
                <a:latin typeface="Batang"/>
                <a:cs typeface="Batang"/>
              </a:rPr>
              <a:t>불교</a:t>
            </a:r>
            <a:r>
              <a:rPr dirty="0" sz="1400" spc="-25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400" spc="-280">
                <a:solidFill>
                  <a:srgbClr val="374050"/>
                </a:solidFill>
                <a:latin typeface="Batang"/>
                <a:cs typeface="Batang"/>
              </a:rPr>
              <a:t>전파</a:t>
            </a:r>
            <a:r>
              <a:rPr dirty="0" sz="1400" spc="50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400" spc="-505">
                <a:solidFill>
                  <a:srgbClr val="374050"/>
                </a:solidFill>
                <a:latin typeface="Batang"/>
                <a:cs typeface="Batang"/>
              </a:rPr>
              <a:t>경</a:t>
            </a:r>
            <a:r>
              <a:rPr dirty="0" sz="1400" spc="-21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374050"/>
                </a:solidFill>
                <a:latin typeface="Batang"/>
                <a:cs typeface="Batang"/>
              </a:rPr>
              <a:t>로를</a:t>
            </a:r>
            <a:r>
              <a:rPr dirty="0" sz="1400" spc="-90">
                <a:solidFill>
                  <a:srgbClr val="374050"/>
                </a:solidFill>
                <a:latin typeface="Batang"/>
                <a:cs typeface="Batang"/>
              </a:rPr>
              <a:t> </a:t>
            </a:r>
            <a:r>
              <a:rPr dirty="0" sz="1400" spc="-10">
                <a:solidFill>
                  <a:srgbClr val="374050"/>
                </a:solidFill>
                <a:latin typeface="Batang"/>
                <a:cs typeface="Batang"/>
              </a:rPr>
              <a:t>시사한다</a:t>
            </a:r>
            <a:r>
              <a:rPr dirty="0" sz="1400" spc="-10" b="0" i="1">
                <a:solidFill>
                  <a:srgbClr val="374050"/>
                </a:solidFill>
                <a:latin typeface="Bookman Old Style"/>
                <a:cs typeface="Bookman Old Style"/>
              </a:rPr>
              <a:t>."</a:t>
            </a:r>
            <a:endParaRPr sz="1400">
              <a:latin typeface="Bookman Old Style"/>
              <a:cs typeface="Bookman Old Style"/>
            </a:endParaRPr>
          </a:p>
          <a:p>
            <a:pPr>
              <a:lnSpc>
                <a:spcPct val="100000"/>
              </a:lnSpc>
            </a:pPr>
            <a:endParaRPr sz="1200">
              <a:latin typeface="Bookman Old Style"/>
              <a:cs typeface="Bookman Old Style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sz="1200">
              <a:latin typeface="Bookman Old Style"/>
              <a:cs typeface="Bookman Old Style"/>
            </a:endParaRPr>
          </a:p>
          <a:p>
            <a:pPr marL="5908040">
              <a:lnSpc>
                <a:spcPct val="100000"/>
              </a:lnSpc>
            </a:pPr>
            <a:r>
              <a:rPr dirty="0" baseline="2777" sz="1500" spc="-52">
                <a:solidFill>
                  <a:srgbClr val="4A5462"/>
                </a:solidFill>
                <a:latin typeface="Batang"/>
                <a:cs typeface="Batang"/>
              </a:rPr>
              <a:t>출처</a:t>
            </a:r>
            <a:r>
              <a:rPr dirty="0" baseline="2777" sz="1500" spc="-52" b="0">
                <a:solidFill>
                  <a:srgbClr val="4A5462"/>
                </a:solidFill>
                <a:latin typeface="BIZ UDPMincho Medium"/>
                <a:cs typeface="BIZ UDPMincho Medium"/>
              </a:rPr>
              <a:t>:</a:t>
            </a:r>
            <a:r>
              <a:rPr dirty="0" baseline="2777" sz="1500" spc="322" b="0">
                <a:solidFill>
                  <a:srgbClr val="4A5462"/>
                </a:solidFill>
                <a:latin typeface="BIZ UDPMincho Medium"/>
                <a:cs typeface="BIZ UDPMincho Medium"/>
              </a:rPr>
              <a:t> </a:t>
            </a:r>
            <a:r>
              <a:rPr dirty="0" sz="1150" spc="-110">
                <a:solidFill>
                  <a:srgbClr val="4A5462"/>
                </a:solidFill>
                <a:latin typeface="Batang"/>
                <a:cs typeface="Batang"/>
              </a:rPr>
              <a:t>랭카스터</a:t>
            </a:r>
            <a:r>
              <a:rPr dirty="0" sz="1150" spc="-110">
                <a:solidFill>
                  <a:srgbClr val="4A5462"/>
                </a:solidFill>
                <a:latin typeface="Century"/>
                <a:cs typeface="Century"/>
              </a:rPr>
              <a:t>,</a:t>
            </a:r>
            <a:r>
              <a:rPr dirty="0" sz="1150" spc="5">
                <a:solidFill>
                  <a:srgbClr val="4A5462"/>
                </a:solidFill>
                <a:latin typeface="Century"/>
                <a:cs typeface="Century"/>
              </a:rPr>
              <a:t> </a:t>
            </a:r>
            <a:r>
              <a:rPr dirty="0" sz="1150" spc="-100">
                <a:solidFill>
                  <a:srgbClr val="4A5462"/>
                </a:solidFill>
                <a:latin typeface="Batang"/>
                <a:cs typeface="Batang"/>
              </a:rPr>
              <a:t>루이스</a:t>
            </a:r>
            <a:r>
              <a:rPr dirty="0" sz="1150" spc="-100">
                <a:solidFill>
                  <a:srgbClr val="4A5462"/>
                </a:solidFill>
                <a:latin typeface="Century"/>
                <a:cs typeface="Century"/>
              </a:rPr>
              <a:t>.</a:t>
            </a:r>
            <a:r>
              <a:rPr dirty="0" sz="1150" spc="5">
                <a:solidFill>
                  <a:srgbClr val="4A5462"/>
                </a:solidFill>
                <a:latin typeface="Century"/>
                <a:cs typeface="Century"/>
              </a:rPr>
              <a:t> </a:t>
            </a:r>
            <a:r>
              <a:rPr dirty="0" sz="1150" spc="-120">
                <a:solidFill>
                  <a:srgbClr val="4A5462"/>
                </a:solidFill>
                <a:latin typeface="Century"/>
                <a:cs typeface="Century"/>
              </a:rPr>
              <a:t>"</a:t>
            </a:r>
            <a:r>
              <a:rPr dirty="0" sz="1150" spc="-120">
                <a:solidFill>
                  <a:srgbClr val="4A5462"/>
                </a:solidFill>
                <a:latin typeface="Batang"/>
                <a:cs typeface="Batang"/>
              </a:rPr>
              <a:t>동아시아</a:t>
            </a:r>
            <a:r>
              <a:rPr dirty="0" sz="1150" spc="-6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150" spc="-175">
                <a:solidFill>
                  <a:srgbClr val="4A5462"/>
                </a:solidFill>
                <a:latin typeface="Batang"/>
                <a:cs typeface="Batang"/>
              </a:rPr>
              <a:t>불교</a:t>
            </a:r>
            <a:r>
              <a:rPr dirty="0" sz="1150" spc="-1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150" spc="-105">
                <a:solidFill>
                  <a:srgbClr val="4A5462"/>
                </a:solidFill>
                <a:latin typeface="Batang"/>
                <a:cs typeface="Batang"/>
              </a:rPr>
              <a:t>해양전파론</a:t>
            </a:r>
            <a:r>
              <a:rPr dirty="0" sz="1150" spc="-105">
                <a:solidFill>
                  <a:srgbClr val="4A5462"/>
                </a:solidFill>
                <a:latin typeface="Century"/>
                <a:cs typeface="Century"/>
              </a:rPr>
              <a:t>",</a:t>
            </a:r>
            <a:r>
              <a:rPr dirty="0" sz="1150" spc="5">
                <a:solidFill>
                  <a:srgbClr val="4A5462"/>
                </a:solidFill>
                <a:latin typeface="Century"/>
                <a:cs typeface="Century"/>
              </a:rPr>
              <a:t> </a:t>
            </a:r>
            <a:r>
              <a:rPr dirty="0" sz="1150" spc="-145">
                <a:solidFill>
                  <a:srgbClr val="4A5462"/>
                </a:solidFill>
                <a:latin typeface="Batang"/>
                <a:cs typeface="Batang"/>
              </a:rPr>
              <a:t>하버드</a:t>
            </a:r>
            <a:r>
              <a:rPr dirty="0" sz="1150" spc="-6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150" spc="-145">
                <a:solidFill>
                  <a:srgbClr val="4A5462"/>
                </a:solidFill>
                <a:latin typeface="Batang"/>
                <a:cs typeface="Batang"/>
              </a:rPr>
              <a:t>동양학</a:t>
            </a:r>
            <a:r>
              <a:rPr dirty="0" sz="1150" spc="-6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150" spc="-85">
                <a:solidFill>
                  <a:srgbClr val="4A5462"/>
                </a:solidFill>
                <a:latin typeface="Batang"/>
                <a:cs typeface="Batang"/>
              </a:rPr>
              <a:t>저널</a:t>
            </a:r>
            <a:r>
              <a:rPr dirty="0" sz="1150" spc="-85">
                <a:solidFill>
                  <a:srgbClr val="4A5462"/>
                </a:solidFill>
                <a:latin typeface="Century"/>
                <a:cs typeface="Century"/>
              </a:rPr>
              <a:t>,</a:t>
            </a:r>
            <a:r>
              <a:rPr dirty="0" sz="1150" spc="5">
                <a:solidFill>
                  <a:srgbClr val="4A5462"/>
                </a:solidFill>
                <a:latin typeface="Century"/>
                <a:cs typeface="Century"/>
              </a:rPr>
              <a:t> </a:t>
            </a:r>
            <a:r>
              <a:rPr dirty="0" sz="1150" spc="-60">
                <a:solidFill>
                  <a:srgbClr val="4A5462"/>
                </a:solidFill>
                <a:latin typeface="Century"/>
                <a:cs typeface="Century"/>
              </a:rPr>
              <a:t>2018</a:t>
            </a:r>
            <a:endParaRPr sz="1150">
              <a:latin typeface="Century"/>
              <a:cs typeface="Century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723899" y="1499001"/>
            <a:ext cx="6832600" cy="719455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342265" marR="30480" indent="-304800">
              <a:lnSpc>
                <a:spcPct val="118800"/>
              </a:lnSpc>
              <a:spcBef>
                <a:spcPts val="22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67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루이스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랭카스터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35">
                <a:solidFill>
                  <a:srgbClr val="333333"/>
                </a:solidFill>
                <a:latin typeface="Batang"/>
                <a:cs typeface="Batang"/>
              </a:rPr>
              <a:t>교수</a:t>
            </a:r>
            <a:r>
              <a:rPr dirty="0" sz="1700" spc="-235">
                <a:solidFill>
                  <a:srgbClr val="333333"/>
                </a:solidFill>
                <a:latin typeface="Georgia"/>
                <a:cs typeface="Georgia"/>
              </a:rPr>
              <a:t>(</a:t>
            </a:r>
            <a:r>
              <a:rPr dirty="0" sz="1700" spc="-235">
                <a:solidFill>
                  <a:srgbClr val="333333"/>
                </a:solidFill>
                <a:latin typeface="Batang"/>
                <a:cs typeface="Batang"/>
              </a:rPr>
              <a:t>하버드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20">
                <a:solidFill>
                  <a:srgbClr val="333333"/>
                </a:solidFill>
                <a:latin typeface="Batang"/>
                <a:cs typeface="Batang"/>
              </a:rPr>
              <a:t>대학교</a:t>
            </a:r>
            <a:r>
              <a:rPr dirty="0" sz="1700" spc="-220">
                <a:solidFill>
                  <a:srgbClr val="333333"/>
                </a:solidFill>
                <a:latin typeface="Georgia"/>
                <a:cs typeface="Georgia"/>
              </a:rPr>
              <a:t>)</a:t>
            </a:r>
            <a:r>
              <a:rPr dirty="0" sz="1700" spc="-220">
                <a:solidFill>
                  <a:srgbClr val="333333"/>
                </a:solidFill>
                <a:latin typeface="Batang"/>
                <a:cs typeface="Batang"/>
              </a:rPr>
              <a:t>의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90">
                <a:solidFill>
                  <a:srgbClr val="333333"/>
                </a:solidFill>
                <a:latin typeface="Batang"/>
                <a:cs typeface="Batang"/>
              </a:rPr>
              <a:t>불교</a:t>
            </a:r>
            <a:r>
              <a:rPr dirty="0" sz="1700" spc="-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해양전파론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>
                <a:solidFill>
                  <a:srgbClr val="333333"/>
                </a:solidFill>
                <a:latin typeface="Georgia"/>
                <a:cs typeface="Georgia"/>
              </a:rPr>
              <a:t>-</a:t>
            </a:r>
            <a:r>
              <a:rPr dirty="0" sz="1700" spc="35">
                <a:solidFill>
                  <a:srgbClr val="333333"/>
                </a:solidFill>
                <a:latin typeface="Georgia"/>
                <a:cs typeface="Georgia"/>
              </a:rPr>
              <a:t> </a:t>
            </a:r>
            <a:r>
              <a:rPr dirty="0" sz="1700" spc="-285">
                <a:solidFill>
                  <a:srgbClr val="333333"/>
                </a:solidFill>
                <a:latin typeface="Batang"/>
                <a:cs typeface="Batang"/>
              </a:rPr>
              <a:t>불교가</a:t>
            </a:r>
            <a:r>
              <a:rPr dirty="0" sz="1700" spc="-3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육로뿐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아니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라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해로를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통해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동아시아에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20">
                <a:solidFill>
                  <a:srgbClr val="333333"/>
                </a:solidFill>
                <a:latin typeface="Batang"/>
                <a:cs typeface="Batang"/>
              </a:rPr>
              <a:t>전파되었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다는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이론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23899" y="2375301"/>
            <a:ext cx="6866890" cy="719455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342265" marR="30480" indent="-304800">
              <a:lnSpc>
                <a:spcPct val="118800"/>
              </a:lnSpc>
              <a:spcBef>
                <a:spcPts val="22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67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한반도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남부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5">
                <a:solidFill>
                  <a:srgbClr val="333333"/>
                </a:solidFill>
                <a:latin typeface="Batang"/>
                <a:cs typeface="Batang"/>
              </a:rPr>
              <a:t>해안가</a:t>
            </a:r>
            <a:r>
              <a:rPr dirty="0" sz="1700" spc="-3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유입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580">
                <a:solidFill>
                  <a:srgbClr val="333333"/>
                </a:solidFill>
                <a:latin typeface="Batang"/>
                <a:cs typeface="Batang"/>
              </a:rPr>
              <a:t>경</a:t>
            </a:r>
            <a:r>
              <a:rPr dirty="0" sz="1700" spc="-2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로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>
                <a:solidFill>
                  <a:srgbClr val="333333"/>
                </a:solidFill>
                <a:latin typeface="Georgia"/>
                <a:cs typeface="Georgia"/>
              </a:rPr>
              <a:t>-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가야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595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1700" spc="-2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역을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420">
                <a:solidFill>
                  <a:srgbClr val="333333"/>
                </a:solidFill>
                <a:latin typeface="Batang"/>
                <a:cs typeface="Batang"/>
              </a:rPr>
              <a:t>중심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 으로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90">
                <a:solidFill>
                  <a:srgbClr val="333333"/>
                </a:solidFill>
                <a:latin typeface="Batang"/>
                <a:cs typeface="Batang"/>
              </a:rPr>
              <a:t>불교</a:t>
            </a:r>
            <a:r>
              <a:rPr dirty="0" sz="1700" spc="-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5">
                <a:solidFill>
                  <a:srgbClr val="333333"/>
                </a:solidFill>
                <a:latin typeface="Batang"/>
                <a:cs typeface="Batang"/>
              </a:rPr>
              <a:t>문화가</a:t>
            </a:r>
            <a:r>
              <a:rPr dirty="0" sz="1700" spc="-3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해안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595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1700" spc="-2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역부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터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내륙으로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20">
                <a:solidFill>
                  <a:srgbClr val="333333"/>
                </a:solidFill>
                <a:latin typeface="Batang"/>
                <a:cs typeface="Batang"/>
              </a:rPr>
              <a:t>확산되었 </a:t>
            </a:r>
            <a:r>
              <a:rPr dirty="0" sz="1700" spc="-305">
                <a:solidFill>
                  <a:srgbClr val="333333"/>
                </a:solidFill>
                <a:latin typeface="Batang"/>
                <a:cs typeface="Batang"/>
              </a:rPr>
              <a:t>음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723899" y="3251601"/>
            <a:ext cx="6925945" cy="719455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342265" marR="30480" indent="-304800">
              <a:lnSpc>
                <a:spcPct val="118700"/>
              </a:lnSpc>
              <a:spcBef>
                <a:spcPts val="220"/>
              </a:spcBef>
            </a:pPr>
            <a:r>
              <a:rPr dirty="0" baseline="-9722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9722" sz="3000" spc="-67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가야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유물의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60">
                <a:solidFill>
                  <a:srgbClr val="333333"/>
                </a:solidFill>
                <a:latin typeface="Batang"/>
                <a:cs typeface="Batang"/>
              </a:rPr>
              <a:t>불교적</a:t>
            </a:r>
            <a:r>
              <a:rPr dirty="0" sz="1700" spc="204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상징성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>
                <a:solidFill>
                  <a:srgbClr val="333333"/>
                </a:solidFill>
                <a:latin typeface="Georgia"/>
                <a:cs typeface="Georgia"/>
              </a:rPr>
              <a:t>-</a:t>
            </a:r>
            <a:r>
              <a:rPr dirty="0" sz="1700" spc="-15">
                <a:solidFill>
                  <a:srgbClr val="333333"/>
                </a:solidFill>
                <a:latin typeface="Georgia"/>
                <a:cs typeface="Georgia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솥과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시루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등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생활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유물에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나타난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자연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순환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원리와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태양신앙의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60">
                <a:solidFill>
                  <a:srgbClr val="333333"/>
                </a:solidFill>
                <a:latin typeface="Batang"/>
                <a:cs typeface="Batang"/>
              </a:rPr>
              <a:t>불교적</a:t>
            </a:r>
            <a:r>
              <a:rPr dirty="0" sz="1700" spc="2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해석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723899" y="4127901"/>
            <a:ext cx="6767830" cy="719455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342265" marR="30480" indent="-304800">
              <a:lnSpc>
                <a:spcPct val="118800"/>
              </a:lnSpc>
              <a:spcBef>
                <a:spcPts val="22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67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대승불교의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용수보살이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제시한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160">
                <a:solidFill>
                  <a:srgbClr val="333333"/>
                </a:solidFill>
                <a:latin typeface="Georgia"/>
                <a:cs typeface="Georgia"/>
              </a:rPr>
              <a:t>'</a:t>
            </a:r>
            <a:r>
              <a:rPr dirty="0" sz="1700" spc="-160">
                <a:solidFill>
                  <a:srgbClr val="333333"/>
                </a:solidFill>
                <a:latin typeface="Batang"/>
                <a:cs typeface="Batang"/>
              </a:rPr>
              <a:t>바다</a:t>
            </a:r>
            <a:r>
              <a:rPr dirty="0" sz="1700" spc="-160">
                <a:solidFill>
                  <a:srgbClr val="333333"/>
                </a:solidFill>
                <a:latin typeface="Georgia"/>
                <a:cs typeface="Georgia"/>
              </a:rPr>
              <a:t>'</a:t>
            </a:r>
            <a:r>
              <a:rPr dirty="0" sz="1700" spc="50">
                <a:solidFill>
                  <a:srgbClr val="333333"/>
                </a:solidFill>
                <a:latin typeface="Georgia"/>
                <a:cs typeface="Georgia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이론과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담무갈보살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신앙의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연결성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>
                <a:solidFill>
                  <a:srgbClr val="333333"/>
                </a:solidFill>
                <a:latin typeface="Georgia"/>
                <a:cs typeface="Georgia"/>
              </a:rPr>
              <a:t>-</a:t>
            </a:r>
            <a:r>
              <a:rPr dirty="0" sz="1700" spc="5">
                <a:solidFill>
                  <a:srgbClr val="333333"/>
                </a:solidFill>
                <a:latin typeface="Georgia"/>
                <a:cs typeface="Georgia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바다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를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통한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불법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전파의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상징</a:t>
            </a:r>
            <a:endParaRPr sz="1700">
              <a:latin typeface="Batang"/>
              <a:cs typeface="Batang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8686799" y="2409824"/>
            <a:ext cx="2438400" cy="1828800"/>
            <a:chOff x="8686799" y="2409824"/>
            <a:chExt cx="2438400" cy="1828800"/>
          </a:xfrm>
        </p:grpSpPr>
        <p:sp>
          <p:nvSpPr>
            <p:cNvPr id="17" name="object 17" descr=""/>
            <p:cNvSpPr/>
            <p:nvPr/>
          </p:nvSpPr>
          <p:spPr>
            <a:xfrm>
              <a:off x="8710611" y="2433637"/>
              <a:ext cx="2390775" cy="1781175"/>
            </a:xfrm>
            <a:custGeom>
              <a:avLst/>
              <a:gdLst/>
              <a:ahLst/>
              <a:cxnLst/>
              <a:rect l="l" t="t" r="r" b="b"/>
              <a:pathLst>
                <a:path w="2390775" h="1781175">
                  <a:moveTo>
                    <a:pt x="0" y="0"/>
                  </a:moveTo>
                  <a:lnTo>
                    <a:pt x="2390774" y="0"/>
                  </a:lnTo>
                  <a:lnTo>
                    <a:pt x="2390774" y="1781174"/>
                  </a:lnTo>
                  <a:lnTo>
                    <a:pt x="0" y="1781174"/>
                  </a:lnTo>
                  <a:lnTo>
                    <a:pt x="0" y="0"/>
                  </a:lnTo>
                  <a:close/>
                </a:path>
              </a:pathLst>
            </a:custGeom>
            <a:ln w="476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34424" y="2457449"/>
              <a:ext cx="152399" cy="152399"/>
            </a:xfrm>
            <a:prstGeom prst="rect">
              <a:avLst/>
            </a:prstGeom>
          </p:spPr>
        </p:pic>
      </p:grpSp>
      <p:sp>
        <p:nvSpPr>
          <p:cNvPr id="19" name="object 19" descr=""/>
          <p:cNvSpPr txBox="1"/>
          <p:nvPr/>
        </p:nvSpPr>
        <p:spPr>
          <a:xfrm>
            <a:off x="8874125" y="2443988"/>
            <a:ext cx="95631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10">
                <a:solidFill>
                  <a:srgbClr val="333333"/>
                </a:solidFill>
                <a:latin typeface="Batang"/>
                <a:cs typeface="Batang"/>
              </a:rPr>
              <a:t>동아시아</a:t>
            </a:r>
            <a:r>
              <a:rPr dirty="0" sz="135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459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1350" spc="-1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95">
                <a:solidFill>
                  <a:srgbClr val="333333"/>
                </a:solidFill>
                <a:latin typeface="Batang"/>
                <a:cs typeface="Batang"/>
              </a:rPr>
              <a:t>도</a:t>
            </a:r>
            <a:endParaRPr sz="1350">
              <a:latin typeface="Batang"/>
              <a:cs typeface="Batang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9055100" y="4199907"/>
            <a:ext cx="1441450" cy="534035"/>
          </a:xfrm>
          <a:prstGeom prst="rect">
            <a:avLst/>
          </a:prstGeom>
        </p:spPr>
        <p:txBody>
          <a:bodyPr wrap="square" lIns="0" tIns="73660" rIns="0" bIns="0" rtlCol="0" vert="horz">
            <a:spAutoFit/>
          </a:bodyPr>
          <a:lstStyle/>
          <a:p>
            <a:pPr marL="273050">
              <a:lnSpc>
                <a:spcPct val="100000"/>
              </a:lnSpc>
              <a:spcBef>
                <a:spcPts val="580"/>
              </a:spcBef>
            </a:pPr>
            <a:r>
              <a:rPr dirty="0" sz="1150" spc="-175">
                <a:solidFill>
                  <a:srgbClr val="333333"/>
                </a:solidFill>
                <a:latin typeface="Batang"/>
                <a:cs typeface="Batang"/>
              </a:rPr>
              <a:t>불교</a:t>
            </a:r>
            <a:r>
              <a:rPr dirty="0" sz="11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145">
                <a:solidFill>
                  <a:srgbClr val="333333"/>
                </a:solidFill>
                <a:latin typeface="Batang"/>
                <a:cs typeface="Batang"/>
              </a:rPr>
              <a:t>해양</a:t>
            </a:r>
            <a:r>
              <a:rPr dirty="0" sz="1150" spc="-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145">
                <a:solidFill>
                  <a:srgbClr val="333333"/>
                </a:solidFill>
                <a:latin typeface="Batang"/>
                <a:cs typeface="Batang"/>
              </a:rPr>
              <a:t>전파</a:t>
            </a:r>
            <a:r>
              <a:rPr dirty="0" sz="1150" spc="-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370">
                <a:solidFill>
                  <a:srgbClr val="333333"/>
                </a:solidFill>
                <a:latin typeface="Batang"/>
                <a:cs typeface="Batang"/>
              </a:rPr>
              <a:t>경</a:t>
            </a:r>
            <a:r>
              <a:rPr dirty="0" sz="1150" spc="-1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65">
                <a:solidFill>
                  <a:srgbClr val="333333"/>
                </a:solidFill>
                <a:latin typeface="Batang"/>
                <a:cs typeface="Batang"/>
              </a:rPr>
              <a:t>로</a:t>
            </a:r>
            <a:endParaRPr sz="1150">
              <a:latin typeface="Batang"/>
              <a:cs typeface="Batang"/>
            </a:endParaRP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dirty="0" sz="1350" spc="-204">
                <a:solidFill>
                  <a:srgbClr val="333333"/>
                </a:solidFill>
                <a:latin typeface="Batang"/>
                <a:cs typeface="Batang"/>
              </a:rPr>
              <a:t>가야</a:t>
            </a:r>
            <a:r>
              <a:rPr dirty="0" sz="135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25">
                <a:solidFill>
                  <a:srgbClr val="333333"/>
                </a:solidFill>
                <a:latin typeface="Batang"/>
                <a:cs typeface="Batang"/>
              </a:rPr>
              <a:t>유물</a:t>
            </a:r>
            <a:endParaRPr sz="1350">
              <a:latin typeface="Batang"/>
              <a:cs typeface="Batang"/>
            </a:endParaRPr>
          </a:p>
        </p:txBody>
      </p:sp>
      <p:grpSp>
        <p:nvGrpSpPr>
          <p:cNvPr id="21" name="object 21" descr=""/>
          <p:cNvGrpSpPr/>
          <p:nvPr/>
        </p:nvGrpSpPr>
        <p:grpSpPr>
          <a:xfrm>
            <a:off x="9948323" y="3054522"/>
            <a:ext cx="657225" cy="384175"/>
            <a:chOff x="9948323" y="3054522"/>
            <a:chExt cx="657225" cy="384175"/>
          </a:xfrm>
        </p:grpSpPr>
        <p:pic>
          <p:nvPicPr>
            <p:cNvPr id="22" name="object 2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4122" y="3057524"/>
              <a:ext cx="114301" cy="114299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20348" y="3181349"/>
              <a:ext cx="114299" cy="114299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96497" y="3324224"/>
              <a:ext cx="114301" cy="114299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9948316" y="3054527"/>
              <a:ext cx="657225" cy="368935"/>
            </a:xfrm>
            <a:custGeom>
              <a:avLst/>
              <a:gdLst/>
              <a:ahLst/>
              <a:cxnLst/>
              <a:rect l="l" t="t" r="r" b="b"/>
              <a:pathLst>
                <a:path w="657225" h="368935">
                  <a:moveTo>
                    <a:pt x="657072" y="190157"/>
                  </a:moveTo>
                  <a:lnTo>
                    <a:pt x="652145" y="171754"/>
                  </a:lnTo>
                  <a:lnTo>
                    <a:pt x="416420" y="234924"/>
                  </a:lnTo>
                  <a:lnTo>
                    <a:pt x="9525" y="0"/>
                  </a:lnTo>
                  <a:lnTo>
                    <a:pt x="0" y="16497"/>
                  </a:lnTo>
                  <a:lnTo>
                    <a:pt x="390398" y="241896"/>
                  </a:lnTo>
                  <a:lnTo>
                    <a:pt x="201320" y="292557"/>
                  </a:lnTo>
                  <a:lnTo>
                    <a:pt x="206248" y="310959"/>
                  </a:lnTo>
                  <a:lnTo>
                    <a:pt x="413727" y="255371"/>
                  </a:lnTo>
                  <a:lnTo>
                    <a:pt x="610425" y="368922"/>
                  </a:lnTo>
                  <a:lnTo>
                    <a:pt x="619950" y="352425"/>
                  </a:lnTo>
                  <a:lnTo>
                    <a:pt x="439750" y="248399"/>
                  </a:lnTo>
                  <a:lnTo>
                    <a:pt x="657072" y="190157"/>
                  </a:lnTo>
                  <a:close/>
                </a:path>
              </a:pathLst>
            </a:custGeom>
            <a:solidFill>
              <a:srgbClr val="93775B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85724"/>
            <a:ext cx="12192000" cy="6696075"/>
            <a:chOff x="0" y="85724"/>
            <a:chExt cx="12192000" cy="6696075"/>
          </a:xfrm>
        </p:grpSpPr>
        <p:sp>
          <p:nvSpPr>
            <p:cNvPr id="3" name="object 3" descr=""/>
            <p:cNvSpPr/>
            <p:nvPr/>
          </p:nvSpPr>
          <p:spPr>
            <a:xfrm>
              <a:off x="0" y="85724"/>
              <a:ext cx="12192000" cy="6696075"/>
            </a:xfrm>
            <a:custGeom>
              <a:avLst/>
              <a:gdLst/>
              <a:ahLst/>
              <a:cxnLst/>
              <a:rect l="l" t="t" r="r" b="b"/>
              <a:pathLst>
                <a:path w="12192000" h="6696075">
                  <a:moveTo>
                    <a:pt x="12191999" y="6696074"/>
                  </a:moveTo>
                  <a:lnTo>
                    <a:pt x="0" y="6696074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6696074"/>
                  </a:lnTo>
                  <a:close/>
                </a:path>
              </a:pathLst>
            </a:custGeom>
            <a:solidFill>
              <a:srgbClr val="FFFFFF">
                <a:alpha val="8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761999" y="1038224"/>
              <a:ext cx="952500" cy="28575"/>
            </a:xfrm>
            <a:custGeom>
              <a:avLst/>
              <a:gdLst/>
              <a:ahLst/>
              <a:cxnLst/>
              <a:rect l="l" t="t" r="r" b="b"/>
              <a:pathLst>
                <a:path w="952500" h="28575">
                  <a:moveTo>
                    <a:pt x="952499" y="28574"/>
                  </a:moveTo>
                  <a:lnTo>
                    <a:pt x="0" y="28574"/>
                  </a:lnTo>
                  <a:lnTo>
                    <a:pt x="0" y="0"/>
                  </a:lnTo>
                  <a:lnTo>
                    <a:pt x="952499" y="0"/>
                  </a:lnTo>
                  <a:lnTo>
                    <a:pt x="952499" y="28574"/>
                  </a:lnTo>
                  <a:close/>
                </a:path>
              </a:pathLst>
            </a:custGeom>
            <a:solidFill>
              <a:srgbClr val="93775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507" rIns="0" bIns="0" rtlCol="0" vert="horz">
            <a:spAutoFit/>
          </a:bodyPr>
          <a:lstStyle/>
          <a:p>
            <a:pPr marL="64135">
              <a:lnSpc>
                <a:spcPct val="100000"/>
              </a:lnSpc>
              <a:spcBef>
                <a:spcPts val="100"/>
              </a:spcBef>
            </a:pPr>
            <a:r>
              <a:rPr dirty="0" sz="3050" spc="-459"/>
              <a:t>회암사의</a:t>
            </a:r>
            <a:r>
              <a:rPr dirty="0" sz="3050" spc="-235"/>
              <a:t> </a:t>
            </a:r>
            <a:r>
              <a:rPr dirty="0" sz="3050" spc="-1040"/>
              <a:t>역</a:t>
            </a:r>
            <a:r>
              <a:rPr dirty="0" sz="3050" spc="-495"/>
              <a:t> </a:t>
            </a:r>
            <a:r>
              <a:rPr dirty="0" sz="3050" spc="-490"/>
              <a:t>사와</a:t>
            </a:r>
            <a:r>
              <a:rPr dirty="0" sz="3050" spc="-180"/>
              <a:t> </a:t>
            </a:r>
            <a:r>
              <a:rPr dirty="0" sz="3050" spc="-530"/>
              <a:t>규모</a:t>
            </a:r>
            <a:endParaRPr sz="3050"/>
          </a:p>
        </p:txBody>
      </p:sp>
      <p:grpSp>
        <p:nvGrpSpPr>
          <p:cNvPr id="6" name="object 6" descr=""/>
          <p:cNvGrpSpPr/>
          <p:nvPr/>
        </p:nvGrpSpPr>
        <p:grpSpPr>
          <a:xfrm>
            <a:off x="8105774" y="2324099"/>
            <a:ext cx="2838450" cy="590550"/>
            <a:chOff x="8105774" y="2324099"/>
            <a:chExt cx="2838450" cy="590550"/>
          </a:xfrm>
        </p:grpSpPr>
        <p:sp>
          <p:nvSpPr>
            <p:cNvPr id="7" name="object 7" descr=""/>
            <p:cNvSpPr/>
            <p:nvPr/>
          </p:nvSpPr>
          <p:spPr>
            <a:xfrm>
              <a:off x="8129586" y="2347912"/>
              <a:ext cx="2790825" cy="542925"/>
            </a:xfrm>
            <a:custGeom>
              <a:avLst/>
              <a:gdLst/>
              <a:ahLst/>
              <a:cxnLst/>
              <a:rect l="l" t="t" r="r" b="b"/>
              <a:pathLst>
                <a:path w="2790825" h="542925">
                  <a:moveTo>
                    <a:pt x="0" y="0"/>
                  </a:moveTo>
                  <a:lnTo>
                    <a:pt x="2790824" y="0"/>
                  </a:lnTo>
                  <a:lnTo>
                    <a:pt x="2790824" y="542924"/>
                  </a:lnTo>
                  <a:lnTo>
                    <a:pt x="0" y="542924"/>
                  </a:lnTo>
                  <a:lnTo>
                    <a:pt x="0" y="0"/>
                  </a:lnTo>
                  <a:close/>
                </a:path>
              </a:pathLst>
            </a:custGeom>
            <a:ln w="476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53399" y="2371724"/>
              <a:ext cx="152399" cy="152399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8293100" y="2358263"/>
            <a:ext cx="66167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20">
                <a:solidFill>
                  <a:srgbClr val="333333"/>
                </a:solidFill>
                <a:latin typeface="Batang"/>
                <a:cs typeface="Batang"/>
              </a:rPr>
              <a:t>회암사</a:t>
            </a:r>
            <a:r>
              <a:rPr dirty="0" sz="1350" spc="-2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120">
                <a:solidFill>
                  <a:srgbClr val="333333"/>
                </a:solidFill>
                <a:latin typeface="Batang"/>
                <a:cs typeface="Batang"/>
              </a:rPr>
              <a:t>터</a:t>
            </a:r>
            <a:endParaRPr sz="1350">
              <a:latin typeface="Batang"/>
              <a:cs typeface="Batang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8703419" y="2662339"/>
            <a:ext cx="1643380" cy="2101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150" spc="-204">
                <a:solidFill>
                  <a:srgbClr val="333333"/>
                </a:solidFill>
                <a:latin typeface="Batang"/>
                <a:cs typeface="Batang"/>
              </a:rPr>
              <a:t>회암사지</a:t>
            </a:r>
            <a:r>
              <a:rPr dirty="0" sz="1150" spc="-1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200" spc="-75">
                <a:solidFill>
                  <a:srgbClr val="333333"/>
                </a:solidFill>
                <a:latin typeface="Georgia"/>
                <a:cs typeface="Georgia"/>
              </a:rPr>
              <a:t>(</a:t>
            </a:r>
            <a:r>
              <a:rPr dirty="0" sz="1150" spc="-110">
                <a:solidFill>
                  <a:srgbClr val="333333"/>
                </a:solidFill>
                <a:latin typeface="PMingLiU"/>
                <a:cs typeface="PMingLiU"/>
              </a:rPr>
              <a:t>檜巖寺址</a:t>
            </a:r>
            <a:r>
              <a:rPr dirty="0" sz="1200" spc="20">
                <a:solidFill>
                  <a:srgbClr val="333333"/>
                </a:solidFill>
                <a:latin typeface="Georgia"/>
                <a:cs typeface="Georgia"/>
              </a:rPr>
              <a:t>) </a:t>
            </a:r>
            <a:r>
              <a:rPr dirty="0" sz="1150" spc="-145">
                <a:solidFill>
                  <a:srgbClr val="333333"/>
                </a:solidFill>
                <a:latin typeface="Batang"/>
                <a:cs typeface="Batang"/>
              </a:rPr>
              <a:t>발굴</a:t>
            </a:r>
            <a:r>
              <a:rPr dirty="0" sz="1150" spc="-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150" spc="-50">
                <a:solidFill>
                  <a:srgbClr val="333333"/>
                </a:solidFill>
                <a:latin typeface="Batang"/>
                <a:cs typeface="Batang"/>
              </a:rPr>
              <a:t>터</a:t>
            </a:r>
            <a:endParaRPr sz="1150">
              <a:latin typeface="Batang"/>
              <a:cs typeface="Batang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7839074" y="3371849"/>
            <a:ext cx="1123950" cy="1428750"/>
            <a:chOff x="7839074" y="3371849"/>
            <a:chExt cx="1123950" cy="1428750"/>
          </a:xfrm>
        </p:grpSpPr>
        <p:sp>
          <p:nvSpPr>
            <p:cNvPr id="12" name="object 12" descr=""/>
            <p:cNvSpPr/>
            <p:nvPr/>
          </p:nvSpPr>
          <p:spPr>
            <a:xfrm>
              <a:off x="7853361" y="3386137"/>
              <a:ext cx="1095375" cy="1400175"/>
            </a:xfrm>
            <a:custGeom>
              <a:avLst/>
              <a:gdLst/>
              <a:ahLst/>
              <a:cxnLst/>
              <a:rect l="l" t="t" r="r" b="b"/>
              <a:pathLst>
                <a:path w="1095375" h="1400175">
                  <a:moveTo>
                    <a:pt x="0" y="0"/>
                  </a:moveTo>
                  <a:lnTo>
                    <a:pt x="1095374" y="0"/>
                  </a:lnTo>
                  <a:lnTo>
                    <a:pt x="1095374" y="1400174"/>
                  </a:lnTo>
                  <a:lnTo>
                    <a:pt x="0" y="1400174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74478" y="3428999"/>
              <a:ext cx="21771" cy="123824"/>
            </a:xfrm>
            <a:prstGeom prst="rect">
              <a:avLst/>
            </a:prstGeom>
          </p:spPr>
        </p:pic>
      </p:grpSp>
      <p:sp>
        <p:nvSpPr>
          <p:cNvPr id="14" name="object 14" descr=""/>
          <p:cNvSpPr txBox="1"/>
          <p:nvPr/>
        </p:nvSpPr>
        <p:spPr>
          <a:xfrm>
            <a:off x="8170019" y="3386963"/>
            <a:ext cx="61023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459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1350" spc="-1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350" spc="-190">
                <a:solidFill>
                  <a:srgbClr val="333333"/>
                </a:solidFill>
                <a:latin typeface="Batang"/>
                <a:cs typeface="Batang"/>
              </a:rPr>
              <a:t>공선사</a:t>
            </a:r>
            <a:endParaRPr sz="1350">
              <a:latin typeface="Batang"/>
              <a:cs typeface="Batang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7858075" y="4354398"/>
            <a:ext cx="1082675" cy="427990"/>
          </a:xfrm>
          <a:prstGeom prst="rect">
            <a:avLst/>
          </a:prstGeom>
        </p:spPr>
        <p:txBody>
          <a:bodyPr wrap="square" lIns="0" tIns="36195" rIns="0" bIns="0" rtlCol="0" vert="horz">
            <a:spAutoFit/>
          </a:bodyPr>
          <a:lstStyle/>
          <a:p>
            <a:pPr algn="ctr" marL="3175">
              <a:lnSpc>
                <a:spcPct val="100000"/>
              </a:lnSpc>
              <a:spcBef>
                <a:spcPts val="285"/>
              </a:spcBef>
            </a:pPr>
            <a:r>
              <a:rPr dirty="0" sz="1350" spc="-450" b="1">
                <a:solidFill>
                  <a:srgbClr val="93775B"/>
                </a:solidFill>
                <a:latin typeface="Malgun Gothic"/>
                <a:cs typeface="Malgun Gothic"/>
              </a:rPr>
              <a:t>지</a:t>
            </a:r>
            <a:r>
              <a:rPr dirty="0" sz="1350" spc="-229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350" spc="-275" b="1">
                <a:solidFill>
                  <a:srgbClr val="93775B"/>
                </a:solidFill>
                <a:latin typeface="Malgun Gothic"/>
                <a:cs typeface="Malgun Gothic"/>
              </a:rPr>
              <a:t>공선</a:t>
            </a:r>
            <a:r>
              <a:rPr dirty="0" sz="1350" spc="-320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350" spc="-50" b="1">
                <a:solidFill>
                  <a:srgbClr val="93775B"/>
                </a:solidFill>
                <a:latin typeface="Malgun Gothic"/>
                <a:cs typeface="Malgun Gothic"/>
              </a:rPr>
              <a:t>사</a:t>
            </a:r>
            <a:endParaRPr sz="1350">
              <a:latin typeface="Malgun Gothic"/>
              <a:cs typeface="Malgun Gothic"/>
            </a:endParaRPr>
          </a:p>
          <a:p>
            <a:pPr algn="ctr">
              <a:lnSpc>
                <a:spcPct val="100000"/>
              </a:lnSpc>
              <a:spcBef>
                <a:spcPts val="155"/>
              </a:spcBef>
            </a:pPr>
            <a:r>
              <a:rPr dirty="0" sz="1000" spc="-140">
                <a:solidFill>
                  <a:srgbClr val="333333"/>
                </a:solidFill>
                <a:latin typeface="Batang"/>
                <a:cs typeface="Batang"/>
              </a:rPr>
              <a:t>인도</a:t>
            </a:r>
            <a:r>
              <a:rPr dirty="0" sz="1000" spc="-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000" spc="-140">
                <a:solidFill>
                  <a:srgbClr val="333333"/>
                </a:solidFill>
                <a:latin typeface="Batang"/>
                <a:cs typeface="Batang"/>
              </a:rPr>
              <a:t>출신</a:t>
            </a:r>
            <a:r>
              <a:rPr dirty="0" sz="1000" spc="-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000" spc="-55">
                <a:solidFill>
                  <a:srgbClr val="333333"/>
                </a:solidFill>
                <a:latin typeface="Times New Roman"/>
                <a:cs typeface="Times New Roman"/>
              </a:rPr>
              <a:t>108</a:t>
            </a:r>
            <a:r>
              <a:rPr dirty="0" sz="1000" spc="-55">
                <a:solidFill>
                  <a:srgbClr val="333333"/>
                </a:solidFill>
                <a:latin typeface="Batang"/>
                <a:cs typeface="Batang"/>
              </a:rPr>
              <a:t>대 조사</a:t>
            </a:r>
            <a:endParaRPr sz="1000">
              <a:latin typeface="Batang"/>
              <a:cs typeface="Batang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9115424" y="3371849"/>
            <a:ext cx="971550" cy="1428750"/>
            <a:chOff x="9115424" y="3371849"/>
            <a:chExt cx="971550" cy="1428750"/>
          </a:xfrm>
        </p:grpSpPr>
        <p:sp>
          <p:nvSpPr>
            <p:cNvPr id="17" name="object 17" descr=""/>
            <p:cNvSpPr/>
            <p:nvPr/>
          </p:nvSpPr>
          <p:spPr>
            <a:xfrm>
              <a:off x="9129711" y="3386137"/>
              <a:ext cx="942975" cy="1400175"/>
            </a:xfrm>
            <a:custGeom>
              <a:avLst/>
              <a:gdLst/>
              <a:ahLst/>
              <a:cxnLst/>
              <a:rect l="l" t="t" r="r" b="b"/>
              <a:pathLst>
                <a:path w="942975" h="1400175">
                  <a:moveTo>
                    <a:pt x="0" y="0"/>
                  </a:moveTo>
                  <a:lnTo>
                    <a:pt x="942974" y="0"/>
                  </a:lnTo>
                  <a:lnTo>
                    <a:pt x="942974" y="1400174"/>
                  </a:lnTo>
                  <a:lnTo>
                    <a:pt x="0" y="1400174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74628" y="3428999"/>
              <a:ext cx="21771" cy="123824"/>
            </a:xfrm>
            <a:prstGeom prst="rect">
              <a:avLst/>
            </a:prstGeom>
          </p:spPr>
        </p:pic>
      </p:grpSp>
      <p:sp>
        <p:nvSpPr>
          <p:cNvPr id="19" name="object 19" descr=""/>
          <p:cNvSpPr txBox="1"/>
          <p:nvPr/>
        </p:nvSpPr>
        <p:spPr>
          <a:xfrm>
            <a:off x="9367042" y="3386963"/>
            <a:ext cx="61468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185">
                <a:solidFill>
                  <a:srgbClr val="333333"/>
                </a:solidFill>
                <a:latin typeface="Batang"/>
                <a:cs typeface="Batang"/>
              </a:rPr>
              <a:t>나옹화상</a:t>
            </a:r>
            <a:endParaRPr sz="1350">
              <a:latin typeface="Batang"/>
              <a:cs typeface="Batang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9236372" y="4354398"/>
            <a:ext cx="723900" cy="427990"/>
          </a:xfrm>
          <a:prstGeom prst="rect">
            <a:avLst/>
          </a:prstGeom>
        </p:spPr>
        <p:txBody>
          <a:bodyPr wrap="square" lIns="0" tIns="36195" rIns="0" bIns="0" rtlCol="0" vert="horz">
            <a:spAutoFit/>
          </a:bodyPr>
          <a:lstStyle/>
          <a:p>
            <a:pPr marL="66675">
              <a:lnSpc>
                <a:spcPct val="100000"/>
              </a:lnSpc>
              <a:spcBef>
                <a:spcPts val="285"/>
              </a:spcBef>
            </a:pPr>
            <a:r>
              <a:rPr dirty="0" sz="1350" spc="-75" b="1">
                <a:solidFill>
                  <a:srgbClr val="93775B"/>
                </a:solidFill>
                <a:latin typeface="Malgun Gothic"/>
                <a:cs typeface="Malgun Gothic"/>
              </a:rPr>
              <a:t>나옹혜근</a:t>
            </a:r>
            <a:endParaRPr sz="135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 sz="1000" spc="-155">
                <a:solidFill>
                  <a:srgbClr val="333333"/>
                </a:solidFill>
                <a:latin typeface="Batang"/>
                <a:cs typeface="Batang"/>
              </a:rPr>
              <a:t>회암사</a:t>
            </a:r>
            <a:r>
              <a:rPr dirty="0" sz="1000" spc="-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000" spc="-114">
                <a:solidFill>
                  <a:srgbClr val="333333"/>
                </a:solidFill>
                <a:latin typeface="Batang"/>
                <a:cs typeface="Batang"/>
              </a:rPr>
              <a:t>중창주</a:t>
            </a:r>
            <a:endParaRPr sz="1000">
              <a:latin typeface="Batang"/>
              <a:cs typeface="Batang"/>
            </a:endParaRPr>
          </a:p>
        </p:txBody>
      </p:sp>
      <p:grpSp>
        <p:nvGrpSpPr>
          <p:cNvPr id="21" name="object 21" descr=""/>
          <p:cNvGrpSpPr/>
          <p:nvPr/>
        </p:nvGrpSpPr>
        <p:grpSpPr>
          <a:xfrm>
            <a:off x="10239374" y="3371849"/>
            <a:ext cx="971550" cy="1428750"/>
            <a:chOff x="10239374" y="3371849"/>
            <a:chExt cx="971550" cy="1428750"/>
          </a:xfrm>
        </p:grpSpPr>
        <p:sp>
          <p:nvSpPr>
            <p:cNvPr id="22" name="object 22" descr=""/>
            <p:cNvSpPr/>
            <p:nvPr/>
          </p:nvSpPr>
          <p:spPr>
            <a:xfrm>
              <a:off x="10253661" y="3386137"/>
              <a:ext cx="942975" cy="1400175"/>
            </a:xfrm>
            <a:custGeom>
              <a:avLst/>
              <a:gdLst/>
              <a:ahLst/>
              <a:cxnLst/>
              <a:rect l="l" t="t" r="r" b="b"/>
              <a:pathLst>
                <a:path w="942975" h="1400175">
                  <a:moveTo>
                    <a:pt x="0" y="0"/>
                  </a:moveTo>
                  <a:lnTo>
                    <a:pt x="942974" y="0"/>
                  </a:lnTo>
                  <a:lnTo>
                    <a:pt x="942974" y="1400174"/>
                  </a:lnTo>
                  <a:lnTo>
                    <a:pt x="0" y="1400174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98578" y="3428999"/>
              <a:ext cx="21771" cy="123824"/>
            </a:xfrm>
            <a:prstGeom prst="rect">
              <a:avLst/>
            </a:prstGeom>
          </p:spPr>
        </p:pic>
      </p:grpSp>
      <p:sp>
        <p:nvSpPr>
          <p:cNvPr id="24" name="object 24" descr=""/>
          <p:cNvSpPr txBox="1"/>
          <p:nvPr/>
        </p:nvSpPr>
        <p:spPr>
          <a:xfrm>
            <a:off x="10490992" y="3386963"/>
            <a:ext cx="61023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195">
                <a:solidFill>
                  <a:srgbClr val="333333"/>
                </a:solidFill>
                <a:latin typeface="Batang"/>
                <a:cs typeface="Batang"/>
              </a:rPr>
              <a:t>무학대사</a:t>
            </a:r>
            <a:endParaRPr sz="1350">
              <a:latin typeface="Batang"/>
              <a:cs typeface="Batang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10342612" y="4354398"/>
            <a:ext cx="755650" cy="427990"/>
          </a:xfrm>
          <a:prstGeom prst="rect">
            <a:avLst/>
          </a:prstGeom>
        </p:spPr>
        <p:txBody>
          <a:bodyPr wrap="square" lIns="0" tIns="36195" rIns="0" bIns="0" rtlCol="0" vert="horz">
            <a:spAutoFit/>
          </a:bodyPr>
          <a:lstStyle/>
          <a:p>
            <a:pPr algn="ctr" marL="3175">
              <a:lnSpc>
                <a:spcPct val="100000"/>
              </a:lnSpc>
              <a:spcBef>
                <a:spcPts val="285"/>
              </a:spcBef>
            </a:pPr>
            <a:r>
              <a:rPr dirty="0" sz="1350" spc="-20" b="1">
                <a:solidFill>
                  <a:srgbClr val="93775B"/>
                </a:solidFill>
                <a:latin typeface="Malgun Gothic"/>
                <a:cs typeface="Malgun Gothic"/>
              </a:rPr>
              <a:t>무학대사</a:t>
            </a:r>
            <a:endParaRPr sz="1350">
              <a:latin typeface="Malgun Gothic"/>
              <a:cs typeface="Malgun Gothic"/>
            </a:endParaRPr>
          </a:p>
          <a:p>
            <a:pPr algn="ctr">
              <a:lnSpc>
                <a:spcPct val="100000"/>
              </a:lnSpc>
              <a:spcBef>
                <a:spcPts val="155"/>
              </a:spcBef>
            </a:pPr>
            <a:r>
              <a:rPr dirty="0" sz="1000" spc="-140">
                <a:solidFill>
                  <a:srgbClr val="333333"/>
                </a:solidFill>
                <a:latin typeface="Batang"/>
                <a:cs typeface="Batang"/>
              </a:rPr>
              <a:t>조선</a:t>
            </a:r>
            <a:r>
              <a:rPr dirty="0" sz="1000" spc="-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000" spc="-140">
                <a:solidFill>
                  <a:srgbClr val="333333"/>
                </a:solidFill>
                <a:latin typeface="Batang"/>
                <a:cs typeface="Batang"/>
              </a:rPr>
              <a:t>태조</a:t>
            </a:r>
            <a:r>
              <a:rPr dirty="0" sz="1000" spc="-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000" spc="-60">
                <a:solidFill>
                  <a:srgbClr val="333333"/>
                </a:solidFill>
                <a:latin typeface="Batang"/>
                <a:cs typeface="Batang"/>
              </a:rPr>
              <a:t>왕사</a:t>
            </a:r>
            <a:endParaRPr sz="1000">
              <a:latin typeface="Batang"/>
              <a:cs typeface="Batang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723899" y="1384701"/>
            <a:ext cx="6124575" cy="719455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342265" marR="30480" indent="-304800">
              <a:lnSpc>
                <a:spcPct val="118800"/>
              </a:lnSpc>
              <a:spcBef>
                <a:spcPts val="22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67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회암사는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한국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역사상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최대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규모의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사찰로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고려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말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조선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초기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불교계의 </a:t>
            </a:r>
            <a:r>
              <a:rPr dirty="0" sz="1700" spc="-420">
                <a:solidFill>
                  <a:srgbClr val="333333"/>
                </a:solidFill>
                <a:latin typeface="Batang"/>
                <a:cs typeface="Batang"/>
              </a:rPr>
              <a:t>중심</a:t>
            </a:r>
            <a:r>
              <a:rPr dirty="0" sz="1700" spc="-2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645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723899" y="2261001"/>
            <a:ext cx="6142990" cy="719455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342265" marR="30480" indent="-304800">
              <a:lnSpc>
                <a:spcPct val="118800"/>
              </a:lnSpc>
              <a:spcBef>
                <a:spcPts val="22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67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원나라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고승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595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1700" spc="-2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165">
                <a:solidFill>
                  <a:srgbClr val="333333"/>
                </a:solidFill>
                <a:latin typeface="Batang"/>
                <a:cs typeface="Batang"/>
              </a:rPr>
              <a:t>공</a:t>
            </a:r>
            <a:r>
              <a:rPr dirty="0" sz="1650" spc="-165">
                <a:solidFill>
                  <a:srgbClr val="333333"/>
                </a:solidFill>
                <a:latin typeface="Georgia"/>
                <a:cs typeface="Georgia"/>
              </a:rPr>
              <a:t>(</a:t>
            </a:r>
            <a:r>
              <a:rPr dirty="0" sz="1700" spc="-210">
                <a:solidFill>
                  <a:srgbClr val="333333"/>
                </a:solidFill>
                <a:latin typeface="PMingLiU"/>
                <a:cs typeface="PMingLiU"/>
              </a:rPr>
              <a:t>指空</a:t>
            </a:r>
            <a:r>
              <a:rPr dirty="0" sz="1650" spc="-165">
                <a:solidFill>
                  <a:srgbClr val="333333"/>
                </a:solidFill>
                <a:latin typeface="Georgia"/>
                <a:cs typeface="Georgia"/>
              </a:rPr>
              <a:t>)</a:t>
            </a:r>
            <a:r>
              <a:rPr dirty="0" sz="1700" spc="-165">
                <a:solidFill>
                  <a:srgbClr val="333333"/>
                </a:solidFill>
                <a:latin typeface="Batang"/>
                <a:cs typeface="Batang"/>
              </a:rPr>
              <a:t>이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50" spc="-110">
                <a:solidFill>
                  <a:srgbClr val="333333"/>
                </a:solidFill>
                <a:latin typeface="Georgia"/>
                <a:cs typeface="Georgia"/>
              </a:rPr>
              <a:t>1326</a:t>
            </a:r>
            <a:r>
              <a:rPr dirty="0" sz="1700" spc="-110">
                <a:solidFill>
                  <a:srgbClr val="333333"/>
                </a:solidFill>
                <a:latin typeface="Batang"/>
                <a:cs typeface="Batang"/>
              </a:rPr>
              <a:t>년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방문하여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50" spc="-280">
                <a:solidFill>
                  <a:srgbClr val="333333"/>
                </a:solidFill>
                <a:latin typeface="Georgia"/>
                <a:cs typeface="Georgia"/>
              </a:rPr>
              <a:t>"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상세</a:t>
            </a:r>
            <a:r>
              <a:rPr dirty="0" sz="1700" spc="-3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509">
                <a:solidFill>
                  <a:srgbClr val="333333"/>
                </a:solidFill>
                <a:latin typeface="Batang"/>
                <a:cs typeface="Batang"/>
              </a:rPr>
              <a:t>칠</a:t>
            </a:r>
            <a:r>
              <a:rPr dirty="0" sz="1700" spc="-31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165">
                <a:solidFill>
                  <a:srgbClr val="333333"/>
                </a:solidFill>
                <a:latin typeface="Batang"/>
                <a:cs typeface="Batang"/>
              </a:rPr>
              <a:t>불</a:t>
            </a:r>
            <a:r>
              <a:rPr dirty="0" sz="1650" spc="-165">
                <a:solidFill>
                  <a:srgbClr val="333333"/>
                </a:solidFill>
                <a:latin typeface="Georgia"/>
                <a:cs typeface="Georgia"/>
              </a:rPr>
              <a:t>(</a:t>
            </a:r>
            <a:r>
              <a:rPr dirty="0" sz="1700" spc="-210">
                <a:solidFill>
                  <a:srgbClr val="333333"/>
                </a:solidFill>
                <a:latin typeface="PMingLiU"/>
                <a:cs typeface="PMingLiU"/>
              </a:rPr>
              <a:t>上世七佛</a:t>
            </a:r>
            <a:r>
              <a:rPr dirty="0" sz="1650" spc="35">
                <a:solidFill>
                  <a:srgbClr val="333333"/>
                </a:solidFill>
                <a:latin typeface="Georgia"/>
                <a:cs typeface="Georgia"/>
              </a:rPr>
              <a:t>)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시절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의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대가람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20">
                <a:solidFill>
                  <a:srgbClr val="333333"/>
                </a:solidFill>
                <a:latin typeface="Batang"/>
                <a:cs typeface="Batang"/>
              </a:rPr>
              <a:t>터</a:t>
            </a:r>
            <a:r>
              <a:rPr dirty="0" sz="1650" spc="-220">
                <a:solidFill>
                  <a:srgbClr val="333333"/>
                </a:solidFill>
                <a:latin typeface="Georgia"/>
                <a:cs typeface="Georgia"/>
              </a:rPr>
              <a:t>"</a:t>
            </a:r>
            <a:r>
              <a:rPr dirty="0" sz="1700" spc="-220">
                <a:solidFill>
                  <a:srgbClr val="333333"/>
                </a:solidFill>
                <a:latin typeface="Batang"/>
                <a:cs typeface="Batang"/>
              </a:rPr>
              <a:t>라고</a:t>
            </a:r>
            <a:r>
              <a:rPr dirty="0" sz="17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수기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723899" y="3137301"/>
            <a:ext cx="6033135" cy="719455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342265" marR="30480" indent="-304800">
              <a:lnSpc>
                <a:spcPct val="118700"/>
              </a:lnSpc>
              <a:spcBef>
                <a:spcPts val="22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37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595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1700" spc="-22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공의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제자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25">
                <a:solidFill>
                  <a:srgbClr val="333333"/>
                </a:solidFill>
                <a:latin typeface="Batang"/>
                <a:cs typeface="Batang"/>
              </a:rPr>
              <a:t>나옹혜근</a:t>
            </a:r>
            <a:r>
              <a:rPr dirty="0" sz="1650" spc="-225">
                <a:solidFill>
                  <a:srgbClr val="333333"/>
                </a:solidFill>
                <a:latin typeface="Georgia"/>
                <a:cs typeface="Georgia"/>
              </a:rPr>
              <a:t>(</a:t>
            </a:r>
            <a:r>
              <a:rPr dirty="0" sz="1700" spc="-210">
                <a:solidFill>
                  <a:srgbClr val="333333"/>
                </a:solidFill>
                <a:latin typeface="PMingLiU"/>
                <a:cs typeface="PMingLiU"/>
              </a:rPr>
              <a:t>懶翁惠勤</a:t>
            </a:r>
            <a:r>
              <a:rPr dirty="0" sz="1650" spc="-165">
                <a:solidFill>
                  <a:srgbClr val="333333"/>
                </a:solidFill>
                <a:latin typeface="Georgia"/>
                <a:cs typeface="Georgia"/>
              </a:rPr>
              <a:t>)</a:t>
            </a:r>
            <a:r>
              <a:rPr dirty="0" sz="1700" spc="-165">
                <a:solidFill>
                  <a:srgbClr val="333333"/>
                </a:solidFill>
                <a:latin typeface="Batang"/>
                <a:cs typeface="Batang"/>
              </a:rPr>
              <a:t>이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50" spc="-100">
                <a:solidFill>
                  <a:srgbClr val="333333"/>
                </a:solidFill>
                <a:latin typeface="Georgia"/>
                <a:cs typeface="Georgia"/>
              </a:rPr>
              <a:t>1376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년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75">
                <a:solidFill>
                  <a:srgbClr val="333333"/>
                </a:solidFill>
                <a:latin typeface="Batang"/>
                <a:cs typeface="Batang"/>
              </a:rPr>
              <a:t>회암사</a:t>
            </a:r>
            <a:r>
              <a:rPr dirty="0" sz="1700" spc="-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155">
                <a:solidFill>
                  <a:srgbClr val="333333"/>
                </a:solidFill>
                <a:latin typeface="Batang"/>
                <a:cs typeface="Batang"/>
              </a:rPr>
              <a:t>중창</a:t>
            </a:r>
            <a:r>
              <a:rPr dirty="0" sz="1650" spc="-40">
                <a:solidFill>
                  <a:srgbClr val="333333"/>
                </a:solidFill>
                <a:latin typeface="Georgia"/>
                <a:cs typeface="Georgia"/>
              </a:rPr>
              <a:t>,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국제</a:t>
            </a:r>
            <a:r>
              <a:rPr dirty="0" sz="17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5">
                <a:solidFill>
                  <a:srgbClr val="333333"/>
                </a:solidFill>
                <a:latin typeface="Batang"/>
                <a:cs typeface="Batang"/>
              </a:rPr>
              <a:t>불교계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의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교류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420">
                <a:solidFill>
                  <a:srgbClr val="333333"/>
                </a:solidFill>
                <a:latin typeface="Batang"/>
                <a:cs typeface="Batang"/>
              </a:rPr>
              <a:t>중심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595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1700" spc="-229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로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발전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723899" y="4013601"/>
            <a:ext cx="5970905" cy="719455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342265" marR="30480" indent="-304800">
              <a:lnSpc>
                <a:spcPct val="118800"/>
              </a:lnSpc>
              <a:spcBef>
                <a:spcPts val="22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67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조선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건국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주도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75">
                <a:solidFill>
                  <a:srgbClr val="333333"/>
                </a:solidFill>
                <a:latin typeface="Batang"/>
                <a:cs typeface="Batang"/>
              </a:rPr>
              <a:t>무학대사가</a:t>
            </a:r>
            <a:r>
              <a:rPr dirty="0" sz="1700" spc="-2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왕사로서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회암사를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420">
                <a:solidFill>
                  <a:srgbClr val="333333"/>
                </a:solidFill>
                <a:latin typeface="Batang"/>
                <a:cs typeface="Batang"/>
              </a:rPr>
              <a:t>중심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 으로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580">
                <a:solidFill>
                  <a:srgbClr val="333333"/>
                </a:solidFill>
                <a:latin typeface="Batang"/>
                <a:cs typeface="Batang"/>
              </a:rPr>
              <a:t>정</a:t>
            </a:r>
            <a:r>
              <a:rPr dirty="0" sz="1700" spc="-2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595">
                <a:solidFill>
                  <a:srgbClr val="333333"/>
                </a:solidFill>
                <a:latin typeface="Batang"/>
                <a:cs typeface="Batang"/>
              </a:rPr>
              <a:t>치</a:t>
            </a:r>
            <a:r>
              <a:rPr dirty="0" sz="1700" spc="-229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50" spc="-285">
                <a:solidFill>
                  <a:srgbClr val="333333"/>
                </a:solidFill>
                <a:latin typeface="Georgia"/>
                <a:cs typeface="Georgia"/>
              </a:rPr>
              <a:t>·</a:t>
            </a:r>
            <a:r>
              <a:rPr dirty="0" sz="1700" spc="-285">
                <a:solidFill>
                  <a:srgbClr val="333333"/>
                </a:solidFill>
                <a:latin typeface="Batang"/>
                <a:cs typeface="Batang"/>
              </a:rPr>
              <a:t>종교적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역할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수행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711199" y="4889901"/>
            <a:ext cx="10744200" cy="1502410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354965" marR="4755515" indent="-304800">
              <a:lnSpc>
                <a:spcPct val="118800"/>
              </a:lnSpc>
              <a:spcBef>
                <a:spcPts val="220"/>
              </a:spcBef>
            </a:pPr>
            <a:r>
              <a:rPr dirty="0" baseline="-11111" sz="3000" spc="-419" b="1">
                <a:solidFill>
                  <a:srgbClr val="93775B"/>
                </a:solidFill>
                <a:latin typeface="Malgun Gothic"/>
                <a:cs typeface="Malgun Gothic"/>
              </a:rPr>
              <a:t>ㆍ</a:t>
            </a:r>
            <a:r>
              <a:rPr dirty="0" baseline="-11111" sz="3000" spc="-67" b="1">
                <a:solidFill>
                  <a:srgbClr val="93775B"/>
                </a:solidFill>
                <a:latin typeface="Malgun Gothic"/>
                <a:cs typeface="Malgun Gothic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과거불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수행터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70">
                <a:solidFill>
                  <a:srgbClr val="333333"/>
                </a:solidFill>
                <a:latin typeface="Batang"/>
                <a:cs typeface="Batang"/>
              </a:rPr>
              <a:t>전설</a:t>
            </a:r>
            <a:r>
              <a:rPr dirty="0" sz="1700" spc="-3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과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실크로드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60">
                <a:solidFill>
                  <a:srgbClr val="333333"/>
                </a:solidFill>
                <a:latin typeface="Batang"/>
                <a:cs typeface="Batang"/>
              </a:rPr>
              <a:t>불교의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동방</a:t>
            </a:r>
            <a:r>
              <a:rPr dirty="0" sz="17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전파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370">
                <a:solidFill>
                  <a:srgbClr val="333333"/>
                </a:solidFill>
                <a:latin typeface="Batang"/>
                <a:cs typeface="Batang"/>
              </a:rPr>
              <a:t>종착지</a:t>
            </a:r>
            <a:r>
              <a:rPr dirty="0" sz="1700" spc="-2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54">
                <a:solidFill>
                  <a:srgbClr val="333333"/>
                </a:solidFill>
                <a:latin typeface="Batang"/>
                <a:cs typeface="Batang"/>
              </a:rPr>
              <a:t>로서의</a:t>
            </a:r>
            <a:r>
              <a:rPr dirty="0" sz="17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80">
                <a:solidFill>
                  <a:srgbClr val="333333"/>
                </a:solidFill>
                <a:latin typeface="Batang"/>
                <a:cs typeface="Batang"/>
              </a:rPr>
              <a:t>상징 </a:t>
            </a:r>
            <a:r>
              <a:rPr dirty="0" sz="1700" spc="-565">
                <a:solidFill>
                  <a:srgbClr val="333333"/>
                </a:solidFill>
                <a:latin typeface="Batang"/>
                <a:cs typeface="Batang"/>
              </a:rPr>
              <a:t>적</a:t>
            </a:r>
            <a:r>
              <a:rPr dirty="0" sz="1700" spc="204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00" spc="-290">
                <a:solidFill>
                  <a:srgbClr val="333333"/>
                </a:solidFill>
                <a:latin typeface="Batang"/>
                <a:cs typeface="Batang"/>
              </a:rPr>
              <a:t>의미</a:t>
            </a:r>
            <a:endParaRPr sz="1700">
              <a:latin typeface="Batang"/>
              <a:cs typeface="Batang"/>
            </a:endParaRPr>
          </a:p>
          <a:p>
            <a:pPr>
              <a:lnSpc>
                <a:spcPct val="100000"/>
              </a:lnSpc>
              <a:spcBef>
                <a:spcPts val="735"/>
              </a:spcBef>
            </a:pPr>
            <a:endParaRPr sz="1500">
              <a:latin typeface="Batang"/>
              <a:cs typeface="Batang"/>
            </a:endParaRPr>
          </a:p>
          <a:p>
            <a:pPr algn="r" marR="17780">
              <a:lnSpc>
                <a:spcPct val="100000"/>
              </a:lnSpc>
            </a:pPr>
            <a:r>
              <a:rPr dirty="0" sz="1400" spc="-225" i="1">
                <a:solidFill>
                  <a:srgbClr val="4A5462"/>
                </a:solidFill>
                <a:latin typeface="Georgia"/>
                <a:cs typeface="Georgia"/>
              </a:rPr>
              <a:t>"</a:t>
            </a:r>
            <a:r>
              <a:rPr dirty="0" sz="1400" spc="-225">
                <a:solidFill>
                  <a:srgbClr val="4A5462"/>
                </a:solidFill>
                <a:latin typeface="Batang"/>
                <a:cs typeface="Batang"/>
              </a:rPr>
              <a:t>회암사는</a:t>
            </a:r>
            <a:r>
              <a:rPr dirty="0" sz="1400" spc="-10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한국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0">
                <a:solidFill>
                  <a:srgbClr val="4A5462"/>
                </a:solidFill>
                <a:latin typeface="Batang"/>
                <a:cs typeface="Batang"/>
              </a:rPr>
              <a:t>역사상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최대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규모의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300">
                <a:solidFill>
                  <a:srgbClr val="4A5462"/>
                </a:solidFill>
                <a:latin typeface="Batang"/>
                <a:cs typeface="Batang"/>
              </a:rPr>
              <a:t>사찰이었</a:t>
            </a:r>
            <a:r>
              <a:rPr dirty="0" sz="1400" spc="-27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고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국제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불교계에서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0">
                <a:solidFill>
                  <a:srgbClr val="4A5462"/>
                </a:solidFill>
                <a:latin typeface="Batang"/>
                <a:cs typeface="Batang"/>
              </a:rPr>
              <a:t>가장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305">
                <a:solidFill>
                  <a:srgbClr val="4A5462"/>
                </a:solidFill>
                <a:latin typeface="Batang"/>
                <a:cs typeface="Batang"/>
              </a:rPr>
              <a:t>거물이었</a:t>
            </a:r>
            <a:r>
              <a:rPr dirty="0" sz="1400" spc="-26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던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520">
                <a:solidFill>
                  <a:srgbClr val="4A5462"/>
                </a:solidFill>
                <a:latin typeface="Batang"/>
                <a:cs typeface="Batang"/>
              </a:rPr>
              <a:t>지</a:t>
            </a:r>
            <a:r>
              <a:rPr dirty="0" sz="1400" spc="-20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공이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375">
                <a:solidFill>
                  <a:srgbClr val="4A5462"/>
                </a:solidFill>
                <a:latin typeface="Batang"/>
                <a:cs typeface="Batang"/>
              </a:rPr>
              <a:t>직접</a:t>
            </a:r>
            <a:r>
              <a:rPr dirty="0" sz="1400" spc="15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과거불의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수행터로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수기를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주고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520">
                <a:solidFill>
                  <a:srgbClr val="4A5462"/>
                </a:solidFill>
                <a:latin typeface="Batang"/>
                <a:cs typeface="Batang"/>
              </a:rPr>
              <a:t>지</a:t>
            </a:r>
            <a:r>
              <a:rPr dirty="0" sz="1400" spc="-20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은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절이며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조선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0">
                <a:solidFill>
                  <a:srgbClr val="4A5462"/>
                </a:solidFill>
                <a:latin typeface="Batang"/>
                <a:cs typeface="Batang"/>
              </a:rPr>
              <a:t>역사에</a:t>
            </a:r>
            <a:r>
              <a:rPr dirty="0" sz="1400" spc="-8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380">
                <a:solidFill>
                  <a:srgbClr val="4A5462"/>
                </a:solidFill>
                <a:latin typeface="Batang"/>
                <a:cs typeface="Batang"/>
              </a:rPr>
              <a:t>결정</a:t>
            </a:r>
            <a:r>
              <a:rPr dirty="0" sz="1400" spc="-21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490">
                <a:solidFill>
                  <a:srgbClr val="4A5462"/>
                </a:solidFill>
                <a:latin typeface="Batang"/>
                <a:cs typeface="Batang"/>
              </a:rPr>
              <a:t>적</a:t>
            </a:r>
            <a:r>
              <a:rPr dirty="0" sz="1400" spc="16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305">
                <a:solidFill>
                  <a:srgbClr val="4A5462"/>
                </a:solidFill>
                <a:latin typeface="Batang"/>
                <a:cs typeface="Batang"/>
              </a:rPr>
              <a:t>역</a:t>
            </a:r>
            <a:endParaRPr sz="1400">
              <a:latin typeface="Batang"/>
              <a:cs typeface="Batang"/>
            </a:endParaRPr>
          </a:p>
          <a:p>
            <a:pPr algn="r" marR="17780">
              <a:lnSpc>
                <a:spcPct val="100000"/>
              </a:lnSpc>
              <a:spcBef>
                <a:spcPts val="120"/>
              </a:spcBef>
            </a:pP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할을</a:t>
            </a:r>
            <a:r>
              <a:rPr dirty="0" sz="1400" spc="-9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한</a:t>
            </a:r>
            <a:r>
              <a:rPr dirty="0" sz="1400" spc="-9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절임에도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335">
                <a:solidFill>
                  <a:srgbClr val="4A5462"/>
                </a:solidFill>
                <a:latin typeface="Batang"/>
                <a:cs typeface="Batang"/>
              </a:rPr>
              <a:t>불교적</a:t>
            </a:r>
            <a:r>
              <a:rPr dirty="0" sz="1400" spc="-22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인</a:t>
            </a:r>
            <a:r>
              <a:rPr dirty="0" sz="1400" spc="-9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측면에서만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505">
                <a:solidFill>
                  <a:srgbClr val="4A5462"/>
                </a:solidFill>
                <a:latin typeface="Batang"/>
                <a:cs typeface="Batang"/>
              </a:rPr>
              <a:t>검</a:t>
            </a:r>
            <a:r>
              <a:rPr dirty="0" sz="1400" spc="-21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토되어</a:t>
            </a:r>
            <a:r>
              <a:rPr dirty="0" sz="1400" spc="-95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155">
                <a:solidFill>
                  <a:srgbClr val="4A5462"/>
                </a:solidFill>
                <a:latin typeface="Batang"/>
                <a:cs typeface="Batang"/>
              </a:rPr>
              <a:t>왔다</a:t>
            </a:r>
            <a:r>
              <a:rPr dirty="0" sz="1400" spc="-155" i="1">
                <a:solidFill>
                  <a:srgbClr val="4A5462"/>
                </a:solidFill>
                <a:latin typeface="Georgia"/>
                <a:cs typeface="Georgia"/>
              </a:rPr>
              <a:t>."</a:t>
            </a:r>
            <a:r>
              <a:rPr dirty="0" sz="1400" spc="35" i="1">
                <a:solidFill>
                  <a:srgbClr val="4A5462"/>
                </a:solidFill>
                <a:latin typeface="Georgia"/>
                <a:cs typeface="Georgia"/>
              </a:rPr>
              <a:t> </a:t>
            </a:r>
            <a:r>
              <a:rPr dirty="0" sz="1400" i="1">
                <a:solidFill>
                  <a:srgbClr val="4A5462"/>
                </a:solidFill>
                <a:latin typeface="Georgia"/>
                <a:cs typeface="Georgia"/>
              </a:rPr>
              <a:t>-</a:t>
            </a:r>
            <a:r>
              <a:rPr dirty="0" sz="1400" spc="30" i="1">
                <a:solidFill>
                  <a:srgbClr val="4A5462"/>
                </a:solidFill>
                <a:latin typeface="Georgia"/>
                <a:cs typeface="Georgia"/>
              </a:rPr>
              <a:t> </a:t>
            </a:r>
            <a:r>
              <a:rPr dirty="0" sz="1400" spc="-254">
                <a:solidFill>
                  <a:srgbClr val="4A5462"/>
                </a:solidFill>
                <a:latin typeface="Batang"/>
                <a:cs typeface="Batang"/>
              </a:rPr>
              <a:t>연구논문</a:t>
            </a:r>
            <a:r>
              <a:rPr dirty="0" sz="1400" spc="-90">
                <a:solidFill>
                  <a:srgbClr val="4A5462"/>
                </a:solidFill>
                <a:latin typeface="Batang"/>
                <a:cs typeface="Batang"/>
              </a:rPr>
              <a:t> </a:t>
            </a:r>
            <a:r>
              <a:rPr dirty="0" sz="1400" spc="-305">
                <a:solidFill>
                  <a:srgbClr val="4A5462"/>
                </a:solidFill>
                <a:latin typeface="Batang"/>
                <a:cs typeface="Batang"/>
              </a:rPr>
              <a:t>중</a:t>
            </a:r>
            <a:endParaRPr sz="1400">
              <a:latin typeface="Batang"/>
              <a:cs typeface="Batang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33333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2025-07-02T18:22:41Z</dcterms:created>
  <dcterms:modified xsi:type="dcterms:W3CDTF">2025-07-02T18:22:41Z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2025-07-02T00:00:00Z</vt:filetime>
  </property>
  <property fmtid="{D5CDD505-2E9C-101B-9397-08002B2CF9AE}" pid="3" name="Producer">
    <vt:lpwstr>pypdf</vt:lpwstr>
  </property>
  <property fmtid="{D5CDD505-2E9C-101B-9397-08002B2CF9AE}" pid="4" name="LastSaved">
    <vt:filetime>2025-07-02T00:00:00Z</vt:filetime>
  </property>
</Properties>
</file>