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1" i="0">
                <a:solidFill>
                  <a:srgbClr val="2D3748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rgbClr val="2D3748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rgbClr val="2D3748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rgbClr val="2D3748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572249"/>
            <a:ext cx="12192000" cy="285750"/>
          </a:xfrm>
          <a:custGeom>
            <a:avLst/>
            <a:gdLst/>
            <a:ahLst/>
            <a:cxnLst/>
            <a:rect l="l" t="t" r="r" b="b"/>
            <a:pathLst>
              <a:path w="12192000" h="285750">
                <a:moveTo>
                  <a:pt x="12191999" y="285749"/>
                </a:moveTo>
                <a:lnTo>
                  <a:pt x="0" y="28574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285749"/>
                </a:lnTo>
                <a:close/>
              </a:path>
            </a:pathLst>
          </a:custGeom>
          <a:solidFill>
            <a:srgbClr val="4A5467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9299" y="559752"/>
            <a:ext cx="4025900" cy="413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1" i="0">
                <a:solidFill>
                  <a:srgbClr val="2D3748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2362" y="747013"/>
            <a:ext cx="4067175" cy="1283970"/>
          </a:xfrm>
          <a:prstGeom prst="rect"/>
        </p:spPr>
        <p:txBody>
          <a:bodyPr wrap="square" lIns="0" tIns="5715" rIns="0" bIns="0" rtlCol="0" vert="horz">
            <a:spAutoFit/>
          </a:bodyPr>
          <a:lstStyle/>
          <a:p>
            <a:pPr marL="12700" marR="5080">
              <a:lnSpc>
                <a:spcPts val="5030"/>
              </a:lnSpc>
              <a:spcBef>
                <a:spcPts val="45"/>
              </a:spcBef>
            </a:pPr>
            <a:r>
              <a:rPr dirty="0" sz="4050" spc="-770"/>
              <a:t>제주도를</a:t>
            </a:r>
            <a:r>
              <a:rPr dirty="0" sz="4050" spc="-430"/>
              <a:t> </a:t>
            </a:r>
            <a:r>
              <a:rPr dirty="0" sz="4050" spc="-770"/>
              <a:t>중심으로</a:t>
            </a:r>
            <a:r>
              <a:rPr dirty="0" sz="4050" spc="-415"/>
              <a:t> </a:t>
            </a:r>
            <a:r>
              <a:rPr dirty="0" sz="4050" spc="-819"/>
              <a:t>본 </a:t>
            </a:r>
            <a:r>
              <a:rPr dirty="0" sz="4050" spc="-770"/>
              <a:t>동아시아의</a:t>
            </a:r>
            <a:r>
              <a:rPr dirty="0" sz="4050" spc="-430"/>
              <a:t> </a:t>
            </a:r>
            <a:r>
              <a:rPr dirty="0" sz="4050" spc="-770"/>
              <a:t>지역</a:t>
            </a:r>
            <a:r>
              <a:rPr dirty="0" sz="4050" spc="-415"/>
              <a:t> </a:t>
            </a:r>
            <a:r>
              <a:rPr dirty="0" sz="4050" spc="-805"/>
              <a:t>원형</a:t>
            </a:r>
            <a:endParaRPr sz="4050"/>
          </a:p>
        </p:txBody>
      </p:sp>
      <p:sp>
        <p:nvSpPr>
          <p:cNvPr id="3" name="object 3" descr=""/>
          <p:cNvSpPr txBox="1"/>
          <p:nvPr/>
        </p:nvSpPr>
        <p:spPr>
          <a:xfrm>
            <a:off x="4476700" y="2205482"/>
            <a:ext cx="32391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9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2000" spc="-200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월지족의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이동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경로와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관련하여</a:t>
            </a:r>
            <a:r>
              <a:rPr dirty="0" sz="2000" spc="-16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endParaRPr sz="2000">
              <a:latin typeface="Bodoni"/>
              <a:cs typeface="Bodon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580707" y="3659823"/>
            <a:ext cx="1030605" cy="758825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2000" spc="-385">
                <a:solidFill>
                  <a:srgbClr val="2D3748"/>
                </a:solidFill>
                <a:latin typeface="Dotum"/>
                <a:cs typeface="Dotum"/>
              </a:rPr>
              <a:t>최원혁</a:t>
            </a:r>
            <a:endParaRPr sz="200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dirty="0" sz="1700" spc="-229">
                <a:solidFill>
                  <a:srgbClr val="4A5467"/>
                </a:solidFill>
                <a:latin typeface="Arial"/>
                <a:cs typeface="Arial"/>
              </a:rPr>
              <a:t>(</a:t>
            </a:r>
            <a:r>
              <a:rPr dirty="0" sz="1700" spc="-229">
                <a:solidFill>
                  <a:srgbClr val="4A5467"/>
                </a:solidFill>
                <a:latin typeface="Dotum"/>
                <a:cs typeface="Dotum"/>
              </a:rPr>
              <a:t>대진대학교</a:t>
            </a:r>
            <a:r>
              <a:rPr dirty="0" sz="1700" spc="-229">
                <a:solidFill>
                  <a:srgbClr val="4A5467"/>
                </a:solidFill>
                <a:latin typeface="Arial"/>
                <a:cs typeface="Arial"/>
              </a:rPr>
              <a:t>)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9712" y="561848"/>
            <a:ext cx="752475" cy="4908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580"/>
              <a:t>목</a:t>
            </a:r>
            <a:r>
              <a:rPr dirty="0" sz="3050" spc="-320"/>
              <a:t> </a:t>
            </a:r>
            <a:r>
              <a:rPr dirty="0" sz="3050" spc="-630"/>
              <a:t>차</a:t>
            </a:r>
            <a:endParaRPr sz="3050"/>
          </a:p>
        </p:txBody>
      </p:sp>
      <p:sp>
        <p:nvSpPr>
          <p:cNvPr id="3" name="object 3" descr=""/>
          <p:cNvSpPr/>
          <p:nvPr/>
        </p:nvSpPr>
        <p:spPr>
          <a:xfrm>
            <a:off x="761999" y="1866899"/>
            <a:ext cx="5124450" cy="19050"/>
          </a:xfrm>
          <a:custGeom>
            <a:avLst/>
            <a:gdLst/>
            <a:ahLst/>
            <a:cxnLst/>
            <a:rect l="l" t="t" r="r" b="b"/>
            <a:pathLst>
              <a:path w="5124450" h="19050">
                <a:moveTo>
                  <a:pt x="5124449" y="19049"/>
                </a:moveTo>
                <a:lnTo>
                  <a:pt x="0" y="19049"/>
                </a:lnTo>
                <a:lnTo>
                  <a:pt x="0" y="0"/>
                </a:lnTo>
                <a:lnTo>
                  <a:pt x="5124449" y="0"/>
                </a:lnTo>
                <a:lnTo>
                  <a:pt x="5124449" y="19049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749299" y="1505585"/>
            <a:ext cx="3082290" cy="20472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 b="1">
                <a:solidFill>
                  <a:srgbClr val="2D3748"/>
                </a:solidFill>
                <a:latin typeface="Malgun Gothic"/>
                <a:cs typeface="Malgun Gothic"/>
              </a:rPr>
              <a:t>논문</a:t>
            </a:r>
            <a:r>
              <a:rPr dirty="0" sz="1700" spc="-180" b="1">
                <a:solidFill>
                  <a:srgbClr val="2D3748"/>
                </a:solidFill>
                <a:latin typeface="Malgun Gothic"/>
                <a:cs typeface="Malgun Gothic"/>
              </a:rPr>
              <a:t> </a:t>
            </a:r>
            <a:r>
              <a:rPr dirty="0" sz="1700" spc="-360" b="1">
                <a:solidFill>
                  <a:srgbClr val="2D3748"/>
                </a:solidFill>
                <a:latin typeface="Malgun Gothic"/>
                <a:cs typeface="Malgun Gothic"/>
              </a:rPr>
              <a:t>구조</a:t>
            </a:r>
            <a:endParaRPr sz="1700">
              <a:latin typeface="Malgun Gothic"/>
              <a:cs typeface="Malgun Gothic"/>
            </a:endParaRPr>
          </a:p>
          <a:p>
            <a:pPr marL="374015" indent="-266700">
              <a:lnSpc>
                <a:spcPct val="100000"/>
              </a:lnSpc>
              <a:spcBef>
                <a:spcPts val="2435"/>
              </a:spcBef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들어가는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310">
                <a:solidFill>
                  <a:srgbClr val="2D3748"/>
                </a:solidFill>
                <a:latin typeface="Dotum"/>
                <a:cs typeface="Dotum"/>
              </a:rPr>
              <a:t>말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월지족의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이동경로와</a:t>
            </a:r>
            <a:r>
              <a:rPr dirty="0" sz="1350" spc="-10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350" spc="-10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지역</a:t>
            </a:r>
            <a:r>
              <a:rPr dirty="0" sz="1350" spc="-10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원형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제주지역에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나타난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월지족의</a:t>
            </a:r>
            <a:r>
              <a:rPr dirty="0" sz="1350" spc="-10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지역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원형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나가는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310">
                <a:solidFill>
                  <a:srgbClr val="2D3748"/>
                </a:solidFill>
                <a:latin typeface="Dotum"/>
                <a:cs typeface="Dotum"/>
              </a:rPr>
              <a:t>말</a:t>
            </a:r>
            <a:endParaRPr sz="1350">
              <a:latin typeface="Dotum"/>
              <a:cs typeface="Dotum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6305549" y="1866899"/>
            <a:ext cx="5124450" cy="19050"/>
          </a:xfrm>
          <a:custGeom>
            <a:avLst/>
            <a:gdLst/>
            <a:ahLst/>
            <a:cxnLst/>
            <a:rect l="l" t="t" r="r" b="b"/>
            <a:pathLst>
              <a:path w="5124450" h="19050">
                <a:moveTo>
                  <a:pt x="5124449" y="19049"/>
                </a:moveTo>
                <a:lnTo>
                  <a:pt x="0" y="19049"/>
                </a:lnTo>
                <a:lnTo>
                  <a:pt x="0" y="0"/>
                </a:lnTo>
                <a:lnTo>
                  <a:pt x="5124449" y="0"/>
                </a:lnTo>
                <a:lnTo>
                  <a:pt x="5124449" y="19049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6296719" y="1505585"/>
            <a:ext cx="2520950" cy="2875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 b="1">
                <a:solidFill>
                  <a:srgbClr val="2D3748"/>
                </a:solidFill>
                <a:latin typeface="Malgun Gothic"/>
                <a:cs typeface="Malgun Gothic"/>
              </a:rPr>
              <a:t>발표</a:t>
            </a:r>
            <a:r>
              <a:rPr dirty="0" sz="1700" spc="-180" b="1">
                <a:solidFill>
                  <a:srgbClr val="2D3748"/>
                </a:solidFill>
                <a:latin typeface="Malgun Gothic"/>
                <a:cs typeface="Malgun Gothic"/>
              </a:rPr>
              <a:t> </a:t>
            </a:r>
            <a:r>
              <a:rPr dirty="0" sz="1700" spc="-360" b="1">
                <a:solidFill>
                  <a:srgbClr val="2D3748"/>
                </a:solidFill>
                <a:latin typeface="Malgun Gothic"/>
                <a:cs typeface="Malgun Gothic"/>
              </a:rPr>
              <a:t>구성</a:t>
            </a:r>
            <a:endParaRPr sz="1700">
              <a:latin typeface="Malgun Gothic"/>
              <a:cs typeface="Malgun Gothic"/>
            </a:endParaRPr>
          </a:p>
          <a:p>
            <a:pPr marL="374015" indent="-266700">
              <a:lnSpc>
                <a:spcPct val="100000"/>
              </a:lnSpc>
              <a:spcBef>
                <a:spcPts val="2435"/>
              </a:spcBef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서론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70">
                <a:solidFill>
                  <a:srgbClr val="2D3748"/>
                </a:solidFill>
                <a:latin typeface="Tahoma"/>
                <a:cs typeface="Tahoma"/>
              </a:rPr>
              <a:t>-</a:t>
            </a:r>
            <a:r>
              <a:rPr dirty="0" sz="1350" spc="-85">
                <a:solidFill>
                  <a:srgbClr val="2D3748"/>
                </a:solidFill>
                <a:latin typeface="Tahoma"/>
                <a:cs typeface="Tahoma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연구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배경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및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목적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월지족의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기원과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0">
                <a:solidFill>
                  <a:srgbClr val="2D3748"/>
                </a:solidFill>
                <a:latin typeface="Dotum"/>
                <a:cs typeface="Dotum"/>
              </a:rPr>
              <a:t>이동경로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지역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원형과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월지족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문화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제주도의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월지족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지역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원형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제주도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문화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원형의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특징과</a:t>
            </a:r>
            <a:r>
              <a:rPr dirty="0" sz="1350" spc="-10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의미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A5467"/>
              </a:buClr>
              <a:buFont typeface="Noto Sans JP"/>
              <a:buAutoNum type="arabicPeriod"/>
            </a:pPr>
            <a:endParaRPr sz="1200">
              <a:latin typeface="Dotum"/>
              <a:cs typeface="Dotum"/>
            </a:endParaRPr>
          </a:p>
          <a:p>
            <a:pPr marL="374015" indent="-266700">
              <a:lnSpc>
                <a:spcPct val="100000"/>
              </a:lnSpc>
              <a:buClr>
                <a:srgbClr val="4A5467"/>
              </a:buClr>
              <a:buFont typeface="Noto Sans JP"/>
              <a:buAutoNum type="arabicPeriod"/>
              <a:tabLst>
                <a:tab pos="374015" algn="l"/>
              </a:tabLst>
            </a:pP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결론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및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향후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2D3748"/>
                </a:solidFill>
                <a:latin typeface="Dotum"/>
                <a:cs typeface="Dotum"/>
              </a:rPr>
              <a:t>연구</a:t>
            </a:r>
            <a:r>
              <a:rPr dirty="0" sz="1350" spc="-1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2D3748"/>
                </a:solidFill>
                <a:latin typeface="Dotum"/>
                <a:cs typeface="Dotum"/>
              </a:rPr>
              <a:t>방향</a:t>
            </a:r>
            <a:endParaRPr sz="135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14424"/>
            <a:ext cx="10668000" cy="28575"/>
          </a:xfrm>
          <a:custGeom>
            <a:avLst/>
            <a:gdLst/>
            <a:ahLst/>
            <a:cxnLst/>
            <a:rect l="l" t="t" r="r" b="b"/>
            <a:pathLst>
              <a:path w="10668000" h="28575">
                <a:moveTo>
                  <a:pt x="10667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28574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서론</a:t>
            </a:r>
            <a:r>
              <a:rPr dirty="0" spc="-280"/>
              <a:t> </a:t>
            </a:r>
            <a:r>
              <a:rPr dirty="0" spc="-110">
                <a:latin typeface="Trebuchet MS"/>
                <a:cs typeface="Trebuchet MS"/>
              </a:rPr>
              <a:t>-</a:t>
            </a:r>
            <a:r>
              <a:rPr dirty="0" spc="-135">
                <a:latin typeface="Trebuchet MS"/>
                <a:cs typeface="Trebuchet MS"/>
              </a:rPr>
              <a:t> </a:t>
            </a:r>
            <a:r>
              <a:rPr dirty="0" spc="-484"/>
              <a:t>들어가는</a:t>
            </a:r>
            <a:r>
              <a:rPr dirty="0" spc="-265"/>
              <a:t> </a:t>
            </a:r>
            <a:r>
              <a:rPr dirty="0" spc="-535"/>
              <a:t>말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696199" y="2228849"/>
            <a:ext cx="3733800" cy="762000"/>
            <a:chOff x="7696199" y="2228849"/>
            <a:chExt cx="3733800" cy="762000"/>
          </a:xfrm>
        </p:grpSpPr>
        <p:sp>
          <p:nvSpPr>
            <p:cNvPr id="5" name="object 5" descr=""/>
            <p:cNvSpPr/>
            <p:nvPr/>
          </p:nvSpPr>
          <p:spPr>
            <a:xfrm>
              <a:off x="7696199" y="2228849"/>
              <a:ext cx="3733800" cy="762000"/>
            </a:xfrm>
            <a:custGeom>
              <a:avLst/>
              <a:gdLst/>
              <a:ahLst/>
              <a:cxnLst/>
              <a:rect l="l" t="t" r="r" b="b"/>
              <a:pathLst>
                <a:path w="3733800" h="762000">
                  <a:moveTo>
                    <a:pt x="37337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3733799" y="0"/>
                  </a:lnTo>
                  <a:lnTo>
                    <a:pt x="3733799" y="761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499" y="2343149"/>
              <a:ext cx="152399" cy="1523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705724" y="2238374"/>
            <a:ext cx="3714750" cy="742950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월지족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관련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유물</a:t>
            </a:r>
            <a:endParaRPr sz="1350">
              <a:latin typeface="Dotum"/>
              <a:cs typeface="Dotum"/>
            </a:endParaRPr>
          </a:p>
          <a:p>
            <a:pPr marL="619125">
              <a:lnSpc>
                <a:spcPct val="100000"/>
              </a:lnSpc>
              <a:spcBef>
                <a:spcPts val="930"/>
              </a:spcBef>
            </a:pPr>
            <a:r>
              <a:rPr dirty="0" sz="1200" spc="-185">
                <a:solidFill>
                  <a:srgbClr val="4A5467"/>
                </a:solidFill>
                <a:latin typeface="Dotum"/>
                <a:cs typeface="Dotum"/>
              </a:rPr>
              <a:t>쿠샨왕조</a:t>
            </a:r>
            <a:r>
              <a:rPr dirty="0" sz="1200" spc="-185">
                <a:solidFill>
                  <a:srgbClr val="4A5467"/>
                </a:solidFill>
                <a:latin typeface="Arial"/>
                <a:cs typeface="Arial"/>
              </a:rPr>
              <a:t>(</a:t>
            </a:r>
            <a:r>
              <a:rPr dirty="0" sz="1200" spc="-185">
                <a:solidFill>
                  <a:srgbClr val="4A5467"/>
                </a:solidFill>
                <a:latin typeface="Dotum"/>
                <a:cs typeface="Dotum"/>
              </a:rPr>
              <a:t>월지족</a:t>
            </a:r>
            <a:r>
              <a:rPr dirty="0" sz="1200" spc="-185">
                <a:solidFill>
                  <a:srgbClr val="4A5467"/>
                </a:solidFill>
                <a:latin typeface="Arial"/>
                <a:cs typeface="Arial"/>
              </a:rPr>
              <a:t>)</a:t>
            </a:r>
            <a:r>
              <a:rPr dirty="0" sz="1200" spc="-25">
                <a:solidFill>
                  <a:srgbClr val="4A5467"/>
                </a:solidFill>
                <a:latin typeface="Arial"/>
                <a:cs typeface="Arial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시대의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간다라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미술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>
                <a:solidFill>
                  <a:srgbClr val="4A5467"/>
                </a:solidFill>
                <a:latin typeface="Arial"/>
                <a:cs typeface="Arial"/>
              </a:rPr>
              <a:t>-</a:t>
            </a:r>
            <a:r>
              <a:rPr dirty="0" sz="1200" spc="-20">
                <a:solidFill>
                  <a:srgbClr val="4A5467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불상</a:t>
            </a:r>
            <a:endParaRPr sz="12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35050" y="1479067"/>
            <a:ext cx="6134100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동아시아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원형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연구의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10" b="1">
                <a:solidFill>
                  <a:srgbClr val="4A5467"/>
                </a:solidFill>
                <a:latin typeface="Malgun Gothic"/>
                <a:cs typeface="Malgun Gothic"/>
              </a:rPr>
              <a:t>중요성</a:t>
            </a:r>
            <a:r>
              <a:rPr dirty="0" sz="1350" spc="-210">
                <a:latin typeface="Microsoft Sans Serif"/>
                <a:cs typeface="Microsoft Sans Serif"/>
              </a:rPr>
              <a:t>: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문화의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생존과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적응을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위해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자신의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찾는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것이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필수적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요</a:t>
            </a:r>
            <a:r>
              <a:rPr dirty="0" sz="1350" spc="-160">
                <a:latin typeface="Dotum"/>
                <a:cs typeface="Dotum"/>
              </a:rPr>
              <a:t> 소</a:t>
            </a:r>
            <a:r>
              <a:rPr dirty="0" sz="1350" spc="-160">
                <a:latin typeface="Microsoft Sans Serif"/>
                <a:cs typeface="Microsoft Sans Serif"/>
              </a:rPr>
              <a:t>.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급변하는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세계에서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다양성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모색이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필요함</a:t>
            </a:r>
            <a:endParaRPr sz="135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49299" y="15292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35050" y="2202967"/>
            <a:ext cx="6036310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월지족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연구의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주목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이유</a:t>
            </a:r>
            <a:r>
              <a:rPr dirty="0" sz="1350" spc="-195">
                <a:latin typeface="Microsoft Sans Serif"/>
                <a:cs typeface="Microsoft Sans Serif"/>
              </a:rPr>
              <a:t>: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한국과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수수께끼를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있는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중요한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열쇠</a:t>
            </a:r>
            <a:r>
              <a:rPr dirty="0" sz="1350" spc="-195">
                <a:latin typeface="Microsoft Sans Serif"/>
                <a:cs typeface="Microsoft Sans Serif"/>
              </a:rPr>
              <a:t>.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85">
                <a:latin typeface="Dotum"/>
                <a:cs typeface="Dotum"/>
              </a:rPr>
              <a:t>흉노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족과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함께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가장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오래된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35">
                <a:latin typeface="Dotum"/>
                <a:cs typeface="Dotum"/>
              </a:rPr>
              <a:t>유목민족으로</a:t>
            </a:r>
            <a:r>
              <a:rPr dirty="0" sz="1350" spc="-235">
                <a:latin typeface="Microsoft Sans Serif"/>
                <a:cs typeface="Microsoft Sans Serif"/>
              </a:rPr>
              <a:t>,</a:t>
            </a:r>
            <a:r>
              <a:rPr dirty="0" sz="1350" spc="-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대승불교와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간다라미술의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발상지</a:t>
            </a:r>
            <a:endParaRPr sz="135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9299" y="22531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35050" y="2926867"/>
            <a:ext cx="6005830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연구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목적</a:t>
            </a:r>
            <a:r>
              <a:rPr dirty="0" sz="1350" spc="-195">
                <a:latin typeface="Microsoft Sans Serif"/>
                <a:cs typeface="Microsoft Sans Serif"/>
              </a:rPr>
              <a:t>: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제주도를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중심으로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그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메소포타미아에서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이동한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민족의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역사를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종합하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여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지역원형의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기원과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특성을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탐구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9299" y="29770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14424"/>
            <a:ext cx="10668000" cy="28575"/>
          </a:xfrm>
          <a:custGeom>
            <a:avLst/>
            <a:gdLst/>
            <a:ahLst/>
            <a:cxnLst/>
            <a:rect l="l" t="t" r="r" b="b"/>
            <a:pathLst>
              <a:path w="10668000" h="28575">
                <a:moveTo>
                  <a:pt x="10667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28574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월지족의</a:t>
            </a:r>
            <a:r>
              <a:rPr dirty="0" spc="-280"/>
              <a:t> </a:t>
            </a:r>
            <a:r>
              <a:rPr dirty="0" spc="-484"/>
              <a:t>기원과</a:t>
            </a:r>
            <a:r>
              <a:rPr dirty="0" spc="-265"/>
              <a:t> </a:t>
            </a:r>
            <a:r>
              <a:rPr dirty="0" spc="-505"/>
              <a:t>이동경로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162799" y="2600324"/>
            <a:ext cx="4267200" cy="752475"/>
            <a:chOff x="7162799" y="2600324"/>
            <a:chExt cx="4267200" cy="752475"/>
          </a:xfrm>
        </p:grpSpPr>
        <p:sp>
          <p:nvSpPr>
            <p:cNvPr id="5" name="object 5" descr=""/>
            <p:cNvSpPr/>
            <p:nvPr/>
          </p:nvSpPr>
          <p:spPr>
            <a:xfrm>
              <a:off x="7162799" y="2600324"/>
              <a:ext cx="4267200" cy="752475"/>
            </a:xfrm>
            <a:custGeom>
              <a:avLst/>
              <a:gdLst/>
              <a:ahLst/>
              <a:cxnLst/>
              <a:rect l="l" t="t" r="r" b="b"/>
              <a:pathLst>
                <a:path w="4267200" h="752475">
                  <a:moveTo>
                    <a:pt x="4267199" y="752474"/>
                  </a:moveTo>
                  <a:lnTo>
                    <a:pt x="0" y="752474"/>
                  </a:lnTo>
                  <a:lnTo>
                    <a:pt x="0" y="0"/>
                  </a:lnTo>
                  <a:lnTo>
                    <a:pt x="4267199" y="0"/>
                  </a:lnTo>
                  <a:lnTo>
                    <a:pt x="4267199" y="752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7099" y="2714624"/>
              <a:ext cx="152399" cy="1523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172324" y="2609849"/>
            <a:ext cx="4248150" cy="733425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이동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경로</a:t>
            </a:r>
            <a:endParaRPr sz="135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월지족의</a:t>
            </a:r>
            <a:r>
              <a:rPr dirty="0" sz="1200" spc="-6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7"/>
                </a:solidFill>
                <a:latin typeface="Dotum"/>
                <a:cs typeface="Dotum"/>
              </a:rPr>
              <a:t>메소포타미아에서</a:t>
            </a:r>
            <a:r>
              <a:rPr dirty="0" sz="1200" spc="-5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7"/>
                </a:solidFill>
                <a:latin typeface="Dotum"/>
                <a:cs typeface="Dotum"/>
              </a:rPr>
              <a:t>동아시아로의</a:t>
            </a:r>
            <a:r>
              <a:rPr dirty="0" sz="1200" spc="-6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이동</a:t>
            </a:r>
            <a:r>
              <a:rPr dirty="0" sz="1200" spc="-5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경로</a:t>
            </a:r>
            <a:endParaRPr sz="12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35050" y="1480144"/>
            <a:ext cx="5644515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기원</a:t>
            </a:r>
            <a:r>
              <a:rPr dirty="0" sz="1350" spc="-114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및</a:t>
            </a:r>
            <a:r>
              <a:rPr dirty="0" sz="1350" spc="-114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00" b="1">
                <a:solidFill>
                  <a:srgbClr val="4A5467"/>
                </a:solidFill>
                <a:latin typeface="Malgun Gothic"/>
                <a:cs typeface="Malgun Gothic"/>
              </a:rPr>
              <a:t>명칭</a:t>
            </a:r>
            <a:r>
              <a:rPr dirty="0" sz="1400" spc="-110">
                <a:latin typeface="Microsoft Sans Serif"/>
                <a:cs typeface="Microsoft Sans Serif"/>
              </a:rPr>
              <a:t>: </a:t>
            </a:r>
            <a:r>
              <a:rPr dirty="0" sz="1350" spc="-225">
                <a:latin typeface="Dotum"/>
                <a:cs typeface="Dotum"/>
              </a:rPr>
              <a:t>메소포타미아</a:t>
            </a:r>
            <a:r>
              <a:rPr dirty="0" sz="1400" spc="-225">
                <a:latin typeface="Microsoft Sans Serif"/>
                <a:cs typeface="Microsoft Sans Serif"/>
              </a:rPr>
              <a:t>·</a:t>
            </a:r>
            <a:r>
              <a:rPr dirty="0" sz="1350" spc="-225">
                <a:latin typeface="Dotum"/>
                <a:cs typeface="Dotum"/>
              </a:rPr>
              <a:t>소아시아</a:t>
            </a:r>
            <a:r>
              <a:rPr dirty="0" sz="1400" spc="-225">
                <a:latin typeface="Microsoft Sans Serif"/>
                <a:cs typeface="Microsoft Sans Serif"/>
              </a:rPr>
              <a:t>(</a:t>
            </a:r>
            <a:r>
              <a:rPr dirty="0" sz="1350" spc="-225">
                <a:latin typeface="Dotum"/>
                <a:cs typeface="Dotum"/>
              </a:rPr>
              <a:t>프리기아</a:t>
            </a:r>
            <a:r>
              <a:rPr dirty="0" sz="1400" spc="-120">
                <a:latin typeface="Microsoft Sans Serif"/>
                <a:cs typeface="Microsoft Sans Serif"/>
              </a:rPr>
              <a:t>) </a:t>
            </a:r>
            <a:r>
              <a:rPr dirty="0" sz="1350" spc="-260">
                <a:latin typeface="Dotum"/>
                <a:cs typeface="Dotum"/>
              </a:rPr>
              <a:t>지역에서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00">
                <a:latin typeface="Dotum"/>
                <a:cs typeface="Dotum"/>
              </a:rPr>
              <a:t>기원</a:t>
            </a:r>
            <a:r>
              <a:rPr dirty="0" sz="1400" spc="-110">
                <a:latin typeface="Microsoft Sans Serif"/>
                <a:cs typeface="Microsoft Sans Serif"/>
              </a:rPr>
              <a:t>. </a:t>
            </a:r>
            <a:r>
              <a:rPr dirty="0" sz="1350" spc="-215">
                <a:latin typeface="Dotum"/>
                <a:cs typeface="Dotum"/>
              </a:rPr>
              <a:t>토하라</a:t>
            </a:r>
            <a:r>
              <a:rPr dirty="0" sz="1400" spc="-215">
                <a:latin typeface="Microsoft Sans Serif"/>
                <a:cs typeface="Microsoft Sans Serif"/>
              </a:rPr>
              <a:t>(</a:t>
            </a:r>
            <a:r>
              <a:rPr dirty="0" sz="1350" spc="-170">
                <a:latin typeface="SimSun"/>
                <a:cs typeface="SimSun"/>
              </a:rPr>
              <a:t>吐火羅</a:t>
            </a:r>
            <a:r>
              <a:rPr dirty="0" sz="1400" spc="-50">
                <a:latin typeface="Microsoft Sans Serif"/>
                <a:cs typeface="Microsoft Sans Serif"/>
              </a:rPr>
              <a:t>), </a:t>
            </a:r>
            <a:r>
              <a:rPr dirty="0" sz="1350" spc="-280">
                <a:latin typeface="Dotum"/>
                <a:cs typeface="Dotum"/>
              </a:rPr>
              <a:t>토하리인</a:t>
            </a:r>
            <a:r>
              <a:rPr dirty="0" sz="1350" spc="-70">
                <a:latin typeface="Dotum"/>
                <a:cs typeface="Dotum"/>
              </a:rPr>
              <a:t> </a:t>
            </a:r>
            <a:r>
              <a:rPr dirty="0" sz="1400" spc="-70">
                <a:latin typeface="Microsoft Sans Serif"/>
                <a:cs typeface="Microsoft Sans Serif"/>
              </a:rPr>
              <a:t>(Tokharian</a:t>
            </a:r>
            <a:r>
              <a:rPr dirty="0" sz="1400" spc="-55">
                <a:latin typeface="Microsoft Sans Serif"/>
                <a:cs typeface="Microsoft Sans Serif"/>
              </a:rPr>
              <a:t>), </a:t>
            </a:r>
            <a:r>
              <a:rPr dirty="0" sz="1350" spc="-260">
                <a:latin typeface="Dotum"/>
                <a:cs typeface="Dotum"/>
              </a:rPr>
              <a:t>타타르와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유사한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발음으로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자신들을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지칭</a:t>
            </a:r>
            <a:endParaRPr sz="135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49299" y="15292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35050" y="2204044"/>
            <a:ext cx="5555615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대규모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이동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00" b="1">
                <a:solidFill>
                  <a:srgbClr val="4A5467"/>
                </a:solidFill>
                <a:latin typeface="Malgun Gothic"/>
                <a:cs typeface="Malgun Gothic"/>
              </a:rPr>
              <a:t>배경</a:t>
            </a:r>
            <a:r>
              <a:rPr dirty="0" sz="1400" spc="-200">
                <a:latin typeface="Microsoft Sans Serif"/>
                <a:cs typeface="Microsoft Sans Serif"/>
              </a:rPr>
              <a:t>: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기원전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400" spc="-95">
                <a:latin typeface="Microsoft Sans Serif"/>
                <a:cs typeface="Microsoft Sans Serif"/>
              </a:rPr>
              <a:t>20-</a:t>
            </a:r>
            <a:r>
              <a:rPr dirty="0" sz="1400" spc="-190">
                <a:latin typeface="Microsoft Sans Serif"/>
                <a:cs typeface="Microsoft Sans Serif"/>
              </a:rPr>
              <a:t>15</a:t>
            </a:r>
            <a:r>
              <a:rPr dirty="0" sz="1350" spc="-190">
                <a:latin typeface="Dotum"/>
                <a:cs typeface="Dotum"/>
              </a:rPr>
              <a:t>세기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기후변화로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요서지역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농사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25">
                <a:latin typeface="Dotum"/>
                <a:cs typeface="Dotum"/>
              </a:rPr>
              <a:t>어려워짐</a:t>
            </a:r>
            <a:r>
              <a:rPr dirty="0" sz="1400" spc="-225">
                <a:latin typeface="Microsoft Sans Serif"/>
                <a:cs typeface="Microsoft Sans Serif"/>
              </a:rPr>
              <a:t>.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350" spc="-285">
                <a:latin typeface="Dotum"/>
                <a:cs typeface="Dotum"/>
              </a:rPr>
              <a:t>북방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유목민들이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대규모로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이동하며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25">
                <a:latin typeface="Dotum"/>
                <a:cs typeface="Dotum"/>
              </a:rPr>
              <a:t>스키타이</a:t>
            </a:r>
            <a:r>
              <a:rPr dirty="0" sz="1400" spc="-225">
                <a:latin typeface="Microsoft Sans Serif"/>
                <a:cs typeface="Microsoft Sans Serif"/>
              </a:rPr>
              <a:t>,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킴메르족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형성</a:t>
            </a:r>
            <a:endParaRPr sz="135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9299" y="22531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35050" y="2927944"/>
            <a:ext cx="5534025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이동</a:t>
            </a:r>
            <a:r>
              <a:rPr dirty="0" sz="1350" spc="-11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00" b="1">
                <a:solidFill>
                  <a:srgbClr val="4A5467"/>
                </a:solidFill>
                <a:latin typeface="Malgun Gothic"/>
                <a:cs typeface="Malgun Gothic"/>
              </a:rPr>
              <a:t>경로</a:t>
            </a:r>
            <a:r>
              <a:rPr dirty="0" sz="1400" spc="-200">
                <a:latin typeface="Microsoft Sans Serif"/>
                <a:cs typeface="Microsoft Sans Serif"/>
              </a:rPr>
              <a:t>:</a:t>
            </a:r>
            <a:r>
              <a:rPr dirty="0" sz="1400" spc="-10">
                <a:latin typeface="Microsoft Sans Serif"/>
                <a:cs typeface="Microsoft Sans Serif"/>
              </a:rPr>
              <a:t> </a:t>
            </a:r>
            <a:r>
              <a:rPr dirty="0" sz="1350" spc="-225">
                <a:latin typeface="Dotum"/>
                <a:cs typeface="Dotum"/>
              </a:rPr>
              <a:t>중앙아시아</a:t>
            </a:r>
            <a:r>
              <a:rPr dirty="0" sz="1400" spc="-225">
                <a:latin typeface="Microsoft Sans Serif"/>
                <a:cs typeface="Microsoft Sans Serif"/>
              </a:rPr>
              <a:t>(</a:t>
            </a:r>
            <a:r>
              <a:rPr dirty="0" sz="1350" spc="-225">
                <a:latin typeface="Dotum"/>
                <a:cs typeface="Dotum"/>
              </a:rPr>
              <a:t>박트리아</a:t>
            </a:r>
            <a:r>
              <a:rPr dirty="0" sz="1400" spc="-225">
                <a:latin typeface="Microsoft Sans Serif"/>
                <a:cs typeface="Microsoft Sans Serif"/>
              </a:rPr>
              <a:t>)</a:t>
            </a:r>
            <a:r>
              <a:rPr dirty="0" sz="1400" spc="-10">
                <a:latin typeface="Microsoft Sans Serif"/>
                <a:cs typeface="Microsoft Sans Serif"/>
              </a:rPr>
              <a:t> </a:t>
            </a:r>
            <a:r>
              <a:rPr dirty="0" sz="1350" spc="-170">
                <a:latin typeface="Arial"/>
                <a:cs typeface="Arial"/>
              </a:rPr>
              <a:t>→</a:t>
            </a:r>
            <a:r>
              <a:rPr dirty="0" sz="1350" spc="-10">
                <a:latin typeface="Arial"/>
                <a:cs typeface="Arial"/>
              </a:rPr>
              <a:t> </a:t>
            </a:r>
            <a:r>
              <a:rPr dirty="0" sz="1350" spc="-195">
                <a:latin typeface="Dotum"/>
                <a:cs typeface="Dotum"/>
              </a:rPr>
              <a:t>감숙</a:t>
            </a:r>
            <a:r>
              <a:rPr dirty="0" sz="1400" spc="-195">
                <a:latin typeface="Microsoft Sans Serif"/>
                <a:cs typeface="Microsoft Sans Serif"/>
              </a:rPr>
              <a:t>-</a:t>
            </a:r>
            <a:r>
              <a:rPr dirty="0" sz="1350" spc="-195">
                <a:latin typeface="Dotum"/>
                <a:cs typeface="Dotum"/>
              </a:rPr>
              <a:t>몽골</a:t>
            </a:r>
            <a:r>
              <a:rPr dirty="0" sz="1400" spc="-195">
                <a:latin typeface="Microsoft Sans Serif"/>
                <a:cs typeface="Microsoft Sans Serif"/>
              </a:rPr>
              <a:t>-</a:t>
            </a:r>
            <a:r>
              <a:rPr dirty="0" sz="1350" spc="-225">
                <a:latin typeface="Dotum"/>
                <a:cs typeface="Dotum"/>
              </a:rPr>
              <a:t>황하상류</a:t>
            </a:r>
            <a:r>
              <a:rPr dirty="0" sz="1400" spc="-225">
                <a:latin typeface="Microsoft Sans Serif"/>
                <a:cs typeface="Microsoft Sans Serif"/>
              </a:rPr>
              <a:t>-</a:t>
            </a:r>
            <a:r>
              <a:rPr dirty="0" sz="1350" spc="-260">
                <a:latin typeface="Dotum"/>
                <a:cs typeface="Dotum"/>
              </a:rPr>
              <a:t>동투르키스탄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50" spc="-170">
                <a:latin typeface="Arial"/>
                <a:cs typeface="Arial"/>
              </a:rPr>
              <a:t>→</a:t>
            </a:r>
            <a:r>
              <a:rPr dirty="0" sz="1350" spc="-10">
                <a:latin typeface="Arial"/>
                <a:cs typeface="Arial"/>
              </a:rPr>
              <a:t> </a:t>
            </a:r>
            <a:r>
              <a:rPr dirty="0" sz="1350" spc="-260">
                <a:latin typeface="Dotum"/>
                <a:cs typeface="Dotum"/>
              </a:rPr>
              <a:t>기원전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400" spc="-65">
                <a:latin typeface="Microsoft Sans Serif"/>
                <a:cs typeface="Microsoft Sans Serif"/>
              </a:rPr>
              <a:t>177</a:t>
            </a:r>
            <a:r>
              <a:rPr dirty="0" sz="1350" spc="-65">
                <a:latin typeface="Dotum"/>
                <a:cs typeface="Dotum"/>
              </a:rPr>
              <a:t>년 </a:t>
            </a:r>
            <a:r>
              <a:rPr dirty="0" sz="1350" spc="-260">
                <a:latin typeface="Dotum"/>
                <a:cs typeface="Dotum"/>
              </a:rPr>
              <a:t>흉노에게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패해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분리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70">
                <a:latin typeface="Arial"/>
                <a:cs typeface="Arial"/>
              </a:rPr>
              <a:t>→</a:t>
            </a:r>
            <a:r>
              <a:rPr dirty="0" sz="1350" spc="-30">
                <a:latin typeface="Arial"/>
                <a:cs typeface="Arial"/>
              </a:rPr>
              <a:t> </a:t>
            </a:r>
            <a:r>
              <a:rPr dirty="0" sz="1350" spc="-260">
                <a:latin typeface="Dotum"/>
                <a:cs typeface="Dotum"/>
              </a:rPr>
              <a:t>서쪽은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쿠샨제국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00">
                <a:latin typeface="Dotum"/>
                <a:cs typeface="Dotum"/>
              </a:rPr>
              <a:t>건립</a:t>
            </a:r>
            <a:r>
              <a:rPr dirty="0" sz="1400" spc="-200">
                <a:latin typeface="Microsoft Sans Serif"/>
                <a:cs typeface="Microsoft Sans Serif"/>
              </a:rPr>
              <a:t>,</a:t>
            </a:r>
            <a:r>
              <a:rPr dirty="0" sz="1400" spc="-3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동쪽은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한반도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진출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9299" y="29770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035050" y="3670894"/>
            <a:ext cx="5713095" cy="501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600"/>
              </a:lnSpc>
              <a:spcBef>
                <a:spcPts val="100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00" b="1">
                <a:solidFill>
                  <a:srgbClr val="4A5467"/>
                </a:solidFill>
                <a:latin typeface="Malgun Gothic"/>
                <a:cs typeface="Malgun Gothic"/>
              </a:rPr>
              <a:t>전파</a:t>
            </a:r>
            <a:r>
              <a:rPr dirty="0" sz="1400" spc="-200">
                <a:latin typeface="Microsoft Sans Serif"/>
                <a:cs typeface="Microsoft Sans Serif"/>
              </a:rPr>
              <a:t>: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서쪽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29">
                <a:latin typeface="Dotum"/>
                <a:cs typeface="Dotum"/>
              </a:rPr>
              <a:t>간다라미술</a:t>
            </a:r>
            <a:r>
              <a:rPr dirty="0" sz="1400" spc="-229">
                <a:latin typeface="Microsoft Sans Serif"/>
                <a:cs typeface="Microsoft Sans Serif"/>
              </a:rPr>
              <a:t>,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대승불교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00">
                <a:latin typeface="Dotum"/>
                <a:cs typeface="Dotum"/>
              </a:rPr>
              <a:t>창성</a:t>
            </a:r>
            <a:r>
              <a:rPr dirty="0" sz="1400" spc="-200">
                <a:latin typeface="Microsoft Sans Serif"/>
                <a:cs typeface="Microsoft Sans Serif"/>
              </a:rPr>
              <a:t>.</a:t>
            </a:r>
            <a:r>
              <a:rPr dirty="0" sz="1400" spc="-2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동쪽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월지족은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한국의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15">
                <a:latin typeface="Dotum"/>
                <a:cs typeface="Dotum"/>
              </a:rPr>
              <a:t>월지국</a:t>
            </a:r>
            <a:r>
              <a:rPr dirty="0" sz="1400" spc="-215">
                <a:latin typeface="Microsoft Sans Serif"/>
                <a:cs typeface="Microsoft Sans Serif"/>
              </a:rPr>
              <a:t>,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350" spc="-285">
                <a:latin typeface="Dotum"/>
                <a:cs typeface="Dotum"/>
              </a:rPr>
              <a:t>중국의</a:t>
            </a:r>
            <a:r>
              <a:rPr dirty="0" sz="1350" spc="-215">
                <a:latin typeface="Dotum"/>
                <a:cs typeface="Dotum"/>
              </a:rPr>
              <a:t> 오월초</a:t>
            </a:r>
            <a:r>
              <a:rPr dirty="0" sz="1400" spc="-215">
                <a:latin typeface="Microsoft Sans Serif"/>
                <a:cs typeface="Microsoft Sans Serif"/>
              </a:rPr>
              <a:t>,</a:t>
            </a:r>
            <a:r>
              <a:rPr dirty="0" sz="1400" spc="-2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일본의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야마토정권의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모체로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발전하며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고대문화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형성에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기여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49299" y="371043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14424"/>
            <a:ext cx="10668000" cy="28575"/>
          </a:xfrm>
          <a:custGeom>
            <a:avLst/>
            <a:gdLst/>
            <a:ahLst/>
            <a:cxnLst/>
            <a:rect l="l" t="t" r="r" b="b"/>
            <a:pathLst>
              <a:path w="10668000" h="28575">
                <a:moveTo>
                  <a:pt x="10667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28574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동아시아</a:t>
            </a:r>
            <a:r>
              <a:rPr dirty="0" spc="-270"/>
              <a:t> </a:t>
            </a:r>
            <a:r>
              <a:rPr dirty="0" spc="-484"/>
              <a:t>지역</a:t>
            </a:r>
            <a:r>
              <a:rPr dirty="0" spc="-265"/>
              <a:t> </a:t>
            </a:r>
            <a:r>
              <a:rPr dirty="0" spc="-484"/>
              <a:t>원형과</a:t>
            </a:r>
            <a:r>
              <a:rPr dirty="0" spc="-270"/>
              <a:t> </a:t>
            </a:r>
            <a:r>
              <a:rPr dirty="0" spc="-484"/>
              <a:t>월지족</a:t>
            </a:r>
            <a:r>
              <a:rPr dirty="0" spc="-270"/>
              <a:t> </a:t>
            </a:r>
            <a:r>
              <a:rPr dirty="0" spc="-509"/>
              <a:t>문화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162799" y="1523999"/>
            <a:ext cx="4267200" cy="762000"/>
            <a:chOff x="7162799" y="1523999"/>
            <a:chExt cx="4267200" cy="762000"/>
          </a:xfrm>
        </p:grpSpPr>
        <p:sp>
          <p:nvSpPr>
            <p:cNvPr id="5" name="object 5" descr=""/>
            <p:cNvSpPr/>
            <p:nvPr/>
          </p:nvSpPr>
          <p:spPr>
            <a:xfrm>
              <a:off x="7162799" y="1523999"/>
              <a:ext cx="4267200" cy="762000"/>
            </a:xfrm>
            <a:custGeom>
              <a:avLst/>
              <a:gdLst/>
              <a:ahLst/>
              <a:cxnLst/>
              <a:rect l="l" t="t" r="r" b="b"/>
              <a:pathLst>
                <a:path w="4267200" h="762000">
                  <a:moveTo>
                    <a:pt x="42671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4267199" y="0"/>
                  </a:lnTo>
                  <a:lnTo>
                    <a:pt x="4267199" y="761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7099" y="1638299"/>
              <a:ext cx="152399" cy="1523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172324" y="1533524"/>
            <a:ext cx="4248150" cy="742950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한국의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고인돌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유적</a:t>
            </a:r>
            <a:endParaRPr sz="135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한국의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고인돌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유적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1200" spc="-105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세계에서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가장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많은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고인돌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분포</a:t>
            </a:r>
            <a:endParaRPr sz="1200">
              <a:latin typeface="Dotum"/>
              <a:cs typeface="Dotum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7162799" y="3724274"/>
            <a:ext cx="4267200" cy="752475"/>
            <a:chOff x="7162799" y="3724274"/>
            <a:chExt cx="4267200" cy="752475"/>
          </a:xfrm>
        </p:grpSpPr>
        <p:sp>
          <p:nvSpPr>
            <p:cNvPr id="9" name="object 9" descr=""/>
            <p:cNvSpPr/>
            <p:nvPr/>
          </p:nvSpPr>
          <p:spPr>
            <a:xfrm>
              <a:off x="7162799" y="3724274"/>
              <a:ext cx="4267200" cy="752475"/>
            </a:xfrm>
            <a:custGeom>
              <a:avLst/>
              <a:gdLst/>
              <a:ahLst/>
              <a:cxnLst/>
              <a:rect l="l" t="t" r="r" b="b"/>
              <a:pathLst>
                <a:path w="4267200" h="752475">
                  <a:moveTo>
                    <a:pt x="4267199" y="752474"/>
                  </a:moveTo>
                  <a:lnTo>
                    <a:pt x="0" y="752474"/>
                  </a:lnTo>
                  <a:lnTo>
                    <a:pt x="0" y="0"/>
                  </a:lnTo>
                  <a:lnTo>
                    <a:pt x="4267199" y="0"/>
                  </a:lnTo>
                  <a:lnTo>
                    <a:pt x="4267199" y="752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7099" y="3838574"/>
              <a:ext cx="152399" cy="15239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7172324" y="3733799"/>
            <a:ext cx="4248150" cy="733425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편두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풍습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관련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유물</a:t>
            </a:r>
            <a:endParaRPr sz="1350">
              <a:latin typeface="Dotum"/>
              <a:cs typeface="Dotum"/>
            </a:endParaRPr>
          </a:p>
          <a:p>
            <a:pPr marL="1038860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편두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풍습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1200" spc="-105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고대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한반도의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특징적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습속</a:t>
            </a:r>
            <a:endParaRPr sz="12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35050" y="1479311"/>
            <a:ext cx="5517515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동아시아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선사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및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고대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문화의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대표적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요소</a:t>
            </a:r>
            <a:r>
              <a:rPr dirty="0" sz="1350" spc="-195">
                <a:latin typeface="Microsoft Sans Serif"/>
                <a:cs typeface="Microsoft Sans Serif"/>
              </a:rPr>
              <a:t>:</a:t>
            </a:r>
            <a:r>
              <a:rPr dirty="0" sz="1350" spc="-5">
                <a:latin typeface="Microsoft Sans Serif"/>
                <a:cs typeface="Microsoft Sans Serif"/>
              </a:rPr>
              <a:t> </a:t>
            </a:r>
            <a:r>
              <a:rPr dirty="0" sz="1350" spc="-210">
                <a:latin typeface="Dotum"/>
                <a:cs typeface="Dotum"/>
              </a:rPr>
              <a:t>고인돌</a:t>
            </a:r>
            <a:r>
              <a:rPr dirty="0" sz="1350" spc="-210">
                <a:latin typeface="Microsoft Sans Serif"/>
                <a:cs typeface="Microsoft Sans Serif"/>
              </a:rPr>
              <a:t>,</a:t>
            </a:r>
            <a:r>
              <a:rPr dirty="0" sz="1350" spc="-5">
                <a:latin typeface="Microsoft Sans Serif"/>
                <a:cs typeface="Microsoft Sans Serif"/>
              </a:rPr>
              <a:t> </a:t>
            </a:r>
            <a:r>
              <a:rPr dirty="0" sz="1350" spc="-235">
                <a:latin typeface="Dotum"/>
                <a:cs typeface="Dotum"/>
              </a:rPr>
              <a:t>빗살무늬토기</a:t>
            </a:r>
            <a:r>
              <a:rPr dirty="0" sz="1350" spc="-235">
                <a:latin typeface="Microsoft Sans Serif"/>
                <a:cs typeface="Microsoft Sans Serif"/>
              </a:rPr>
              <a:t>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10">
                <a:latin typeface="Dotum"/>
                <a:cs typeface="Dotum"/>
              </a:rPr>
              <a:t>삼신산</a:t>
            </a:r>
            <a:r>
              <a:rPr dirty="0" sz="1350" spc="-210">
                <a:latin typeface="Microsoft Sans Serif"/>
                <a:cs typeface="Microsoft Sans Serif"/>
              </a:rPr>
              <a:t>,</a:t>
            </a:r>
            <a:r>
              <a:rPr dirty="0" sz="1350" spc="-5">
                <a:latin typeface="Microsoft Sans Serif"/>
                <a:cs typeface="Microsoft Sans Serif"/>
              </a:rPr>
              <a:t> </a:t>
            </a:r>
            <a:r>
              <a:rPr dirty="0" sz="1350" spc="-195">
                <a:latin typeface="Dotum"/>
                <a:cs typeface="Dotum"/>
              </a:rPr>
              <a:t>미륵</a:t>
            </a:r>
            <a:r>
              <a:rPr dirty="0" sz="1350" spc="-195">
                <a:latin typeface="Microsoft Sans Serif"/>
                <a:cs typeface="Microsoft Sans Serif"/>
              </a:rPr>
              <a:t>,</a:t>
            </a:r>
            <a:r>
              <a:rPr dirty="0" sz="1350" spc="-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편두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풍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습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>
                <a:latin typeface="Microsoft Sans Serif"/>
                <a:cs typeface="Microsoft Sans Serif"/>
              </a:rPr>
              <a:t>-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이동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경로와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문화적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흔적이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중첩됨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9299" y="15292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035050" y="2203211"/>
            <a:ext cx="5416550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월지족과</a:t>
            </a:r>
            <a:r>
              <a:rPr dirty="0" sz="1350" spc="-11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동아시아</a:t>
            </a:r>
            <a:r>
              <a:rPr dirty="0" sz="1350" spc="-11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문화의</a:t>
            </a:r>
            <a:r>
              <a:rPr dirty="0" sz="1350" spc="-11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10" b="1">
                <a:solidFill>
                  <a:srgbClr val="4A5467"/>
                </a:solidFill>
                <a:latin typeface="Malgun Gothic"/>
                <a:cs typeface="Malgun Gothic"/>
              </a:rPr>
              <a:t>연관성</a:t>
            </a:r>
            <a:r>
              <a:rPr dirty="0" sz="1350" spc="-210">
                <a:latin typeface="Microsoft Sans Serif"/>
                <a:cs typeface="Microsoft Sans Serif"/>
              </a:rPr>
              <a:t>:</a:t>
            </a:r>
            <a:r>
              <a:rPr dirty="0" sz="1350" spc="5">
                <a:latin typeface="Microsoft Sans Serif"/>
                <a:cs typeface="Microsoft Sans Serif"/>
              </a:rPr>
              <a:t> </a:t>
            </a:r>
            <a:r>
              <a:rPr dirty="0" sz="1350" spc="-240">
                <a:latin typeface="Dotum"/>
                <a:cs typeface="Dotum"/>
              </a:rPr>
              <a:t>고인돌</a:t>
            </a:r>
            <a:r>
              <a:rPr dirty="0" sz="1350" spc="-240">
                <a:latin typeface="Microsoft Sans Serif"/>
                <a:cs typeface="Microsoft Sans Serif"/>
              </a:rPr>
              <a:t>(</a:t>
            </a:r>
            <a:r>
              <a:rPr dirty="0" sz="1350" spc="-240">
                <a:latin typeface="Dotum"/>
                <a:cs typeface="Dotum"/>
              </a:rPr>
              <a:t>조장문화와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천제문화</a:t>
            </a:r>
            <a:r>
              <a:rPr dirty="0" sz="1350" spc="-195">
                <a:latin typeface="Microsoft Sans Serif"/>
                <a:cs typeface="Microsoft Sans Serif"/>
              </a:rPr>
              <a:t>),</a:t>
            </a:r>
            <a:r>
              <a:rPr dirty="0" sz="1350" spc="5">
                <a:latin typeface="Microsoft Sans Serif"/>
                <a:cs typeface="Microsoft Sans Serif"/>
              </a:rPr>
              <a:t> </a:t>
            </a:r>
            <a:r>
              <a:rPr dirty="0" sz="1350" spc="-229">
                <a:latin typeface="Dotum"/>
                <a:cs typeface="Dotum"/>
              </a:rPr>
              <a:t>편두</a:t>
            </a:r>
            <a:r>
              <a:rPr dirty="0" sz="1350" spc="-229">
                <a:latin typeface="Microsoft Sans Serif"/>
                <a:cs typeface="Microsoft Sans Serif"/>
              </a:rPr>
              <a:t>(</a:t>
            </a:r>
            <a:r>
              <a:rPr dirty="0" sz="1350" spc="-229">
                <a:latin typeface="Dotum"/>
                <a:cs typeface="Dotum"/>
              </a:rPr>
              <a:t>사회적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지위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표</a:t>
            </a:r>
            <a:r>
              <a:rPr dirty="0" sz="1350" spc="-125">
                <a:latin typeface="Dotum"/>
                <a:cs typeface="Dotum"/>
              </a:rPr>
              <a:t> 시</a:t>
            </a:r>
            <a:r>
              <a:rPr dirty="0" sz="1350" spc="-125">
                <a:latin typeface="Microsoft Sans Serif"/>
                <a:cs typeface="Microsoft Sans Serif"/>
              </a:rPr>
              <a:t>),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40">
                <a:latin typeface="Dotum"/>
                <a:cs typeface="Dotum"/>
              </a:rPr>
              <a:t>빗살무늬토기</a:t>
            </a:r>
            <a:r>
              <a:rPr dirty="0" sz="1350" spc="-240">
                <a:latin typeface="Microsoft Sans Serif"/>
                <a:cs typeface="Microsoft Sans Serif"/>
              </a:rPr>
              <a:t>(</a:t>
            </a:r>
            <a:r>
              <a:rPr dirty="0" sz="1350" spc="-240">
                <a:latin typeface="Dotum"/>
                <a:cs typeface="Dotum"/>
              </a:rPr>
              <a:t>광물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가공용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도가니로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추정</a:t>
            </a:r>
            <a:r>
              <a:rPr dirty="0" sz="1350" spc="-195">
                <a:latin typeface="Microsoft Sans Serif"/>
                <a:cs typeface="Microsoft Sans Serif"/>
              </a:rPr>
              <a:t>)</a:t>
            </a:r>
            <a:r>
              <a:rPr dirty="0" sz="1350" spc="-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고고학적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증거가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문화와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일치</a:t>
            </a:r>
            <a:endParaRPr sz="135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49299" y="22531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35050" y="2927111"/>
            <a:ext cx="5530215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월지족의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10" b="1">
                <a:solidFill>
                  <a:srgbClr val="4A5467"/>
                </a:solidFill>
                <a:latin typeface="Malgun Gothic"/>
                <a:cs typeface="Malgun Gothic"/>
              </a:rPr>
              <a:t>영향력</a:t>
            </a:r>
            <a:r>
              <a:rPr dirty="0" sz="1350" spc="-210">
                <a:latin typeface="Microsoft Sans Serif"/>
                <a:cs typeface="Microsoft Sans Serif"/>
              </a:rPr>
              <a:t>: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한국의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10">
                <a:latin typeface="Dotum"/>
                <a:cs typeface="Dotum"/>
              </a:rPr>
              <a:t>월지국</a:t>
            </a:r>
            <a:r>
              <a:rPr dirty="0" sz="1350" spc="-210">
                <a:latin typeface="Microsoft Sans Serif"/>
                <a:cs typeface="Microsoft Sans Serif"/>
              </a:rPr>
              <a:t>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중국의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10">
                <a:latin typeface="Dotum"/>
                <a:cs typeface="Dotum"/>
              </a:rPr>
              <a:t>오월초</a:t>
            </a:r>
            <a:r>
              <a:rPr dirty="0" sz="1350" spc="-210">
                <a:latin typeface="Microsoft Sans Serif"/>
                <a:cs typeface="Microsoft Sans Serif"/>
              </a:rPr>
              <a:t>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일본의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야마토정권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왕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국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형성에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영향을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미치며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10">
                <a:latin typeface="Dotum"/>
                <a:cs typeface="Dotum"/>
              </a:rPr>
              <a:t>삼신산</a:t>
            </a:r>
            <a:r>
              <a:rPr dirty="0" sz="1350" spc="-210">
                <a:latin typeface="Microsoft Sans Serif"/>
                <a:cs typeface="Microsoft Sans Serif"/>
              </a:rPr>
              <a:t>,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미륵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신앙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형성에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기여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49299" y="29770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35050" y="3670060"/>
            <a:ext cx="5547995" cy="74930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5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한국과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월지족의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밀접한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관계</a:t>
            </a:r>
            <a:r>
              <a:rPr dirty="0" sz="1350" spc="-195">
                <a:latin typeface="Microsoft Sans Serif"/>
                <a:cs typeface="Microsoft Sans Serif"/>
              </a:rPr>
              <a:t>: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세계에서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가장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많은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고인돌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분포</a:t>
            </a:r>
            <a:r>
              <a:rPr dirty="0" sz="1350" spc="-195">
                <a:latin typeface="Microsoft Sans Serif"/>
                <a:cs typeface="Microsoft Sans Serif"/>
              </a:rPr>
              <a:t>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허왕후와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장유화상의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월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지국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출신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기록</a:t>
            </a:r>
            <a:r>
              <a:rPr dirty="0" sz="1350" spc="-195">
                <a:latin typeface="Microsoft Sans Serif"/>
                <a:cs typeface="Microsoft Sans Serif"/>
              </a:rPr>
              <a:t>,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15">
                <a:latin typeface="Dotum"/>
                <a:cs typeface="Dotum"/>
              </a:rPr>
              <a:t>부례구야</a:t>
            </a:r>
            <a:r>
              <a:rPr dirty="0" sz="1350" spc="-215">
                <a:latin typeface="Microsoft Sans Serif"/>
                <a:cs typeface="Microsoft Sans Serif"/>
              </a:rPr>
              <a:t>(</a:t>
            </a:r>
            <a:r>
              <a:rPr dirty="0" sz="1350" spc="-215">
                <a:latin typeface="Dotum"/>
                <a:cs typeface="Dotum"/>
              </a:rPr>
              <a:t>프리기아</a:t>
            </a:r>
            <a:r>
              <a:rPr dirty="0" sz="1350" spc="-215">
                <a:latin typeface="Microsoft Sans Serif"/>
                <a:cs typeface="Microsoft Sans Serif"/>
              </a:rPr>
              <a:t>)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관련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기록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한국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고대사에서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흔적이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뚜렷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함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49299" y="371043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14424"/>
            <a:ext cx="10668000" cy="28575"/>
          </a:xfrm>
          <a:custGeom>
            <a:avLst/>
            <a:gdLst/>
            <a:ahLst/>
            <a:cxnLst/>
            <a:rect l="l" t="t" r="r" b="b"/>
            <a:pathLst>
              <a:path w="10668000" h="28575">
                <a:moveTo>
                  <a:pt x="10667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28574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제주도의</a:t>
            </a:r>
            <a:r>
              <a:rPr dirty="0" spc="-280"/>
              <a:t> </a:t>
            </a:r>
            <a:r>
              <a:rPr dirty="0" spc="-484"/>
              <a:t>월지족</a:t>
            </a:r>
            <a:r>
              <a:rPr dirty="0" spc="-265"/>
              <a:t> </a:t>
            </a:r>
            <a:r>
              <a:rPr dirty="0" spc="-484"/>
              <a:t>지역</a:t>
            </a:r>
            <a:r>
              <a:rPr dirty="0" spc="-270"/>
              <a:t> </a:t>
            </a:r>
            <a:r>
              <a:rPr dirty="0" spc="-509"/>
              <a:t>원형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696199" y="1523999"/>
            <a:ext cx="3733800" cy="762000"/>
            <a:chOff x="7696199" y="1523999"/>
            <a:chExt cx="3733800" cy="762000"/>
          </a:xfrm>
        </p:grpSpPr>
        <p:sp>
          <p:nvSpPr>
            <p:cNvPr id="5" name="object 5" descr=""/>
            <p:cNvSpPr/>
            <p:nvPr/>
          </p:nvSpPr>
          <p:spPr>
            <a:xfrm>
              <a:off x="7696199" y="1523999"/>
              <a:ext cx="3733800" cy="762000"/>
            </a:xfrm>
            <a:custGeom>
              <a:avLst/>
              <a:gdLst/>
              <a:ahLst/>
              <a:cxnLst/>
              <a:rect l="l" t="t" r="r" b="b"/>
              <a:pathLst>
                <a:path w="3733800" h="762000">
                  <a:moveTo>
                    <a:pt x="37337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3733799" y="0"/>
                  </a:lnTo>
                  <a:lnTo>
                    <a:pt x="3733799" y="761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499" y="1638299"/>
              <a:ext cx="152399" cy="1523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705724" y="1533524"/>
            <a:ext cx="3714750" cy="742950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제주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삼성혈</a:t>
            </a:r>
            <a:endParaRPr sz="1350">
              <a:latin typeface="Dotum"/>
              <a:cs typeface="Dotum"/>
            </a:endParaRPr>
          </a:p>
          <a:p>
            <a:pPr marL="854710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제주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삼성혈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1200" spc="-105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탐라국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시조의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탄생지</a:t>
            </a:r>
            <a:endParaRPr sz="1200">
              <a:latin typeface="Dotum"/>
              <a:cs typeface="Dotum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7696199" y="3476624"/>
            <a:ext cx="3733800" cy="762000"/>
            <a:chOff x="7696199" y="3476624"/>
            <a:chExt cx="3733800" cy="762000"/>
          </a:xfrm>
        </p:grpSpPr>
        <p:sp>
          <p:nvSpPr>
            <p:cNvPr id="9" name="object 9" descr=""/>
            <p:cNvSpPr/>
            <p:nvPr/>
          </p:nvSpPr>
          <p:spPr>
            <a:xfrm>
              <a:off x="7696199" y="3476624"/>
              <a:ext cx="3733800" cy="762000"/>
            </a:xfrm>
            <a:custGeom>
              <a:avLst/>
              <a:gdLst/>
              <a:ahLst/>
              <a:cxnLst/>
              <a:rect l="l" t="t" r="r" b="b"/>
              <a:pathLst>
                <a:path w="3733800" h="762000">
                  <a:moveTo>
                    <a:pt x="37337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3733799" y="0"/>
                  </a:lnTo>
                  <a:lnTo>
                    <a:pt x="3733799" y="761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499" y="3590924"/>
              <a:ext cx="152399" cy="15239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7705724" y="3486149"/>
            <a:ext cx="3714750" cy="742950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제주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0">
                <a:latin typeface="Dotum"/>
                <a:cs typeface="Dotum"/>
              </a:rPr>
              <a:t>돌하르방</a:t>
            </a:r>
            <a:endParaRPr sz="1350">
              <a:latin typeface="Dotum"/>
              <a:cs typeface="Dotum"/>
            </a:endParaRPr>
          </a:p>
          <a:p>
            <a:pPr marL="917575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제주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돌하르방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1200" spc="-105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미륵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신앙의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흔적</a:t>
            </a:r>
            <a:endParaRPr sz="12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35050" y="1479067"/>
            <a:ext cx="5973445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한반도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내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유일한</a:t>
            </a:r>
            <a:r>
              <a:rPr dirty="0" sz="1350" spc="-114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월지족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표지유물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10" b="1">
                <a:solidFill>
                  <a:srgbClr val="4A5467"/>
                </a:solidFill>
                <a:latin typeface="Malgun Gothic"/>
                <a:cs typeface="Malgun Gothic"/>
              </a:rPr>
              <a:t>집적지</a:t>
            </a:r>
            <a:r>
              <a:rPr dirty="0" sz="1300" spc="-210">
                <a:latin typeface="Microsoft Sans Serif"/>
                <a:cs typeface="Microsoft Sans Serif"/>
              </a:rPr>
              <a:t>:</a:t>
            </a:r>
            <a:r>
              <a:rPr dirty="0" sz="1300" spc="15">
                <a:latin typeface="Microsoft Sans Serif"/>
                <a:cs typeface="Microsoft Sans Serif"/>
              </a:rPr>
              <a:t> </a:t>
            </a:r>
            <a:r>
              <a:rPr dirty="0" sz="1350" spc="-210">
                <a:latin typeface="Dotum"/>
                <a:cs typeface="Dotum"/>
              </a:rPr>
              <a:t>고인돌</a:t>
            </a:r>
            <a:r>
              <a:rPr dirty="0" sz="1300" spc="-210">
                <a:latin typeface="Microsoft Sans Serif"/>
                <a:cs typeface="Microsoft Sans Serif"/>
              </a:rPr>
              <a:t>,</a:t>
            </a:r>
            <a:r>
              <a:rPr dirty="0" sz="1300" spc="10">
                <a:latin typeface="Microsoft Sans Serif"/>
                <a:cs typeface="Microsoft Sans Serif"/>
              </a:rPr>
              <a:t> </a:t>
            </a:r>
            <a:r>
              <a:rPr dirty="0" sz="1350" spc="-180">
                <a:latin typeface="Dotum"/>
                <a:cs typeface="Dotum"/>
              </a:rPr>
              <a:t>옹관</a:t>
            </a:r>
            <a:r>
              <a:rPr dirty="0" sz="1300" spc="-180">
                <a:latin typeface="Microsoft Sans Serif"/>
                <a:cs typeface="Microsoft Sans Serif"/>
              </a:rPr>
              <a:t>(</a:t>
            </a:r>
            <a:r>
              <a:rPr dirty="0" sz="1350" spc="-180">
                <a:latin typeface="Dotum"/>
                <a:cs typeface="Dotum"/>
              </a:rPr>
              <a:t>독무덤</a:t>
            </a:r>
            <a:r>
              <a:rPr dirty="0" sz="1300" spc="-180">
                <a:latin typeface="Microsoft Sans Serif"/>
                <a:cs typeface="Microsoft Sans Serif"/>
              </a:rPr>
              <a:t>),</a:t>
            </a:r>
            <a:r>
              <a:rPr dirty="0" sz="1300" spc="15">
                <a:latin typeface="Microsoft Sans Serif"/>
                <a:cs typeface="Microsoft Sans Serif"/>
              </a:rPr>
              <a:t> </a:t>
            </a:r>
            <a:r>
              <a:rPr dirty="0" sz="1350" spc="-190">
                <a:latin typeface="Dotum"/>
                <a:cs typeface="Dotum"/>
              </a:rPr>
              <a:t>검은간토기</a:t>
            </a:r>
            <a:r>
              <a:rPr dirty="0" sz="1300" spc="-190">
                <a:latin typeface="Microsoft Sans Serif"/>
                <a:cs typeface="Microsoft Sans Serif"/>
              </a:rPr>
              <a:t>(</a:t>
            </a:r>
            <a:r>
              <a:rPr dirty="0" sz="1350" spc="-190">
                <a:latin typeface="Dotum"/>
                <a:cs typeface="Dotum"/>
              </a:rPr>
              <a:t>흑도</a:t>
            </a:r>
            <a:r>
              <a:rPr dirty="0" sz="1300" spc="-190">
                <a:latin typeface="Microsoft Sans Serif"/>
                <a:cs typeface="Microsoft Sans Serif"/>
              </a:rPr>
              <a:t>),</a:t>
            </a:r>
            <a:r>
              <a:rPr dirty="0" sz="1300" spc="10">
                <a:latin typeface="Microsoft Sans Serif"/>
                <a:cs typeface="Microsoft Sans Serif"/>
              </a:rPr>
              <a:t> </a:t>
            </a:r>
            <a:r>
              <a:rPr dirty="0" sz="1350" spc="-285">
                <a:latin typeface="Dotum"/>
                <a:cs typeface="Dotum"/>
              </a:rPr>
              <a:t>붉은간토기</a:t>
            </a:r>
            <a:r>
              <a:rPr dirty="0" sz="1350" spc="-175">
                <a:latin typeface="Dotum"/>
                <a:cs typeface="Dotum"/>
              </a:rPr>
              <a:t> </a:t>
            </a:r>
            <a:r>
              <a:rPr dirty="0" sz="1300" spc="-175">
                <a:latin typeface="Microsoft Sans Serif"/>
                <a:cs typeface="Microsoft Sans Serif"/>
              </a:rPr>
              <a:t>(</a:t>
            </a:r>
            <a:r>
              <a:rPr dirty="0" sz="1350" spc="-175">
                <a:latin typeface="Dotum"/>
                <a:cs typeface="Dotum"/>
              </a:rPr>
              <a:t>홍도</a:t>
            </a:r>
            <a:r>
              <a:rPr dirty="0" sz="1300" spc="-175">
                <a:latin typeface="Microsoft Sans Serif"/>
                <a:cs typeface="Microsoft Sans Serif"/>
              </a:rPr>
              <a:t>)</a:t>
            </a:r>
            <a:r>
              <a:rPr dirty="0" sz="1350" spc="-175">
                <a:latin typeface="Dotum"/>
                <a:cs typeface="Dotum"/>
              </a:rPr>
              <a:t>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동시에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출토되는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유일한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지역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9299" y="15292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035050" y="2202967"/>
            <a:ext cx="5992495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제주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고산리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0" b="1">
                <a:solidFill>
                  <a:srgbClr val="4A5467"/>
                </a:solidFill>
                <a:latin typeface="Malgun Gothic"/>
                <a:cs typeface="Malgun Gothic"/>
              </a:rPr>
              <a:t>유적</a:t>
            </a:r>
            <a:r>
              <a:rPr dirty="0" sz="1300" spc="-190">
                <a:latin typeface="Microsoft Sans Serif"/>
                <a:cs typeface="Microsoft Sans Serif"/>
              </a:rPr>
              <a:t>:</a:t>
            </a:r>
            <a:r>
              <a:rPr dirty="0" sz="1300" spc="5">
                <a:latin typeface="Microsoft Sans Serif"/>
                <a:cs typeface="Microsoft Sans Serif"/>
              </a:rPr>
              <a:t> </a:t>
            </a:r>
            <a:r>
              <a:rPr dirty="0" sz="1300" spc="-200">
                <a:latin typeface="Microsoft Sans Serif"/>
                <a:cs typeface="Microsoft Sans Serif"/>
              </a:rPr>
              <a:t>1</a:t>
            </a:r>
            <a:r>
              <a:rPr dirty="0" sz="1350" spc="-200">
                <a:latin typeface="Dotum"/>
                <a:cs typeface="Dotum"/>
              </a:rPr>
              <a:t>만년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전의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빗살무늬토기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35">
                <a:latin typeface="Dotum"/>
                <a:cs typeface="Dotum"/>
              </a:rPr>
              <a:t>유럽</a:t>
            </a:r>
            <a:r>
              <a:rPr dirty="0" sz="1300" spc="-235">
                <a:latin typeface="Microsoft Sans Serif"/>
                <a:cs typeface="Microsoft Sans Serif"/>
              </a:rPr>
              <a:t>·</a:t>
            </a:r>
            <a:r>
              <a:rPr dirty="0" sz="1350" spc="-235">
                <a:latin typeface="Dotum"/>
                <a:cs typeface="Dotum"/>
              </a:rPr>
              <a:t>시베리아계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선사문화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특징이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뚜렷하게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나타</a:t>
            </a:r>
            <a:r>
              <a:rPr dirty="0" sz="1350" spc="-150">
                <a:latin typeface="Dotum"/>
                <a:cs typeface="Dotum"/>
              </a:rPr>
              <a:t> 남</a:t>
            </a:r>
            <a:r>
              <a:rPr dirty="0" sz="1300" spc="-150">
                <a:latin typeface="Microsoft Sans Serif"/>
                <a:cs typeface="Microsoft Sans Serif"/>
              </a:rPr>
              <a:t>.</a:t>
            </a:r>
            <a:r>
              <a:rPr dirty="0" sz="1300" spc="-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가진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광물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가공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기술과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연관되는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패총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95">
                <a:latin typeface="Dotum"/>
                <a:cs typeface="Dotum"/>
              </a:rPr>
              <a:t>유적</a:t>
            </a:r>
            <a:endParaRPr sz="135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49299" y="22531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35050" y="2926867"/>
            <a:ext cx="6048375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삼성혈과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삼신산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0" b="1">
                <a:solidFill>
                  <a:srgbClr val="4A5467"/>
                </a:solidFill>
                <a:latin typeface="Malgun Gothic"/>
                <a:cs typeface="Malgun Gothic"/>
              </a:rPr>
              <a:t>신앙</a:t>
            </a:r>
            <a:r>
              <a:rPr dirty="0" sz="1300" spc="-190">
                <a:latin typeface="Microsoft Sans Serif"/>
                <a:cs typeface="Microsoft Sans Serif"/>
              </a:rPr>
              <a:t>:</a:t>
            </a:r>
            <a:r>
              <a:rPr dirty="0" sz="1300" spc="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삼성혈은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천제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신앙과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관련된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창세신화와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10">
                <a:latin typeface="Dotum"/>
                <a:cs typeface="Dotum"/>
              </a:rPr>
              <a:t>연관됨</a:t>
            </a:r>
            <a:r>
              <a:rPr dirty="0" sz="1300" spc="-210">
                <a:latin typeface="Microsoft Sans Serif"/>
                <a:cs typeface="Microsoft Sans Serif"/>
              </a:rPr>
              <a:t>.</a:t>
            </a:r>
            <a:r>
              <a:rPr dirty="0" sz="1300" spc="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한라산이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삼신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산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하나로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여겨진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이유도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이동과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관련</a:t>
            </a:r>
            <a:endParaRPr sz="13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49299" y="29770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35050" y="3669817"/>
            <a:ext cx="5968365" cy="501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돌하르방과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미륵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0" b="1">
                <a:solidFill>
                  <a:srgbClr val="4A5467"/>
                </a:solidFill>
                <a:latin typeface="Malgun Gothic"/>
                <a:cs typeface="Malgun Gothic"/>
              </a:rPr>
              <a:t>신앙</a:t>
            </a:r>
            <a:r>
              <a:rPr dirty="0" sz="1300" spc="-190">
                <a:latin typeface="Microsoft Sans Serif"/>
                <a:cs typeface="Microsoft Sans Serif"/>
              </a:rPr>
              <a:t>:</a:t>
            </a:r>
            <a:r>
              <a:rPr dirty="0" sz="1300" spc="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제주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돌하르방은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15">
                <a:latin typeface="Dotum"/>
                <a:cs typeface="Dotum"/>
              </a:rPr>
              <a:t>마이트레야</a:t>
            </a:r>
            <a:r>
              <a:rPr dirty="0" sz="1300" spc="-215">
                <a:latin typeface="Microsoft Sans Serif"/>
                <a:cs typeface="Microsoft Sans Serif"/>
              </a:rPr>
              <a:t>(</a:t>
            </a:r>
            <a:r>
              <a:rPr dirty="0" sz="1350" spc="-215">
                <a:latin typeface="Dotum"/>
                <a:cs typeface="Dotum"/>
              </a:rPr>
              <a:t>미륵</a:t>
            </a:r>
            <a:r>
              <a:rPr dirty="0" sz="1300" spc="-215">
                <a:latin typeface="Microsoft Sans Serif"/>
                <a:cs typeface="Microsoft Sans Serif"/>
              </a:rPr>
              <a:t>)</a:t>
            </a:r>
            <a:r>
              <a:rPr dirty="0" sz="1300" spc="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신앙의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20">
                <a:latin typeface="Dotum"/>
                <a:cs typeface="Dotum"/>
              </a:rPr>
              <a:t>표현으로</a:t>
            </a:r>
            <a:r>
              <a:rPr dirty="0" sz="1300" spc="-220">
                <a:latin typeface="Microsoft Sans Serif"/>
                <a:cs typeface="Microsoft Sans Serif"/>
              </a:rPr>
              <a:t>,</a:t>
            </a:r>
            <a:r>
              <a:rPr dirty="0" sz="1300" spc="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종교적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상징체계를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반영함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49299" y="371043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14424"/>
            <a:ext cx="10668000" cy="28575"/>
          </a:xfrm>
          <a:custGeom>
            <a:avLst/>
            <a:gdLst/>
            <a:ahLst/>
            <a:cxnLst/>
            <a:rect l="l" t="t" r="r" b="b"/>
            <a:pathLst>
              <a:path w="10668000" h="28575">
                <a:moveTo>
                  <a:pt x="10667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28574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제주도</a:t>
            </a:r>
            <a:r>
              <a:rPr dirty="0" spc="-270"/>
              <a:t> </a:t>
            </a:r>
            <a:r>
              <a:rPr dirty="0" spc="-484"/>
              <a:t>문화</a:t>
            </a:r>
            <a:r>
              <a:rPr dirty="0" spc="-265"/>
              <a:t> </a:t>
            </a:r>
            <a:r>
              <a:rPr dirty="0" spc="-484"/>
              <a:t>원형의</a:t>
            </a:r>
            <a:r>
              <a:rPr dirty="0" spc="-270"/>
              <a:t> </a:t>
            </a:r>
            <a:r>
              <a:rPr dirty="0" spc="-484"/>
              <a:t>특징과</a:t>
            </a:r>
            <a:r>
              <a:rPr dirty="0" spc="-270"/>
              <a:t> </a:t>
            </a:r>
            <a:r>
              <a:rPr dirty="0" spc="-509"/>
              <a:t>의미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696199" y="2028824"/>
            <a:ext cx="3733800" cy="752475"/>
            <a:chOff x="7696199" y="2028824"/>
            <a:chExt cx="3733800" cy="752475"/>
          </a:xfrm>
        </p:grpSpPr>
        <p:sp>
          <p:nvSpPr>
            <p:cNvPr id="5" name="object 5" descr=""/>
            <p:cNvSpPr/>
            <p:nvPr/>
          </p:nvSpPr>
          <p:spPr>
            <a:xfrm>
              <a:off x="7696199" y="2028824"/>
              <a:ext cx="3733800" cy="752475"/>
            </a:xfrm>
            <a:custGeom>
              <a:avLst/>
              <a:gdLst/>
              <a:ahLst/>
              <a:cxnLst/>
              <a:rect l="l" t="t" r="r" b="b"/>
              <a:pathLst>
                <a:path w="3733800" h="752475">
                  <a:moveTo>
                    <a:pt x="3733799" y="752474"/>
                  </a:moveTo>
                  <a:lnTo>
                    <a:pt x="0" y="752474"/>
                  </a:lnTo>
                  <a:lnTo>
                    <a:pt x="0" y="0"/>
                  </a:lnTo>
                  <a:lnTo>
                    <a:pt x="3733799" y="0"/>
                  </a:lnTo>
                  <a:lnTo>
                    <a:pt x="3733799" y="752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499" y="2143124"/>
              <a:ext cx="152399" cy="1523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705724" y="2038349"/>
            <a:ext cx="3714750" cy="733425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제주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삼성혈</a:t>
            </a:r>
            <a:endParaRPr sz="135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제주</a:t>
            </a:r>
            <a:r>
              <a:rPr dirty="0" sz="1200" spc="-9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185">
                <a:solidFill>
                  <a:srgbClr val="4A5467"/>
                </a:solidFill>
                <a:latin typeface="Dotum"/>
                <a:cs typeface="Dotum"/>
              </a:rPr>
              <a:t>삼성혈</a:t>
            </a:r>
            <a:r>
              <a:rPr dirty="0" sz="1200" spc="-185">
                <a:solidFill>
                  <a:srgbClr val="4A5467"/>
                </a:solidFill>
                <a:latin typeface="Microsoft Sans Serif"/>
                <a:cs typeface="Microsoft Sans Serif"/>
              </a:rPr>
              <a:t>(</a:t>
            </a:r>
            <a:r>
              <a:rPr dirty="0" sz="1200" spc="-125">
                <a:solidFill>
                  <a:srgbClr val="4A5467"/>
                </a:solidFill>
                <a:latin typeface="SimSun"/>
                <a:cs typeface="SimSun"/>
              </a:rPr>
              <a:t>三姓穴</a:t>
            </a:r>
            <a:r>
              <a:rPr dirty="0" sz="1200" spc="-10">
                <a:solidFill>
                  <a:srgbClr val="4A5467"/>
                </a:solidFill>
                <a:latin typeface="Microsoft Sans Serif"/>
                <a:cs typeface="Microsoft Sans Serif"/>
              </a:rPr>
              <a:t>) - </a:t>
            </a:r>
            <a:r>
              <a:rPr dirty="0" sz="1200" spc="-165">
                <a:solidFill>
                  <a:srgbClr val="4A5467"/>
                </a:solidFill>
                <a:latin typeface="Dotum"/>
                <a:cs typeface="Dotum"/>
              </a:rPr>
              <a:t>고</a:t>
            </a:r>
            <a:r>
              <a:rPr dirty="0" sz="1200" spc="-165">
                <a:solidFill>
                  <a:srgbClr val="4A5467"/>
                </a:solidFill>
                <a:latin typeface="Microsoft Sans Serif"/>
                <a:cs typeface="Microsoft Sans Serif"/>
              </a:rPr>
              <a:t>·</a:t>
            </a:r>
            <a:r>
              <a:rPr dirty="0" sz="1200" spc="-165">
                <a:solidFill>
                  <a:srgbClr val="4A5467"/>
                </a:solidFill>
                <a:latin typeface="Dotum"/>
                <a:cs typeface="Dotum"/>
              </a:rPr>
              <a:t>양</a:t>
            </a:r>
            <a:r>
              <a:rPr dirty="0" sz="1200" spc="-165">
                <a:solidFill>
                  <a:srgbClr val="4A5467"/>
                </a:solidFill>
                <a:latin typeface="Microsoft Sans Serif"/>
                <a:cs typeface="Microsoft Sans Serif"/>
              </a:rPr>
              <a:t>·</a:t>
            </a:r>
            <a:r>
              <a:rPr dirty="0" sz="1200" spc="-165">
                <a:solidFill>
                  <a:srgbClr val="4A5467"/>
                </a:solidFill>
                <a:latin typeface="Dotum"/>
                <a:cs typeface="Dotum"/>
              </a:rPr>
              <a:t>부씨</a:t>
            </a:r>
            <a:r>
              <a:rPr dirty="0" sz="1200" spc="-9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시조</a:t>
            </a:r>
            <a:r>
              <a:rPr dirty="0" sz="1200" spc="-9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탄생지</a:t>
            </a:r>
            <a:endParaRPr sz="1200">
              <a:latin typeface="Dotum"/>
              <a:cs typeface="Dotum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7696199" y="2971799"/>
            <a:ext cx="3733800" cy="762000"/>
            <a:chOff x="7696199" y="2971799"/>
            <a:chExt cx="3733800" cy="762000"/>
          </a:xfrm>
        </p:grpSpPr>
        <p:sp>
          <p:nvSpPr>
            <p:cNvPr id="9" name="object 9" descr=""/>
            <p:cNvSpPr/>
            <p:nvPr/>
          </p:nvSpPr>
          <p:spPr>
            <a:xfrm>
              <a:off x="7696199" y="2971799"/>
              <a:ext cx="3733800" cy="762000"/>
            </a:xfrm>
            <a:custGeom>
              <a:avLst/>
              <a:gdLst/>
              <a:ahLst/>
              <a:cxnLst/>
              <a:rect l="l" t="t" r="r" b="b"/>
              <a:pathLst>
                <a:path w="3733800" h="762000">
                  <a:moveTo>
                    <a:pt x="37337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3733799" y="0"/>
                  </a:lnTo>
                  <a:lnTo>
                    <a:pt x="3733799" y="761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499" y="3086099"/>
              <a:ext cx="152399" cy="15239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7705724" y="2981324"/>
            <a:ext cx="3714750" cy="742950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제주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0">
                <a:latin typeface="Dotum"/>
                <a:cs typeface="Dotum"/>
              </a:rPr>
              <a:t>돌하르방</a:t>
            </a:r>
            <a:endParaRPr sz="1350">
              <a:latin typeface="Dotum"/>
              <a:cs typeface="Dotum"/>
            </a:endParaRPr>
          </a:p>
          <a:p>
            <a:pPr marL="419100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제주</a:t>
            </a:r>
            <a:r>
              <a:rPr dirty="0" sz="1200" spc="-10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185">
                <a:solidFill>
                  <a:srgbClr val="4A5467"/>
                </a:solidFill>
                <a:latin typeface="Dotum"/>
                <a:cs typeface="Dotum"/>
              </a:rPr>
              <a:t>돌하르방</a:t>
            </a:r>
            <a:r>
              <a:rPr dirty="0" sz="1200" spc="-185">
                <a:solidFill>
                  <a:srgbClr val="4A5467"/>
                </a:solidFill>
                <a:latin typeface="Microsoft Sans Serif"/>
                <a:cs typeface="Microsoft Sans Serif"/>
              </a:rPr>
              <a:t>(</a:t>
            </a:r>
            <a:r>
              <a:rPr dirty="0" sz="1200" spc="-125">
                <a:solidFill>
                  <a:srgbClr val="4A5467"/>
                </a:solidFill>
                <a:latin typeface="SimSun"/>
                <a:cs typeface="SimSun"/>
              </a:rPr>
              <a:t>石像</a:t>
            </a:r>
            <a:r>
              <a:rPr dirty="0" sz="1200" spc="-30">
                <a:solidFill>
                  <a:srgbClr val="4A5467"/>
                </a:solidFill>
                <a:latin typeface="Microsoft Sans Serif"/>
                <a:cs typeface="Microsoft Sans Serif"/>
              </a:rPr>
              <a:t>) - </a:t>
            </a:r>
            <a:r>
              <a:rPr dirty="0" sz="1200" spc="-220">
                <a:solidFill>
                  <a:srgbClr val="4A5467"/>
                </a:solidFill>
                <a:latin typeface="Dotum"/>
                <a:cs typeface="Dotum"/>
              </a:rPr>
              <a:t>입석문화와</a:t>
            </a:r>
            <a:r>
              <a:rPr dirty="0" sz="1200" spc="-10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0">
                <a:solidFill>
                  <a:srgbClr val="4A5467"/>
                </a:solidFill>
                <a:latin typeface="Dotum"/>
                <a:cs typeface="Dotum"/>
              </a:rPr>
              <a:t>미륵신앙의</a:t>
            </a:r>
            <a:r>
              <a:rPr dirty="0" sz="1200" spc="-10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흔적</a:t>
            </a:r>
            <a:endParaRPr sz="12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35050" y="1477803"/>
            <a:ext cx="6088380" cy="521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제주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신화와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20" b="1">
                <a:solidFill>
                  <a:srgbClr val="4A5467"/>
                </a:solidFill>
                <a:latin typeface="Malgun Gothic"/>
                <a:cs typeface="Malgun Gothic"/>
              </a:rPr>
              <a:t>창세설화</a:t>
            </a:r>
            <a:r>
              <a:rPr dirty="0" sz="1350" spc="-120">
                <a:latin typeface="Microsoft Sans Serif"/>
                <a:cs typeface="Microsoft Sans Serif"/>
              </a:rPr>
              <a:t>: </a:t>
            </a:r>
            <a:r>
              <a:rPr dirty="0" sz="1350" spc="-210">
                <a:latin typeface="Dotum"/>
                <a:cs typeface="Dotum"/>
              </a:rPr>
              <a:t>삼성혈</a:t>
            </a:r>
            <a:r>
              <a:rPr dirty="0" sz="1350" spc="-210">
                <a:latin typeface="Microsoft Sans Serif"/>
                <a:cs typeface="Microsoft Sans Serif"/>
              </a:rPr>
              <a:t>(</a:t>
            </a:r>
            <a:r>
              <a:rPr dirty="0" sz="1350" spc="-170">
                <a:latin typeface="SimSun"/>
                <a:cs typeface="SimSun"/>
              </a:rPr>
              <a:t>三姓穴</a:t>
            </a:r>
            <a:r>
              <a:rPr dirty="0" sz="1350" spc="-10">
                <a:latin typeface="Microsoft Sans Serif"/>
                <a:cs typeface="Microsoft Sans Serif"/>
              </a:rPr>
              <a:t>) - </a:t>
            </a:r>
            <a:r>
              <a:rPr dirty="0" sz="1350" spc="-204">
                <a:latin typeface="Dotum"/>
                <a:cs typeface="Dotum"/>
              </a:rPr>
              <a:t>고</a:t>
            </a:r>
            <a:r>
              <a:rPr dirty="0" sz="1350" spc="-204">
                <a:latin typeface="Microsoft Sans Serif"/>
                <a:cs typeface="Microsoft Sans Serif"/>
              </a:rPr>
              <a:t>·</a:t>
            </a:r>
            <a:r>
              <a:rPr dirty="0" sz="1350" spc="-204">
                <a:latin typeface="Dotum"/>
                <a:cs typeface="Dotum"/>
              </a:rPr>
              <a:t>양</a:t>
            </a:r>
            <a:r>
              <a:rPr dirty="0" sz="1350" spc="-204">
                <a:latin typeface="Microsoft Sans Serif"/>
                <a:cs typeface="Microsoft Sans Serif"/>
              </a:rPr>
              <a:t>·</a:t>
            </a:r>
            <a:r>
              <a:rPr dirty="0" sz="1350" spc="-204">
                <a:latin typeface="Dotum"/>
                <a:cs typeface="Dotum"/>
              </a:rPr>
              <a:t>부씨의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시조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탄생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신화</a:t>
            </a:r>
            <a:r>
              <a:rPr dirty="0" sz="1350" spc="-105">
                <a:latin typeface="Microsoft Sans Serif"/>
                <a:cs typeface="Microsoft Sans Serif"/>
              </a:rPr>
              <a:t>, </a:t>
            </a:r>
            <a:r>
              <a:rPr dirty="0" sz="1350" spc="-260">
                <a:latin typeface="Dotum"/>
                <a:cs typeface="Dotum"/>
              </a:rPr>
              <a:t>벽랑국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설화와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혼인지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전설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등에서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흔적과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융합의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역사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관찰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가능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9299" y="15292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035050" y="2203211"/>
            <a:ext cx="6090920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해양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네트워크의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10" b="1">
                <a:solidFill>
                  <a:srgbClr val="4A5467"/>
                </a:solidFill>
                <a:latin typeface="Malgun Gothic"/>
                <a:cs typeface="Malgun Gothic"/>
              </a:rPr>
              <a:t>중심지</a:t>
            </a:r>
            <a:r>
              <a:rPr dirty="0" sz="1350" spc="-210">
                <a:latin typeface="Microsoft Sans Serif"/>
                <a:cs typeface="Microsoft Sans Serif"/>
              </a:rPr>
              <a:t>: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서복의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제주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경유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항해</a:t>
            </a:r>
            <a:r>
              <a:rPr dirty="0" sz="1350" spc="-195">
                <a:latin typeface="Microsoft Sans Serif"/>
                <a:cs typeface="Microsoft Sans Serif"/>
              </a:rPr>
              <a:t>,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고대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해상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실크로드의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거점으로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70">
                <a:latin typeface="Dotum"/>
                <a:cs typeface="Dotum"/>
              </a:rPr>
              <a:t>동아시아와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유라시아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교역로의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접점</a:t>
            </a:r>
            <a:r>
              <a:rPr dirty="0" sz="1350" spc="-195">
                <a:latin typeface="Microsoft Sans Serif"/>
                <a:cs typeface="Microsoft Sans Serif"/>
              </a:rPr>
              <a:t>.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해양을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통한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전파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경로</a:t>
            </a:r>
            <a:endParaRPr sz="135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49299" y="22531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35050" y="2925391"/>
            <a:ext cx="6047740" cy="5226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10"/>
              </a:spcBef>
            </a:pPr>
            <a:r>
              <a:rPr dirty="0" sz="1350" spc="-215" b="1">
                <a:solidFill>
                  <a:srgbClr val="4A5467"/>
                </a:solidFill>
                <a:latin typeface="Malgun Gothic"/>
                <a:cs typeface="Malgun Gothic"/>
              </a:rPr>
              <a:t>활겨레</a:t>
            </a:r>
            <a:r>
              <a:rPr dirty="0" sz="1350" spc="-215" b="1">
                <a:solidFill>
                  <a:srgbClr val="4A5467"/>
                </a:solidFill>
                <a:latin typeface="Century Gothic"/>
                <a:cs typeface="Century Gothic"/>
              </a:rPr>
              <a:t>(</a:t>
            </a:r>
            <a:r>
              <a:rPr dirty="0" sz="1350" spc="-170" b="1">
                <a:solidFill>
                  <a:srgbClr val="4A5467"/>
                </a:solidFill>
                <a:latin typeface="BIZ UDPGothic"/>
                <a:cs typeface="BIZ UDPGothic"/>
              </a:rPr>
              <a:t>弓族</a:t>
            </a:r>
            <a:r>
              <a:rPr dirty="0" sz="1350" spc="-45" b="1">
                <a:solidFill>
                  <a:srgbClr val="4A5467"/>
                </a:solidFill>
                <a:latin typeface="Century Gothic"/>
                <a:cs typeface="Century Gothic"/>
              </a:rPr>
              <a:t>)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문화의</a:t>
            </a:r>
            <a:r>
              <a:rPr dirty="0" sz="1350" spc="-12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흔적</a:t>
            </a:r>
            <a:r>
              <a:rPr dirty="0" sz="1350" spc="-105">
                <a:latin typeface="Microsoft Sans Serif"/>
                <a:cs typeface="Microsoft Sans Serif"/>
              </a:rPr>
              <a:t>: </a:t>
            </a:r>
            <a:r>
              <a:rPr dirty="0" sz="1350" spc="-260">
                <a:latin typeface="Dotum"/>
                <a:cs typeface="Dotum"/>
              </a:rPr>
              <a:t>제주도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전통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무예와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의례에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남아있는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20">
                <a:latin typeface="Dotum"/>
                <a:cs typeface="Dotum"/>
              </a:rPr>
              <a:t>기마</a:t>
            </a:r>
            <a:r>
              <a:rPr dirty="0" sz="1350" spc="-220">
                <a:latin typeface="Microsoft Sans Serif"/>
                <a:cs typeface="Microsoft Sans Serif"/>
              </a:rPr>
              <a:t>·</a:t>
            </a:r>
            <a:r>
              <a:rPr dirty="0" sz="1350" spc="-220">
                <a:latin typeface="Dotum"/>
                <a:cs typeface="Dotum"/>
              </a:rPr>
              <a:t>궁술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문화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특성과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10">
                <a:latin typeface="Dotum"/>
                <a:cs typeface="Dotum"/>
              </a:rPr>
              <a:t>연결됨</a:t>
            </a:r>
            <a:r>
              <a:rPr dirty="0" sz="1350" spc="-110">
                <a:latin typeface="Microsoft Sans Serif"/>
                <a:cs typeface="Microsoft Sans Serif"/>
              </a:rPr>
              <a:t>. </a:t>
            </a:r>
            <a:r>
              <a:rPr dirty="0" sz="1350" spc="-260">
                <a:latin typeface="Dotum"/>
                <a:cs typeface="Dotum"/>
              </a:rPr>
              <a:t>석기와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청동기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시대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유물에서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유목민족의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특징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발견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49299" y="29770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35050" y="3670060"/>
            <a:ext cx="6005830" cy="501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9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동아시아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다원성의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보고</a:t>
            </a:r>
            <a:r>
              <a:rPr dirty="0" sz="1350" spc="-195">
                <a:latin typeface="Microsoft Sans Serif"/>
                <a:cs typeface="Microsoft Sans Serif"/>
              </a:rPr>
              <a:t>: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제주도는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섬이라는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지리적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특성으로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문화원형이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변형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없이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보존된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160">
                <a:latin typeface="Dotum"/>
                <a:cs typeface="Dotum"/>
              </a:rPr>
              <a:t>곳</a:t>
            </a:r>
            <a:r>
              <a:rPr dirty="0" sz="1350" spc="-160">
                <a:latin typeface="Microsoft Sans Serif"/>
                <a:cs typeface="Microsoft Sans Serif"/>
              </a:rPr>
              <a:t>.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공통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15">
                <a:latin typeface="Dotum"/>
                <a:cs typeface="Dotum"/>
              </a:rPr>
              <a:t>문화요소</a:t>
            </a:r>
            <a:r>
              <a:rPr dirty="0" sz="1350" spc="-215">
                <a:latin typeface="Microsoft Sans Serif"/>
                <a:cs typeface="Microsoft Sans Serif"/>
              </a:rPr>
              <a:t>(</a:t>
            </a:r>
            <a:r>
              <a:rPr dirty="0" sz="1350" spc="-215">
                <a:latin typeface="Dotum"/>
                <a:cs typeface="Dotum"/>
              </a:rPr>
              <a:t>미륵신앙</a:t>
            </a:r>
            <a:r>
              <a:rPr dirty="0" sz="1350" spc="-215">
                <a:latin typeface="Microsoft Sans Serif"/>
                <a:cs typeface="Microsoft Sans Serif"/>
              </a:rPr>
              <a:t>,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20">
                <a:latin typeface="Dotum"/>
                <a:cs typeface="Dotum"/>
              </a:rPr>
              <a:t>고인돌</a:t>
            </a:r>
            <a:r>
              <a:rPr dirty="0" sz="1350" spc="-220">
                <a:latin typeface="Microsoft Sans Serif"/>
                <a:cs typeface="Microsoft Sans Serif"/>
              </a:rPr>
              <a:t>)</a:t>
            </a:r>
            <a:r>
              <a:rPr dirty="0" sz="1350" spc="-220">
                <a:latin typeface="Dotum"/>
                <a:cs typeface="Dotum"/>
              </a:rPr>
              <a:t>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특성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관찰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가능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49299" y="371043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14424"/>
            <a:ext cx="10668000" cy="28575"/>
          </a:xfrm>
          <a:custGeom>
            <a:avLst/>
            <a:gdLst/>
            <a:ahLst/>
            <a:cxnLst/>
            <a:rect l="l" t="t" r="r" b="b"/>
            <a:pathLst>
              <a:path w="10668000" h="28575">
                <a:moveTo>
                  <a:pt x="10667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28574"/>
                </a:lnTo>
                <a:close/>
              </a:path>
            </a:pathLst>
          </a:custGeom>
          <a:solidFill>
            <a:srgbClr val="4A54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결론</a:t>
            </a:r>
            <a:r>
              <a:rPr dirty="0" spc="-280"/>
              <a:t> </a:t>
            </a:r>
            <a:r>
              <a:rPr dirty="0" spc="-484"/>
              <a:t>및</a:t>
            </a:r>
            <a:r>
              <a:rPr dirty="0" spc="-270"/>
              <a:t> </a:t>
            </a:r>
            <a:r>
              <a:rPr dirty="0" spc="-484"/>
              <a:t>향후</a:t>
            </a:r>
            <a:r>
              <a:rPr dirty="0" spc="-265"/>
              <a:t> </a:t>
            </a:r>
            <a:r>
              <a:rPr dirty="0" spc="-484"/>
              <a:t>연구</a:t>
            </a:r>
            <a:r>
              <a:rPr dirty="0" spc="-270"/>
              <a:t> </a:t>
            </a:r>
            <a:r>
              <a:rPr dirty="0" spc="-520"/>
              <a:t>방향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696199" y="2352674"/>
            <a:ext cx="3733800" cy="762000"/>
            <a:chOff x="7696199" y="2352674"/>
            <a:chExt cx="3733800" cy="762000"/>
          </a:xfrm>
        </p:grpSpPr>
        <p:sp>
          <p:nvSpPr>
            <p:cNvPr id="5" name="object 5" descr=""/>
            <p:cNvSpPr/>
            <p:nvPr/>
          </p:nvSpPr>
          <p:spPr>
            <a:xfrm>
              <a:off x="7696199" y="2352674"/>
              <a:ext cx="3733800" cy="762000"/>
            </a:xfrm>
            <a:custGeom>
              <a:avLst/>
              <a:gdLst/>
              <a:ahLst/>
              <a:cxnLst/>
              <a:rect l="l" t="t" r="r" b="b"/>
              <a:pathLst>
                <a:path w="3733800" h="762000">
                  <a:moveTo>
                    <a:pt x="37337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3733799" y="0"/>
                  </a:lnTo>
                  <a:lnTo>
                    <a:pt x="3733799" y="761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499" y="2466974"/>
              <a:ext cx="152399" cy="1523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705724" y="2362199"/>
            <a:ext cx="3714750" cy="742950"/>
          </a:xfrm>
          <a:prstGeom prst="rect">
            <a:avLst/>
          </a:prstGeom>
          <a:ln w="19049">
            <a:solidFill>
              <a:srgbClr val="4A5467"/>
            </a:solidFill>
          </a:ln>
        </p:spPr>
        <p:txBody>
          <a:bodyPr wrap="square" lIns="0" tIns="114300" rIns="0" bIns="0" rtlCol="0" vert="horz">
            <a:spAutoFit/>
          </a:bodyPr>
          <a:lstStyle/>
          <a:p>
            <a:pPr marL="257175">
              <a:lnSpc>
                <a:spcPct val="100000"/>
              </a:lnSpc>
              <a:spcBef>
                <a:spcPts val="900"/>
              </a:spcBef>
            </a:pPr>
            <a:r>
              <a:rPr dirty="0" sz="1350" spc="-260">
                <a:latin typeface="Dotum"/>
                <a:cs typeface="Dotum"/>
              </a:rPr>
              <a:t>제주도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삼성혈</a:t>
            </a:r>
            <a:endParaRPr sz="1350">
              <a:latin typeface="Dotum"/>
              <a:cs typeface="Dotum"/>
            </a:endParaRPr>
          </a:p>
          <a:p>
            <a:pPr marL="229235">
              <a:lnSpc>
                <a:spcPct val="100000"/>
              </a:lnSpc>
              <a:spcBef>
                <a:spcPts val="930"/>
              </a:spcBef>
            </a:pP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제주도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삼성혈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1200" spc="-105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월지족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문화와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연관된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제주도의</a:t>
            </a:r>
            <a:r>
              <a:rPr dirty="0" sz="1200" spc="-8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7"/>
                </a:solidFill>
                <a:latin typeface="Dotum"/>
                <a:cs typeface="Dotum"/>
              </a:rPr>
              <a:t>중요</a:t>
            </a:r>
            <a:r>
              <a:rPr dirty="0" sz="1200" spc="-8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7"/>
                </a:solidFill>
                <a:latin typeface="Dotum"/>
                <a:cs typeface="Dotum"/>
              </a:rPr>
              <a:t>유적</a:t>
            </a:r>
            <a:endParaRPr sz="12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35050" y="1479311"/>
            <a:ext cx="6138545" cy="75882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just" marL="12700" marR="5080">
              <a:lnSpc>
                <a:spcPct val="118100"/>
              </a:lnSpc>
              <a:spcBef>
                <a:spcPts val="130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연구</a:t>
            </a:r>
            <a:r>
              <a:rPr dirty="0" sz="1350" spc="-14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결과</a:t>
            </a:r>
            <a:r>
              <a:rPr dirty="0" sz="1350" spc="-14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0" b="1">
                <a:solidFill>
                  <a:srgbClr val="4A5467"/>
                </a:solidFill>
                <a:latin typeface="Malgun Gothic"/>
                <a:cs typeface="Malgun Gothic"/>
              </a:rPr>
              <a:t>요약</a:t>
            </a:r>
            <a:r>
              <a:rPr dirty="0" sz="1350" spc="-190">
                <a:latin typeface="Microsoft Sans Serif"/>
                <a:cs typeface="Microsoft Sans Serif"/>
              </a:rPr>
              <a:t>: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이동과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문화전파는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15">
                <a:latin typeface="Dotum"/>
                <a:cs typeface="Dotum"/>
              </a:rPr>
              <a:t>동아시아</a:t>
            </a:r>
            <a:r>
              <a:rPr dirty="0" sz="1350" spc="-215">
                <a:latin typeface="Microsoft Sans Serif"/>
                <a:cs typeface="Microsoft Sans Serif"/>
              </a:rPr>
              <a:t>,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특히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제주도의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지역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형성에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중요한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역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할을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190">
                <a:latin typeface="Dotum"/>
                <a:cs typeface="Dotum"/>
              </a:rPr>
              <a:t>했음</a:t>
            </a:r>
            <a:r>
              <a:rPr dirty="0" sz="1350" spc="-190">
                <a:latin typeface="Microsoft Sans Serif"/>
                <a:cs typeface="Microsoft Sans Serif"/>
              </a:rPr>
              <a:t>.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04">
                <a:latin typeface="Dotum"/>
                <a:cs typeface="Dotum"/>
              </a:rPr>
              <a:t>고인돌</a:t>
            </a:r>
            <a:r>
              <a:rPr dirty="0" sz="1350" spc="-204">
                <a:latin typeface="Microsoft Sans Serif"/>
                <a:cs typeface="Microsoft Sans Serif"/>
              </a:rPr>
              <a:t>,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29">
                <a:latin typeface="Dotum"/>
                <a:cs typeface="Dotum"/>
              </a:rPr>
              <a:t>빗살무늬토기</a:t>
            </a:r>
            <a:r>
              <a:rPr dirty="0" sz="1350" spc="-229">
                <a:latin typeface="Microsoft Sans Serif"/>
                <a:cs typeface="Microsoft Sans Serif"/>
              </a:rPr>
              <a:t>,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04">
                <a:latin typeface="Dotum"/>
                <a:cs typeface="Dotum"/>
              </a:rPr>
              <a:t>삼성혈</a:t>
            </a:r>
            <a:r>
              <a:rPr dirty="0" sz="1350" spc="-204">
                <a:latin typeface="Microsoft Sans Serif"/>
                <a:cs typeface="Microsoft Sans Serif"/>
              </a:rPr>
              <a:t>,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04">
                <a:latin typeface="Dotum"/>
                <a:cs typeface="Dotum"/>
              </a:rPr>
              <a:t>한라산</a:t>
            </a:r>
            <a:r>
              <a:rPr dirty="0" sz="1350" spc="-204">
                <a:latin typeface="Microsoft Sans Serif"/>
                <a:cs typeface="Microsoft Sans Serif"/>
              </a:rPr>
              <a:t>(</a:t>
            </a:r>
            <a:r>
              <a:rPr dirty="0" sz="1350" spc="-204">
                <a:latin typeface="Dotum"/>
                <a:cs typeface="Dotum"/>
              </a:rPr>
              <a:t>삼신산</a:t>
            </a:r>
            <a:r>
              <a:rPr dirty="0" sz="1350" spc="-204">
                <a:latin typeface="Microsoft Sans Serif"/>
                <a:cs typeface="Microsoft Sans Serif"/>
              </a:rPr>
              <a:t>)</a:t>
            </a:r>
            <a:r>
              <a:rPr dirty="0" sz="1350" spc="-2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제주도는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원형을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보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존하고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있음</a:t>
            </a:r>
            <a:endParaRPr sz="135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49299" y="152920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35050" y="2458946"/>
            <a:ext cx="6048375" cy="5029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문화정체성</a:t>
            </a:r>
            <a:r>
              <a:rPr dirty="0" sz="1350" spc="-130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10" b="1">
                <a:solidFill>
                  <a:srgbClr val="4A5467"/>
                </a:solidFill>
                <a:latin typeface="Malgun Gothic"/>
                <a:cs typeface="Malgun Gothic"/>
              </a:rPr>
              <a:t>재해석</a:t>
            </a:r>
            <a:r>
              <a:rPr dirty="0" sz="1350" spc="-210">
                <a:latin typeface="Microsoft Sans Serif"/>
                <a:cs typeface="Microsoft Sans Serif"/>
              </a:rPr>
              <a:t>: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월지족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연구를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통해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동아시아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다원성과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공통성을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재조명할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14">
                <a:latin typeface="Dotum"/>
                <a:cs typeface="Dotum"/>
              </a:rPr>
              <a:t>있으며</a:t>
            </a:r>
            <a:r>
              <a:rPr dirty="0" sz="1350" spc="-114">
                <a:latin typeface="Microsoft Sans Serif"/>
                <a:cs typeface="Microsoft Sans Serif"/>
              </a:rPr>
              <a:t>, </a:t>
            </a:r>
            <a:r>
              <a:rPr dirty="0" sz="1350" spc="-260">
                <a:latin typeface="Dotum"/>
                <a:cs typeface="Dotum"/>
              </a:rPr>
              <a:t>한국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고대사의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수수께끼를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수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있는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통합적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설명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95">
                <a:latin typeface="Dotum"/>
                <a:cs typeface="Dotum"/>
              </a:rPr>
              <a:t>제시</a:t>
            </a:r>
            <a:endParaRPr sz="135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9299" y="250075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35050" y="3173253"/>
            <a:ext cx="6120765" cy="521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5"/>
              </a:spcBef>
            </a:pP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향후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4A5467"/>
                </a:solidFill>
                <a:latin typeface="Malgun Gothic"/>
                <a:cs typeface="Malgun Gothic"/>
              </a:rPr>
              <a:t>연구</a:t>
            </a:r>
            <a:r>
              <a:rPr dirty="0" sz="1350" spc="-125" b="1">
                <a:solidFill>
                  <a:srgbClr val="4A5467"/>
                </a:solidFill>
                <a:latin typeface="Malgun Gothic"/>
                <a:cs typeface="Malgun Gothic"/>
              </a:rPr>
              <a:t> </a:t>
            </a:r>
            <a:r>
              <a:rPr dirty="0" sz="1350" spc="-195" b="1">
                <a:solidFill>
                  <a:srgbClr val="4A5467"/>
                </a:solidFill>
                <a:latin typeface="Malgun Gothic"/>
                <a:cs typeface="Malgun Gothic"/>
              </a:rPr>
              <a:t>과제</a:t>
            </a:r>
            <a:r>
              <a:rPr dirty="0" sz="1350" spc="-195">
                <a:latin typeface="Microsoft Sans Serif"/>
                <a:cs typeface="Microsoft Sans Serif"/>
              </a:rPr>
              <a:t>: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고고학적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발굴과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사료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연구의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종합적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접근</a:t>
            </a:r>
            <a:r>
              <a:rPr dirty="0" sz="1350" spc="-195">
                <a:latin typeface="Microsoft Sans Serif"/>
                <a:cs typeface="Microsoft Sans Serif"/>
              </a:rPr>
              <a:t>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10">
                <a:latin typeface="Dotum"/>
                <a:cs typeface="Dotum"/>
              </a:rPr>
              <a:t>유물</a:t>
            </a:r>
            <a:r>
              <a:rPr dirty="0" sz="1350" spc="-210">
                <a:latin typeface="Microsoft Sans Serif"/>
                <a:cs typeface="Microsoft Sans Serif"/>
              </a:rPr>
              <a:t>·</a:t>
            </a:r>
            <a:r>
              <a:rPr dirty="0" sz="1350" spc="-210">
                <a:latin typeface="Dotum"/>
                <a:cs typeface="Dotum"/>
              </a:rPr>
              <a:t>설화</a:t>
            </a:r>
            <a:r>
              <a:rPr dirty="0" sz="1350" spc="-210">
                <a:latin typeface="Microsoft Sans Serif"/>
                <a:cs typeface="Microsoft Sans Serif"/>
              </a:rPr>
              <a:t>·</a:t>
            </a:r>
            <a:r>
              <a:rPr dirty="0" sz="1350" spc="-210">
                <a:latin typeface="Dotum"/>
                <a:cs typeface="Dotum"/>
              </a:rPr>
              <a:t>지명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다학제적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연구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65">
                <a:latin typeface="Dotum"/>
                <a:cs typeface="Dotum"/>
              </a:rPr>
              <a:t>필요</a:t>
            </a:r>
            <a:r>
              <a:rPr dirty="0" sz="1350" spc="-65">
                <a:latin typeface="Microsoft Sans Serif"/>
                <a:cs typeface="Microsoft Sans Serif"/>
              </a:rPr>
              <a:t>. </a:t>
            </a:r>
            <a:r>
              <a:rPr dirty="0" sz="1350" spc="-260">
                <a:latin typeface="Dotum"/>
                <a:cs typeface="Dotum"/>
              </a:rPr>
              <a:t>월지족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관련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유전자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분석과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인류학적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접근을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통한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보다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면밀한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지역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원형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연구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모색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9299" y="322465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4A5467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2025-07-08T17:30:07Z</dcterms:created>
  <dcterms:modified xsi:type="dcterms:W3CDTF">2025-07-08T17:30:07Z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2025-07-08T00:00:00Z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2025-07-08T00:00:00Z</vt:filetime>
  </property>
</Properties>
</file>