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2192000" cy="6857142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50" b="1" i="0">
                <a:solidFill>
                  <a:srgbClr val="1A3F5C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Malgun Gothic"/>
                <a:cs typeface="Malgun Gothic"/>
              </a:defRPr>
            </a:lvl1pPr>
          </a:lstStyle>
          <a:p>
            <a:pPr marL="12700">
              <a:lnSpc>
                <a:spcPts val="2085"/>
              </a:lnSpc>
            </a:pPr>
            <a:r>
              <a:rPr dirty="0" spc="-360"/>
              <a:t>세계</a:t>
            </a:r>
            <a:r>
              <a:rPr dirty="0" spc="-200"/>
              <a:t> </a:t>
            </a:r>
            <a:r>
              <a:rPr dirty="0" spc="-370"/>
              <a:t>신화로서의</a:t>
            </a:r>
          </a:p>
          <a:p>
            <a:pPr marL="12700">
              <a:lnSpc>
                <a:spcPts val="2315"/>
              </a:lnSpc>
              <a:spcBef>
                <a:spcPts val="300"/>
              </a:spcBef>
            </a:pPr>
            <a:r>
              <a:rPr dirty="0" spc="-360"/>
              <a:t>제주</a:t>
            </a:r>
            <a:r>
              <a:rPr dirty="0" spc="-200"/>
              <a:t> </a:t>
            </a:r>
            <a:r>
              <a:rPr dirty="0" spc="-360"/>
              <a:t>신화</a:t>
            </a:r>
            <a:r>
              <a:rPr dirty="0" spc="-200"/>
              <a:t> </a:t>
            </a:r>
            <a:r>
              <a:rPr dirty="0" spc="-360"/>
              <a:t>가능성</a:t>
            </a:r>
            <a:r>
              <a:rPr dirty="0" spc="-200"/>
              <a:t> </a:t>
            </a:r>
            <a:r>
              <a:rPr dirty="0" spc="-385"/>
              <a:t>연구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50" b="1" i="0">
                <a:solidFill>
                  <a:srgbClr val="1A3F5C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Malgun Gothic"/>
                <a:cs typeface="Malgun Gothic"/>
              </a:defRPr>
            </a:lvl1pPr>
          </a:lstStyle>
          <a:p>
            <a:pPr marL="12700">
              <a:lnSpc>
                <a:spcPts val="2085"/>
              </a:lnSpc>
            </a:pPr>
            <a:r>
              <a:rPr dirty="0" spc="-360"/>
              <a:t>세계</a:t>
            </a:r>
            <a:r>
              <a:rPr dirty="0" spc="-200"/>
              <a:t> </a:t>
            </a:r>
            <a:r>
              <a:rPr dirty="0" spc="-370"/>
              <a:t>신화로서의</a:t>
            </a:r>
          </a:p>
          <a:p>
            <a:pPr marL="12700">
              <a:lnSpc>
                <a:spcPts val="2315"/>
              </a:lnSpc>
              <a:spcBef>
                <a:spcPts val="300"/>
              </a:spcBef>
            </a:pPr>
            <a:r>
              <a:rPr dirty="0" spc="-360"/>
              <a:t>제주</a:t>
            </a:r>
            <a:r>
              <a:rPr dirty="0" spc="-200"/>
              <a:t> </a:t>
            </a:r>
            <a:r>
              <a:rPr dirty="0" spc="-360"/>
              <a:t>신화</a:t>
            </a:r>
            <a:r>
              <a:rPr dirty="0" spc="-200"/>
              <a:t> </a:t>
            </a:r>
            <a:r>
              <a:rPr dirty="0" spc="-360"/>
              <a:t>가능성</a:t>
            </a:r>
            <a:r>
              <a:rPr dirty="0" spc="-200"/>
              <a:t> </a:t>
            </a:r>
            <a:r>
              <a:rPr dirty="0" spc="-385"/>
              <a:t>연구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50" b="1" i="0">
                <a:solidFill>
                  <a:srgbClr val="1A3F5C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Malgun Gothic"/>
                <a:cs typeface="Malgun Gothic"/>
              </a:defRPr>
            </a:lvl1pPr>
          </a:lstStyle>
          <a:p>
            <a:pPr marL="12700">
              <a:lnSpc>
                <a:spcPts val="2085"/>
              </a:lnSpc>
            </a:pPr>
            <a:r>
              <a:rPr dirty="0" spc="-360"/>
              <a:t>세계</a:t>
            </a:r>
            <a:r>
              <a:rPr dirty="0" spc="-200"/>
              <a:t> </a:t>
            </a:r>
            <a:r>
              <a:rPr dirty="0" spc="-370"/>
              <a:t>신화로서의</a:t>
            </a:r>
          </a:p>
          <a:p>
            <a:pPr marL="12700">
              <a:lnSpc>
                <a:spcPts val="2315"/>
              </a:lnSpc>
              <a:spcBef>
                <a:spcPts val="300"/>
              </a:spcBef>
            </a:pPr>
            <a:r>
              <a:rPr dirty="0" spc="-360"/>
              <a:t>제주</a:t>
            </a:r>
            <a:r>
              <a:rPr dirty="0" spc="-200"/>
              <a:t> </a:t>
            </a:r>
            <a:r>
              <a:rPr dirty="0" spc="-360"/>
              <a:t>신화</a:t>
            </a:r>
            <a:r>
              <a:rPr dirty="0" spc="-200"/>
              <a:t> </a:t>
            </a:r>
            <a:r>
              <a:rPr dirty="0" spc="-360"/>
              <a:t>가능성</a:t>
            </a:r>
            <a:r>
              <a:rPr dirty="0" spc="-200"/>
              <a:t> </a:t>
            </a:r>
            <a:r>
              <a:rPr dirty="0" spc="-385"/>
              <a:t>연구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50" b="1" i="0">
                <a:solidFill>
                  <a:srgbClr val="1A3F5C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Malgun Gothic"/>
                <a:cs typeface="Malgun Gothic"/>
              </a:defRPr>
            </a:lvl1pPr>
          </a:lstStyle>
          <a:p>
            <a:pPr marL="12700">
              <a:lnSpc>
                <a:spcPts val="2085"/>
              </a:lnSpc>
            </a:pPr>
            <a:r>
              <a:rPr dirty="0" spc="-360"/>
              <a:t>세계</a:t>
            </a:r>
            <a:r>
              <a:rPr dirty="0" spc="-200"/>
              <a:t> </a:t>
            </a:r>
            <a:r>
              <a:rPr dirty="0" spc="-370"/>
              <a:t>신화로서의</a:t>
            </a:r>
          </a:p>
          <a:p>
            <a:pPr marL="12700">
              <a:lnSpc>
                <a:spcPts val="2315"/>
              </a:lnSpc>
              <a:spcBef>
                <a:spcPts val="300"/>
              </a:spcBef>
            </a:pPr>
            <a:r>
              <a:rPr dirty="0" spc="-360"/>
              <a:t>제주</a:t>
            </a:r>
            <a:r>
              <a:rPr dirty="0" spc="-200"/>
              <a:t> </a:t>
            </a:r>
            <a:r>
              <a:rPr dirty="0" spc="-360"/>
              <a:t>신화</a:t>
            </a:r>
            <a:r>
              <a:rPr dirty="0" spc="-200"/>
              <a:t> </a:t>
            </a:r>
            <a:r>
              <a:rPr dirty="0" spc="-360"/>
              <a:t>가능성</a:t>
            </a:r>
            <a:r>
              <a:rPr dirty="0" spc="-200"/>
              <a:t> </a:t>
            </a:r>
            <a:r>
              <a:rPr dirty="0" spc="-385"/>
              <a:t>연구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Malgun Gothic"/>
                <a:cs typeface="Malgun Gothic"/>
              </a:defRPr>
            </a:lvl1pPr>
          </a:lstStyle>
          <a:p>
            <a:pPr marL="12700">
              <a:lnSpc>
                <a:spcPts val="2085"/>
              </a:lnSpc>
            </a:pPr>
            <a:r>
              <a:rPr dirty="0" spc="-360"/>
              <a:t>세계</a:t>
            </a:r>
            <a:r>
              <a:rPr dirty="0" spc="-200"/>
              <a:t> </a:t>
            </a:r>
            <a:r>
              <a:rPr dirty="0" spc="-370"/>
              <a:t>신화로서의</a:t>
            </a:r>
          </a:p>
          <a:p>
            <a:pPr marL="12700">
              <a:lnSpc>
                <a:spcPts val="2315"/>
              </a:lnSpc>
              <a:spcBef>
                <a:spcPts val="300"/>
              </a:spcBef>
            </a:pPr>
            <a:r>
              <a:rPr dirty="0" spc="-360"/>
              <a:t>제주</a:t>
            </a:r>
            <a:r>
              <a:rPr dirty="0" spc="-200"/>
              <a:t> </a:t>
            </a:r>
            <a:r>
              <a:rPr dirty="0" spc="-360"/>
              <a:t>신화</a:t>
            </a:r>
            <a:r>
              <a:rPr dirty="0" spc="-200"/>
              <a:t> </a:t>
            </a:r>
            <a:r>
              <a:rPr dirty="0" spc="-360"/>
              <a:t>가능성</a:t>
            </a:r>
            <a:r>
              <a:rPr dirty="0" spc="-200"/>
              <a:t> </a:t>
            </a:r>
            <a:r>
              <a:rPr dirty="0" spc="-385"/>
              <a:t>연구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11550" y="1088199"/>
            <a:ext cx="5453380" cy="9265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50" b="1" i="0">
                <a:solidFill>
                  <a:srgbClr val="1A3F5C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77799" y="5701156"/>
            <a:ext cx="2110740" cy="596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Malgun Gothic"/>
                <a:cs typeface="Malgun Gothic"/>
              </a:defRPr>
            </a:lvl1pPr>
          </a:lstStyle>
          <a:p>
            <a:pPr marL="12700">
              <a:lnSpc>
                <a:spcPts val="2085"/>
              </a:lnSpc>
            </a:pPr>
            <a:r>
              <a:rPr dirty="0" spc="-360"/>
              <a:t>세계</a:t>
            </a:r>
            <a:r>
              <a:rPr dirty="0" spc="-200"/>
              <a:t> </a:t>
            </a:r>
            <a:r>
              <a:rPr dirty="0" spc="-370"/>
              <a:t>신화로서의</a:t>
            </a:r>
          </a:p>
          <a:p>
            <a:pPr marL="12700">
              <a:lnSpc>
                <a:spcPts val="2315"/>
              </a:lnSpc>
              <a:spcBef>
                <a:spcPts val="300"/>
              </a:spcBef>
            </a:pPr>
            <a:r>
              <a:rPr dirty="0" spc="-360"/>
              <a:t>제주</a:t>
            </a:r>
            <a:r>
              <a:rPr dirty="0" spc="-200"/>
              <a:t> </a:t>
            </a:r>
            <a:r>
              <a:rPr dirty="0" spc="-360"/>
              <a:t>신화</a:t>
            </a:r>
            <a:r>
              <a:rPr dirty="0" spc="-200"/>
              <a:t> </a:t>
            </a:r>
            <a:r>
              <a:rPr dirty="0" spc="-360"/>
              <a:t>가능성</a:t>
            </a:r>
            <a:r>
              <a:rPr dirty="0" spc="-200"/>
              <a:t> </a:t>
            </a:r>
            <a:r>
              <a:rPr dirty="0" spc="-385"/>
              <a:t>연구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2400" cy="152399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139699" y="-3936"/>
            <a:ext cx="909319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60">
                <a:latin typeface="Dotum"/>
                <a:cs typeface="Dotum"/>
              </a:rPr>
              <a:t>제주도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한라산</a:t>
            </a:r>
            <a:endParaRPr sz="1350">
              <a:latin typeface="Dotum"/>
              <a:cs typeface="Dotum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6857999"/>
                </a:lnTo>
                <a:close/>
              </a:path>
            </a:pathLst>
          </a:custGeom>
          <a:solidFill>
            <a:srgbClr val="000000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398166" y="346963"/>
            <a:ext cx="7395845" cy="645795"/>
          </a:xfrm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4050" spc="-770">
                <a:solidFill>
                  <a:srgbClr val="FFFFFF"/>
                </a:solidFill>
              </a:rPr>
              <a:t>세계</a:t>
            </a:r>
            <a:r>
              <a:rPr dirty="0" sz="4050" spc="-420">
                <a:solidFill>
                  <a:srgbClr val="FFFFFF"/>
                </a:solidFill>
              </a:rPr>
              <a:t> </a:t>
            </a:r>
            <a:r>
              <a:rPr dirty="0" sz="4050" spc="-770">
                <a:solidFill>
                  <a:srgbClr val="FFFFFF"/>
                </a:solidFill>
              </a:rPr>
              <a:t>신화로서의</a:t>
            </a:r>
            <a:r>
              <a:rPr dirty="0" sz="4050" spc="-415">
                <a:solidFill>
                  <a:srgbClr val="FFFFFF"/>
                </a:solidFill>
              </a:rPr>
              <a:t> </a:t>
            </a:r>
            <a:r>
              <a:rPr dirty="0" sz="4050" spc="-770">
                <a:solidFill>
                  <a:srgbClr val="FFFFFF"/>
                </a:solidFill>
              </a:rPr>
              <a:t>제주</a:t>
            </a:r>
            <a:r>
              <a:rPr dirty="0" sz="4050" spc="-420">
                <a:solidFill>
                  <a:srgbClr val="FFFFFF"/>
                </a:solidFill>
              </a:rPr>
              <a:t> </a:t>
            </a:r>
            <a:r>
              <a:rPr dirty="0" sz="4050" spc="-770">
                <a:solidFill>
                  <a:srgbClr val="FFFFFF"/>
                </a:solidFill>
              </a:rPr>
              <a:t>신화</a:t>
            </a:r>
            <a:r>
              <a:rPr dirty="0" sz="4050" spc="-420">
                <a:solidFill>
                  <a:srgbClr val="FFFFFF"/>
                </a:solidFill>
              </a:rPr>
              <a:t> </a:t>
            </a:r>
            <a:r>
              <a:rPr dirty="0" sz="4050" spc="-770">
                <a:solidFill>
                  <a:srgbClr val="FFFFFF"/>
                </a:solidFill>
              </a:rPr>
              <a:t>가능성</a:t>
            </a:r>
            <a:r>
              <a:rPr dirty="0" sz="4050" spc="-420">
                <a:solidFill>
                  <a:srgbClr val="FFFFFF"/>
                </a:solidFill>
              </a:rPr>
              <a:t> </a:t>
            </a:r>
            <a:r>
              <a:rPr dirty="0" sz="4050" spc="-795">
                <a:solidFill>
                  <a:srgbClr val="FFFFFF"/>
                </a:solidFill>
              </a:rPr>
              <a:t>연구</a:t>
            </a:r>
            <a:endParaRPr sz="4050"/>
          </a:p>
        </p:txBody>
      </p:sp>
      <p:sp>
        <p:nvSpPr>
          <p:cNvPr id="6" name="object 6" descr=""/>
          <p:cNvSpPr txBox="1"/>
          <p:nvPr/>
        </p:nvSpPr>
        <p:spPr>
          <a:xfrm>
            <a:off x="4120852" y="1166875"/>
            <a:ext cx="3950335" cy="43878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700" spc="-135">
                <a:solidFill>
                  <a:srgbClr val="FFFFFF"/>
                </a:solidFill>
                <a:latin typeface="Tahoma"/>
                <a:cs typeface="Tahoma"/>
              </a:rPr>
              <a:t>-</a:t>
            </a:r>
            <a:r>
              <a:rPr dirty="0" sz="2700" spc="-1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700" spc="-515">
                <a:solidFill>
                  <a:srgbClr val="FFFFFF"/>
                </a:solidFill>
                <a:latin typeface="Dotum"/>
                <a:cs typeface="Dotum"/>
              </a:rPr>
              <a:t>아틀란티스</a:t>
            </a:r>
            <a:r>
              <a:rPr dirty="0" sz="2700" spc="-220">
                <a:solidFill>
                  <a:srgbClr val="FFFFFF"/>
                </a:solidFill>
                <a:latin typeface="Dotum"/>
                <a:cs typeface="Dotum"/>
              </a:rPr>
              <a:t> </a:t>
            </a:r>
            <a:r>
              <a:rPr dirty="0" sz="2700" spc="-515">
                <a:solidFill>
                  <a:srgbClr val="FFFFFF"/>
                </a:solidFill>
                <a:latin typeface="Dotum"/>
                <a:cs typeface="Dotum"/>
              </a:rPr>
              <a:t>신화를</a:t>
            </a:r>
            <a:r>
              <a:rPr dirty="0" sz="2700" spc="-225">
                <a:solidFill>
                  <a:srgbClr val="FFFFFF"/>
                </a:solidFill>
                <a:latin typeface="Dotum"/>
                <a:cs typeface="Dotum"/>
              </a:rPr>
              <a:t> </a:t>
            </a:r>
            <a:r>
              <a:rPr dirty="0" sz="2700" spc="-515">
                <a:solidFill>
                  <a:srgbClr val="FFFFFF"/>
                </a:solidFill>
                <a:latin typeface="Dotum"/>
                <a:cs typeface="Dotum"/>
              </a:rPr>
              <a:t>중심으로</a:t>
            </a:r>
            <a:r>
              <a:rPr dirty="0" sz="2700" spc="-220">
                <a:solidFill>
                  <a:srgbClr val="FFFFFF"/>
                </a:solidFill>
                <a:latin typeface="Dotum"/>
                <a:cs typeface="Dotum"/>
              </a:rPr>
              <a:t> </a:t>
            </a:r>
            <a:r>
              <a:rPr dirty="0" sz="2700" spc="-50">
                <a:solidFill>
                  <a:srgbClr val="FFFFFF"/>
                </a:solidFill>
                <a:latin typeface="Tahoma"/>
                <a:cs typeface="Tahoma"/>
              </a:rPr>
              <a:t>-</a:t>
            </a:r>
            <a:endParaRPr sz="2700">
              <a:latin typeface="Tahoma"/>
              <a:cs typeface="Tahoma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5638799" y="2495549"/>
            <a:ext cx="914400" cy="19050"/>
          </a:xfrm>
          <a:custGeom>
            <a:avLst/>
            <a:gdLst/>
            <a:ahLst/>
            <a:cxnLst/>
            <a:rect l="l" t="t" r="r" b="b"/>
            <a:pathLst>
              <a:path w="914400" h="19050">
                <a:moveTo>
                  <a:pt x="914399" y="19049"/>
                </a:moveTo>
                <a:lnTo>
                  <a:pt x="0" y="19049"/>
                </a:lnTo>
                <a:lnTo>
                  <a:pt x="0" y="0"/>
                </a:lnTo>
                <a:lnTo>
                  <a:pt x="914399" y="0"/>
                </a:lnTo>
                <a:lnTo>
                  <a:pt x="914399" y="190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5132734" y="3003753"/>
            <a:ext cx="1926589" cy="3378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360">
                <a:solidFill>
                  <a:srgbClr val="FFFFFF"/>
                </a:solidFill>
                <a:latin typeface="Dotum"/>
                <a:cs typeface="Dotum"/>
              </a:rPr>
              <a:t>최원혁</a:t>
            </a:r>
            <a:r>
              <a:rPr dirty="0" sz="2000" spc="-165">
                <a:solidFill>
                  <a:srgbClr val="FFFFFF"/>
                </a:solidFill>
                <a:latin typeface="Dotum"/>
                <a:cs typeface="Dotum"/>
              </a:rPr>
              <a:t> </a:t>
            </a:r>
            <a:r>
              <a:rPr dirty="0" sz="2050" spc="-29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dirty="0" sz="2000" spc="-290">
                <a:solidFill>
                  <a:srgbClr val="FFFFFF"/>
                </a:solidFill>
                <a:latin typeface="Dotum"/>
                <a:cs typeface="Dotum"/>
              </a:rPr>
              <a:t>대진대학교</a:t>
            </a:r>
            <a:r>
              <a:rPr dirty="0" sz="2050" spc="-29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2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3524249" y="2171699"/>
            <a:ext cx="8191500" cy="28575"/>
          </a:xfrm>
          <a:custGeom>
            <a:avLst/>
            <a:gdLst/>
            <a:ahLst/>
            <a:cxnLst/>
            <a:rect l="l" t="t" r="r" b="b"/>
            <a:pathLst>
              <a:path w="8191500" h="28575">
                <a:moveTo>
                  <a:pt x="8191499" y="28574"/>
                </a:moveTo>
                <a:lnTo>
                  <a:pt x="0" y="28574"/>
                </a:lnTo>
                <a:lnTo>
                  <a:pt x="0" y="0"/>
                </a:lnTo>
                <a:lnTo>
                  <a:pt x="8191499" y="0"/>
                </a:lnTo>
                <a:lnTo>
                  <a:pt x="8191499" y="28574"/>
                </a:lnTo>
                <a:close/>
              </a:path>
            </a:pathLst>
          </a:custGeom>
          <a:solidFill>
            <a:srgbClr val="1A3F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48373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80"/>
              <a:t>연구</a:t>
            </a:r>
            <a:r>
              <a:rPr dirty="0" spc="-330"/>
              <a:t> </a:t>
            </a:r>
            <a:r>
              <a:rPr dirty="0" spc="-580"/>
              <a:t>배경</a:t>
            </a:r>
            <a:r>
              <a:rPr dirty="0" spc="-320"/>
              <a:t> </a:t>
            </a:r>
            <a:r>
              <a:rPr dirty="0" spc="-580"/>
              <a:t>및</a:t>
            </a:r>
            <a:r>
              <a:rPr dirty="0" spc="-315"/>
              <a:t> </a:t>
            </a:r>
            <a:r>
              <a:rPr dirty="0" spc="-605"/>
              <a:t>목적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3511550" y="2557907"/>
            <a:ext cx="1035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1A3F5C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732262" y="2575128"/>
            <a:ext cx="7129145" cy="3378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제주신화에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대한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최근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연구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동향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소개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50" spc="-290">
                <a:solidFill>
                  <a:srgbClr val="333333"/>
                </a:solidFill>
                <a:latin typeface="Microsoft Sans Serif"/>
                <a:cs typeface="Microsoft Sans Serif"/>
              </a:rPr>
              <a:t>(</a:t>
            </a:r>
            <a:r>
              <a:rPr dirty="0" sz="2000" spc="-290">
                <a:solidFill>
                  <a:srgbClr val="333333"/>
                </a:solidFill>
                <a:latin typeface="Dotum"/>
                <a:cs typeface="Dotum"/>
              </a:rPr>
              <a:t>제주신화월드</a:t>
            </a:r>
            <a:r>
              <a:rPr dirty="0" sz="2050" spc="-290">
                <a:solidFill>
                  <a:srgbClr val="333333"/>
                </a:solidFill>
                <a:latin typeface="Microsoft Sans Serif"/>
                <a:cs typeface="Microsoft Sans Serif"/>
              </a:rPr>
              <a:t>,</a:t>
            </a:r>
            <a:r>
              <a:rPr dirty="0" sz="2050" spc="-45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설문대할망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전시관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25">
                <a:solidFill>
                  <a:srgbClr val="333333"/>
                </a:solidFill>
                <a:latin typeface="Dotum"/>
                <a:cs typeface="Dotum"/>
              </a:rPr>
              <a:t>등</a:t>
            </a:r>
            <a:r>
              <a:rPr dirty="0" sz="2050" spc="-25">
                <a:solidFill>
                  <a:srgbClr val="333333"/>
                </a:solidFill>
                <a:latin typeface="Microsoft Sans Serif"/>
                <a:cs typeface="Microsoft Sans Serif"/>
              </a:rPr>
              <a:t>)</a:t>
            </a:r>
            <a:endParaRPr sz="2050">
              <a:latin typeface="Microsoft Sans Serif"/>
              <a:cs typeface="Microsoft Sans Serif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3511550" y="3110357"/>
            <a:ext cx="1035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1A3F5C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3732262" y="3129407"/>
            <a:ext cx="455168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지역신화를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넘어선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세계신화적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접근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필요성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제기</a:t>
            </a:r>
            <a:endParaRPr sz="2000">
              <a:latin typeface="Dotum"/>
              <a:cs typeface="Dotum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3511550" y="3662806"/>
            <a:ext cx="1035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1A3F5C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3732262" y="3680028"/>
            <a:ext cx="6362065" cy="3378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335">
                <a:solidFill>
                  <a:srgbClr val="333333"/>
                </a:solidFill>
                <a:latin typeface="Dotum"/>
                <a:cs typeface="Dotum"/>
              </a:rPr>
              <a:t>순다랜드</a:t>
            </a:r>
            <a:r>
              <a:rPr dirty="0" sz="2050" spc="-335">
                <a:solidFill>
                  <a:srgbClr val="333333"/>
                </a:solidFill>
                <a:latin typeface="Microsoft Sans Serif"/>
                <a:cs typeface="Microsoft Sans Serif"/>
              </a:rPr>
              <a:t>·</a:t>
            </a:r>
            <a:r>
              <a:rPr dirty="0" sz="2000" spc="-335">
                <a:solidFill>
                  <a:srgbClr val="333333"/>
                </a:solidFill>
                <a:latin typeface="Dotum"/>
                <a:cs typeface="Dotum"/>
              </a:rPr>
              <a:t>아틀란티스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신화에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주목하여</a:t>
            </a:r>
            <a:r>
              <a:rPr dirty="0" sz="2000" spc="-15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제주신화의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시원과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의미</a:t>
            </a:r>
            <a:r>
              <a:rPr dirty="0" sz="2000" spc="-15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탐구</a:t>
            </a:r>
            <a:endParaRPr sz="2000">
              <a:latin typeface="Dotum"/>
              <a:cs typeface="Dotum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3511550" y="4215256"/>
            <a:ext cx="1035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1A3F5C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3732262" y="4232478"/>
            <a:ext cx="4404995" cy="3378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310">
                <a:solidFill>
                  <a:srgbClr val="333333"/>
                </a:solidFill>
                <a:latin typeface="Dotum"/>
                <a:cs typeface="Dotum"/>
              </a:rPr>
              <a:t>지리적</a:t>
            </a:r>
            <a:r>
              <a:rPr dirty="0" sz="2050" spc="-310">
                <a:solidFill>
                  <a:srgbClr val="333333"/>
                </a:solidFill>
                <a:latin typeface="Microsoft Sans Serif"/>
                <a:cs typeface="Microsoft Sans Serif"/>
              </a:rPr>
              <a:t>·</a:t>
            </a:r>
            <a:r>
              <a:rPr dirty="0" sz="2000" spc="-310">
                <a:solidFill>
                  <a:srgbClr val="333333"/>
                </a:solidFill>
                <a:latin typeface="Dotum"/>
                <a:cs typeface="Dotum"/>
              </a:rPr>
              <a:t>역사적</a:t>
            </a:r>
            <a:r>
              <a:rPr dirty="0" sz="2050" spc="-310">
                <a:solidFill>
                  <a:srgbClr val="333333"/>
                </a:solidFill>
                <a:latin typeface="Microsoft Sans Serif"/>
                <a:cs typeface="Microsoft Sans Serif"/>
              </a:rPr>
              <a:t>·</a:t>
            </a:r>
            <a:r>
              <a:rPr dirty="0" sz="2000" spc="-310">
                <a:solidFill>
                  <a:srgbClr val="333333"/>
                </a:solidFill>
                <a:latin typeface="Dotum"/>
                <a:cs typeface="Dotum"/>
              </a:rPr>
              <a:t>신화적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맥락의</a:t>
            </a:r>
            <a:r>
              <a:rPr dirty="0" sz="2000" spc="-15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종합적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분석</a:t>
            </a:r>
            <a:r>
              <a:rPr dirty="0" sz="2000" spc="-15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시도</a:t>
            </a:r>
            <a:endParaRPr sz="2000">
              <a:latin typeface="Dotum"/>
              <a:cs typeface="Dotum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3511550" y="4767706"/>
            <a:ext cx="1035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1A3F5C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3732262" y="4786756"/>
            <a:ext cx="545719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제주신화와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세계신화의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연관성을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통한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신화학적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의미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확장</a:t>
            </a:r>
            <a:endParaRPr sz="2000">
              <a:latin typeface="Dotum"/>
              <a:cs typeface="Dotum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0" y="0"/>
            <a:ext cx="3048000" cy="6858000"/>
            <a:chOff x="0" y="0"/>
            <a:chExt cx="3048000" cy="6858000"/>
          </a:xfrm>
        </p:grpSpPr>
        <p:sp>
          <p:nvSpPr>
            <p:cNvPr id="15" name="object 15" descr=""/>
            <p:cNvSpPr/>
            <p:nvPr/>
          </p:nvSpPr>
          <p:spPr>
            <a:xfrm>
              <a:off x="0" y="0"/>
              <a:ext cx="3048000" cy="6858000"/>
            </a:xfrm>
            <a:custGeom>
              <a:avLst/>
              <a:gdLst/>
              <a:ahLst/>
              <a:cxnLst/>
              <a:rect l="l" t="t" r="r" b="b"/>
              <a:pathLst>
                <a:path w="3048000" h="6858000">
                  <a:moveTo>
                    <a:pt x="3047999" y="6857999"/>
                  </a:moveTo>
                  <a:lnTo>
                    <a:pt x="0" y="6857999"/>
                  </a:lnTo>
                  <a:lnTo>
                    <a:pt x="0" y="0"/>
                  </a:lnTo>
                  <a:lnTo>
                    <a:pt x="3047999" y="0"/>
                  </a:lnTo>
                  <a:lnTo>
                    <a:pt x="3047999" y="6857999"/>
                  </a:lnTo>
                  <a:close/>
                </a:path>
              </a:pathLst>
            </a:custGeom>
            <a:solidFill>
              <a:srgbClr val="1A3F5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0500" y="1333500"/>
              <a:ext cx="152400" cy="152399"/>
            </a:xfrm>
            <a:prstGeom prst="rect">
              <a:avLst/>
            </a:prstGeom>
          </p:spPr>
        </p:pic>
      </p:grpSp>
      <p:sp>
        <p:nvSpPr>
          <p:cNvPr id="17" name="object 17" descr=""/>
          <p:cNvSpPr txBox="1"/>
          <p:nvPr/>
        </p:nvSpPr>
        <p:spPr>
          <a:xfrm>
            <a:off x="330199" y="1329563"/>
            <a:ext cx="909319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60">
                <a:solidFill>
                  <a:srgbClr val="FFFFFF"/>
                </a:solidFill>
                <a:latin typeface="Dotum"/>
                <a:cs typeface="Dotum"/>
              </a:rPr>
              <a:t>제주</a:t>
            </a:r>
            <a:r>
              <a:rPr dirty="0" sz="1350" spc="-110">
                <a:solidFill>
                  <a:srgbClr val="FFFFFF"/>
                </a:solidFill>
                <a:latin typeface="Dotum"/>
                <a:cs typeface="Dotum"/>
              </a:rPr>
              <a:t> </a:t>
            </a:r>
            <a:r>
              <a:rPr dirty="0" sz="1350" spc="-280">
                <a:solidFill>
                  <a:srgbClr val="FFFFFF"/>
                </a:solidFill>
                <a:latin typeface="Dotum"/>
                <a:cs typeface="Dotum"/>
              </a:rPr>
              <a:t>돌하르방</a:t>
            </a:r>
            <a:endParaRPr sz="1350">
              <a:latin typeface="Dotum"/>
              <a:cs typeface="Dotum"/>
            </a:endParaRPr>
          </a:p>
        </p:txBody>
      </p:sp>
      <p:sp>
        <p:nvSpPr>
          <p:cNvPr id="18" name="object 1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85"/>
              </a:lnSpc>
            </a:pPr>
            <a:r>
              <a:rPr dirty="0" spc="-360"/>
              <a:t>세계</a:t>
            </a:r>
            <a:r>
              <a:rPr dirty="0" spc="-200"/>
              <a:t> </a:t>
            </a:r>
            <a:r>
              <a:rPr dirty="0" spc="-370"/>
              <a:t>신화로서의</a:t>
            </a:r>
          </a:p>
          <a:p>
            <a:pPr marL="12700">
              <a:lnSpc>
                <a:spcPts val="2315"/>
              </a:lnSpc>
              <a:spcBef>
                <a:spcPts val="300"/>
              </a:spcBef>
            </a:pPr>
            <a:r>
              <a:rPr dirty="0" spc="-360"/>
              <a:t>제주</a:t>
            </a:r>
            <a:r>
              <a:rPr dirty="0" spc="-200"/>
              <a:t> </a:t>
            </a:r>
            <a:r>
              <a:rPr dirty="0" spc="-360"/>
              <a:t>신화</a:t>
            </a:r>
            <a:r>
              <a:rPr dirty="0" spc="-200"/>
              <a:t> </a:t>
            </a:r>
            <a:r>
              <a:rPr dirty="0" spc="-360"/>
              <a:t>가능성</a:t>
            </a:r>
            <a:r>
              <a:rPr dirty="0" spc="-200"/>
              <a:t> </a:t>
            </a:r>
            <a:r>
              <a:rPr dirty="0" spc="-385"/>
              <a:t>연구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83139" y="954468"/>
            <a:ext cx="873760" cy="56832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550" spc="-675"/>
              <a:t>목</a:t>
            </a:r>
            <a:r>
              <a:rPr dirty="0" sz="3550" spc="-370"/>
              <a:t> </a:t>
            </a:r>
            <a:r>
              <a:rPr dirty="0" sz="3550" spc="-735"/>
              <a:t>차</a:t>
            </a:r>
            <a:endParaRPr sz="3550"/>
          </a:p>
        </p:txBody>
      </p:sp>
      <p:sp>
        <p:nvSpPr>
          <p:cNvPr id="3" name="object 3" descr=""/>
          <p:cNvSpPr/>
          <p:nvPr/>
        </p:nvSpPr>
        <p:spPr>
          <a:xfrm>
            <a:off x="3524249" y="2019300"/>
            <a:ext cx="476250" cy="476250"/>
          </a:xfrm>
          <a:custGeom>
            <a:avLst/>
            <a:gdLst/>
            <a:ahLst/>
            <a:cxnLst/>
            <a:rect l="l" t="t" r="r" b="b"/>
            <a:pathLst>
              <a:path w="476250" h="476250">
                <a:moveTo>
                  <a:pt x="245923" y="476249"/>
                </a:moveTo>
                <a:lnTo>
                  <a:pt x="230326" y="476249"/>
                </a:lnTo>
                <a:lnTo>
                  <a:pt x="222545" y="475867"/>
                </a:lnTo>
                <a:lnTo>
                  <a:pt x="184020" y="470152"/>
                </a:lnTo>
                <a:lnTo>
                  <a:pt x="139793" y="455138"/>
                </a:lnTo>
                <a:lnTo>
                  <a:pt x="99345" y="431785"/>
                </a:lnTo>
                <a:lnTo>
                  <a:pt x="64230" y="400989"/>
                </a:lnTo>
                <a:lnTo>
                  <a:pt x="35798" y="363935"/>
                </a:lnTo>
                <a:lnTo>
                  <a:pt x="15141" y="322045"/>
                </a:lnTo>
                <a:lnTo>
                  <a:pt x="3053" y="276931"/>
                </a:lnTo>
                <a:lnTo>
                  <a:pt x="0" y="245923"/>
                </a:lnTo>
                <a:lnTo>
                  <a:pt x="0" y="230326"/>
                </a:lnTo>
                <a:lnTo>
                  <a:pt x="6096" y="184019"/>
                </a:lnTo>
                <a:lnTo>
                  <a:pt x="21110" y="139792"/>
                </a:lnTo>
                <a:lnTo>
                  <a:pt x="44464" y="99344"/>
                </a:lnTo>
                <a:lnTo>
                  <a:pt x="75259" y="64230"/>
                </a:lnTo>
                <a:lnTo>
                  <a:pt x="112314" y="35798"/>
                </a:lnTo>
                <a:lnTo>
                  <a:pt x="154203" y="15141"/>
                </a:lnTo>
                <a:lnTo>
                  <a:pt x="199318" y="3054"/>
                </a:lnTo>
                <a:lnTo>
                  <a:pt x="230326" y="0"/>
                </a:lnTo>
                <a:lnTo>
                  <a:pt x="245923" y="0"/>
                </a:lnTo>
                <a:lnTo>
                  <a:pt x="292229" y="6096"/>
                </a:lnTo>
                <a:lnTo>
                  <a:pt x="336456" y="21110"/>
                </a:lnTo>
                <a:lnTo>
                  <a:pt x="376904" y="44463"/>
                </a:lnTo>
                <a:lnTo>
                  <a:pt x="412019" y="75259"/>
                </a:lnTo>
                <a:lnTo>
                  <a:pt x="440451" y="112313"/>
                </a:lnTo>
                <a:lnTo>
                  <a:pt x="461108" y="154203"/>
                </a:lnTo>
                <a:lnTo>
                  <a:pt x="473195" y="199317"/>
                </a:lnTo>
                <a:lnTo>
                  <a:pt x="476249" y="230326"/>
                </a:lnTo>
                <a:lnTo>
                  <a:pt x="476249" y="238124"/>
                </a:lnTo>
                <a:lnTo>
                  <a:pt x="476249" y="245923"/>
                </a:lnTo>
                <a:lnTo>
                  <a:pt x="470152" y="292229"/>
                </a:lnTo>
                <a:lnTo>
                  <a:pt x="455139" y="336456"/>
                </a:lnTo>
                <a:lnTo>
                  <a:pt x="431785" y="376904"/>
                </a:lnTo>
                <a:lnTo>
                  <a:pt x="400989" y="412018"/>
                </a:lnTo>
                <a:lnTo>
                  <a:pt x="363935" y="440451"/>
                </a:lnTo>
                <a:lnTo>
                  <a:pt x="322046" y="461107"/>
                </a:lnTo>
                <a:lnTo>
                  <a:pt x="276931" y="473195"/>
                </a:lnTo>
                <a:lnTo>
                  <a:pt x="253703" y="475867"/>
                </a:lnTo>
                <a:lnTo>
                  <a:pt x="245923" y="476249"/>
                </a:lnTo>
                <a:close/>
              </a:path>
            </a:pathLst>
          </a:custGeom>
          <a:solidFill>
            <a:srgbClr val="F0F1F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3670944" y="2061147"/>
            <a:ext cx="182880" cy="3829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350" spc="-85" b="1">
                <a:solidFill>
                  <a:srgbClr val="1A3F5C"/>
                </a:solidFill>
                <a:latin typeface="Trebuchet MS"/>
                <a:cs typeface="Trebuchet MS"/>
              </a:rPr>
              <a:t>1</a:t>
            </a:r>
            <a:endParaRPr sz="2350">
              <a:latin typeface="Trebuchet MS"/>
              <a:cs typeface="Trebuchet MS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4178300" y="2069655"/>
            <a:ext cx="1234440" cy="361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420">
                <a:solidFill>
                  <a:srgbClr val="333333"/>
                </a:solidFill>
                <a:latin typeface="Dotum"/>
                <a:cs typeface="Dotum"/>
              </a:rPr>
              <a:t>들어가는</a:t>
            </a:r>
            <a:r>
              <a:rPr dirty="0" sz="2200" spc="-18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200" spc="-470">
                <a:solidFill>
                  <a:srgbClr val="333333"/>
                </a:solidFill>
                <a:latin typeface="Dotum"/>
                <a:cs typeface="Dotum"/>
              </a:rPr>
              <a:t>말</a:t>
            </a:r>
            <a:endParaRPr sz="2200">
              <a:latin typeface="Dotum"/>
              <a:cs typeface="Dotum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3524249" y="2800350"/>
            <a:ext cx="476250" cy="476250"/>
          </a:xfrm>
          <a:custGeom>
            <a:avLst/>
            <a:gdLst/>
            <a:ahLst/>
            <a:cxnLst/>
            <a:rect l="l" t="t" r="r" b="b"/>
            <a:pathLst>
              <a:path w="476250" h="476250">
                <a:moveTo>
                  <a:pt x="245923" y="476249"/>
                </a:moveTo>
                <a:lnTo>
                  <a:pt x="230326" y="476249"/>
                </a:lnTo>
                <a:lnTo>
                  <a:pt x="222545" y="475867"/>
                </a:lnTo>
                <a:lnTo>
                  <a:pt x="184020" y="470152"/>
                </a:lnTo>
                <a:lnTo>
                  <a:pt x="139793" y="455139"/>
                </a:lnTo>
                <a:lnTo>
                  <a:pt x="99345" y="431785"/>
                </a:lnTo>
                <a:lnTo>
                  <a:pt x="64230" y="400989"/>
                </a:lnTo>
                <a:lnTo>
                  <a:pt x="35798" y="363935"/>
                </a:lnTo>
                <a:lnTo>
                  <a:pt x="15141" y="322045"/>
                </a:lnTo>
                <a:lnTo>
                  <a:pt x="3053" y="276931"/>
                </a:lnTo>
                <a:lnTo>
                  <a:pt x="0" y="245923"/>
                </a:lnTo>
                <a:lnTo>
                  <a:pt x="0" y="230326"/>
                </a:lnTo>
                <a:lnTo>
                  <a:pt x="6096" y="184020"/>
                </a:lnTo>
                <a:lnTo>
                  <a:pt x="21110" y="139792"/>
                </a:lnTo>
                <a:lnTo>
                  <a:pt x="44464" y="99344"/>
                </a:lnTo>
                <a:lnTo>
                  <a:pt x="75259" y="64230"/>
                </a:lnTo>
                <a:lnTo>
                  <a:pt x="112314" y="35798"/>
                </a:lnTo>
                <a:lnTo>
                  <a:pt x="154203" y="15141"/>
                </a:lnTo>
                <a:lnTo>
                  <a:pt x="199318" y="3053"/>
                </a:lnTo>
                <a:lnTo>
                  <a:pt x="230326" y="0"/>
                </a:lnTo>
                <a:lnTo>
                  <a:pt x="245923" y="0"/>
                </a:lnTo>
                <a:lnTo>
                  <a:pt x="292229" y="6096"/>
                </a:lnTo>
                <a:lnTo>
                  <a:pt x="336456" y="21110"/>
                </a:lnTo>
                <a:lnTo>
                  <a:pt x="376904" y="44464"/>
                </a:lnTo>
                <a:lnTo>
                  <a:pt x="412019" y="75259"/>
                </a:lnTo>
                <a:lnTo>
                  <a:pt x="440451" y="112313"/>
                </a:lnTo>
                <a:lnTo>
                  <a:pt x="461108" y="154203"/>
                </a:lnTo>
                <a:lnTo>
                  <a:pt x="473195" y="199318"/>
                </a:lnTo>
                <a:lnTo>
                  <a:pt x="476249" y="230326"/>
                </a:lnTo>
                <a:lnTo>
                  <a:pt x="476249" y="238124"/>
                </a:lnTo>
                <a:lnTo>
                  <a:pt x="476249" y="245923"/>
                </a:lnTo>
                <a:lnTo>
                  <a:pt x="470152" y="292229"/>
                </a:lnTo>
                <a:lnTo>
                  <a:pt x="455139" y="336455"/>
                </a:lnTo>
                <a:lnTo>
                  <a:pt x="431785" y="376904"/>
                </a:lnTo>
                <a:lnTo>
                  <a:pt x="400989" y="412019"/>
                </a:lnTo>
                <a:lnTo>
                  <a:pt x="363935" y="440451"/>
                </a:lnTo>
                <a:lnTo>
                  <a:pt x="322046" y="461107"/>
                </a:lnTo>
                <a:lnTo>
                  <a:pt x="276931" y="473195"/>
                </a:lnTo>
                <a:lnTo>
                  <a:pt x="253703" y="475867"/>
                </a:lnTo>
                <a:lnTo>
                  <a:pt x="245923" y="476249"/>
                </a:lnTo>
                <a:close/>
              </a:path>
            </a:pathLst>
          </a:custGeom>
          <a:solidFill>
            <a:srgbClr val="F0F1F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 txBox="1"/>
          <p:nvPr/>
        </p:nvSpPr>
        <p:spPr>
          <a:xfrm>
            <a:off x="3670944" y="2842197"/>
            <a:ext cx="182880" cy="3829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350" spc="-85" b="1">
                <a:solidFill>
                  <a:srgbClr val="1A3F5C"/>
                </a:solidFill>
                <a:latin typeface="Trebuchet MS"/>
                <a:cs typeface="Trebuchet MS"/>
              </a:rPr>
              <a:t>2</a:t>
            </a:r>
            <a:endParaRPr sz="2350">
              <a:latin typeface="Trebuchet MS"/>
              <a:cs typeface="Trebuchet MS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4178300" y="2850705"/>
            <a:ext cx="3126105" cy="361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420">
                <a:solidFill>
                  <a:srgbClr val="333333"/>
                </a:solidFill>
                <a:latin typeface="Dotum"/>
                <a:cs typeface="Dotum"/>
              </a:rPr>
              <a:t>순다랜드의</a:t>
            </a:r>
            <a:r>
              <a:rPr dirty="0" sz="2200" spc="-18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200" spc="-420">
                <a:solidFill>
                  <a:srgbClr val="333333"/>
                </a:solidFill>
                <a:latin typeface="Dotum"/>
                <a:cs typeface="Dotum"/>
              </a:rPr>
              <a:t>중심지로서</a:t>
            </a:r>
            <a:r>
              <a:rPr dirty="0" sz="2200" spc="-18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200" spc="-445">
                <a:solidFill>
                  <a:srgbClr val="333333"/>
                </a:solidFill>
                <a:latin typeface="Dotum"/>
                <a:cs typeface="Dotum"/>
              </a:rPr>
              <a:t>제주도</a:t>
            </a:r>
            <a:endParaRPr sz="2200">
              <a:latin typeface="Dotum"/>
              <a:cs typeface="Dotum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3524249" y="3581400"/>
            <a:ext cx="476250" cy="476250"/>
          </a:xfrm>
          <a:custGeom>
            <a:avLst/>
            <a:gdLst/>
            <a:ahLst/>
            <a:cxnLst/>
            <a:rect l="l" t="t" r="r" b="b"/>
            <a:pathLst>
              <a:path w="476250" h="476250">
                <a:moveTo>
                  <a:pt x="245923" y="476249"/>
                </a:moveTo>
                <a:lnTo>
                  <a:pt x="230326" y="476249"/>
                </a:lnTo>
                <a:lnTo>
                  <a:pt x="222545" y="475867"/>
                </a:lnTo>
                <a:lnTo>
                  <a:pt x="184020" y="470152"/>
                </a:lnTo>
                <a:lnTo>
                  <a:pt x="139793" y="455138"/>
                </a:lnTo>
                <a:lnTo>
                  <a:pt x="99345" y="431784"/>
                </a:lnTo>
                <a:lnTo>
                  <a:pt x="64230" y="400989"/>
                </a:lnTo>
                <a:lnTo>
                  <a:pt x="35798" y="363934"/>
                </a:lnTo>
                <a:lnTo>
                  <a:pt x="15141" y="322045"/>
                </a:lnTo>
                <a:lnTo>
                  <a:pt x="3053" y="276931"/>
                </a:lnTo>
                <a:lnTo>
                  <a:pt x="0" y="245923"/>
                </a:lnTo>
                <a:lnTo>
                  <a:pt x="0" y="230326"/>
                </a:lnTo>
                <a:lnTo>
                  <a:pt x="6096" y="184019"/>
                </a:lnTo>
                <a:lnTo>
                  <a:pt x="21110" y="139792"/>
                </a:lnTo>
                <a:lnTo>
                  <a:pt x="44464" y="99344"/>
                </a:lnTo>
                <a:lnTo>
                  <a:pt x="75259" y="64230"/>
                </a:lnTo>
                <a:lnTo>
                  <a:pt x="112314" y="35798"/>
                </a:lnTo>
                <a:lnTo>
                  <a:pt x="154203" y="15141"/>
                </a:lnTo>
                <a:lnTo>
                  <a:pt x="199318" y="3053"/>
                </a:lnTo>
                <a:lnTo>
                  <a:pt x="230326" y="0"/>
                </a:lnTo>
                <a:lnTo>
                  <a:pt x="245923" y="0"/>
                </a:lnTo>
                <a:lnTo>
                  <a:pt x="292229" y="6096"/>
                </a:lnTo>
                <a:lnTo>
                  <a:pt x="336456" y="21110"/>
                </a:lnTo>
                <a:lnTo>
                  <a:pt x="376904" y="44463"/>
                </a:lnTo>
                <a:lnTo>
                  <a:pt x="412019" y="75259"/>
                </a:lnTo>
                <a:lnTo>
                  <a:pt x="440451" y="112313"/>
                </a:lnTo>
                <a:lnTo>
                  <a:pt x="461108" y="154203"/>
                </a:lnTo>
                <a:lnTo>
                  <a:pt x="473195" y="199317"/>
                </a:lnTo>
                <a:lnTo>
                  <a:pt x="476249" y="230326"/>
                </a:lnTo>
                <a:lnTo>
                  <a:pt x="476249" y="238124"/>
                </a:lnTo>
                <a:lnTo>
                  <a:pt x="476249" y="245923"/>
                </a:lnTo>
                <a:lnTo>
                  <a:pt x="470152" y="292229"/>
                </a:lnTo>
                <a:lnTo>
                  <a:pt x="455139" y="336455"/>
                </a:lnTo>
                <a:lnTo>
                  <a:pt x="431785" y="376903"/>
                </a:lnTo>
                <a:lnTo>
                  <a:pt x="400989" y="412018"/>
                </a:lnTo>
                <a:lnTo>
                  <a:pt x="363935" y="440451"/>
                </a:lnTo>
                <a:lnTo>
                  <a:pt x="322046" y="461107"/>
                </a:lnTo>
                <a:lnTo>
                  <a:pt x="276931" y="473195"/>
                </a:lnTo>
                <a:lnTo>
                  <a:pt x="253703" y="475867"/>
                </a:lnTo>
                <a:lnTo>
                  <a:pt x="245923" y="476249"/>
                </a:lnTo>
                <a:close/>
              </a:path>
            </a:pathLst>
          </a:custGeom>
          <a:solidFill>
            <a:srgbClr val="F0F1F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3670944" y="3623247"/>
            <a:ext cx="182880" cy="3829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350" spc="-85" b="1">
                <a:solidFill>
                  <a:srgbClr val="1A3F5C"/>
                </a:solidFill>
                <a:latin typeface="Trebuchet MS"/>
                <a:cs typeface="Trebuchet MS"/>
              </a:rPr>
              <a:t>3</a:t>
            </a:r>
            <a:endParaRPr sz="2350">
              <a:latin typeface="Trebuchet MS"/>
              <a:cs typeface="Trebuchet MS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4178300" y="3631755"/>
            <a:ext cx="3651250" cy="361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420">
                <a:solidFill>
                  <a:srgbClr val="333333"/>
                </a:solidFill>
                <a:latin typeface="Dotum"/>
                <a:cs typeface="Dotum"/>
              </a:rPr>
              <a:t>아틀란티스</a:t>
            </a:r>
            <a:r>
              <a:rPr dirty="0" sz="2200" spc="-18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200" spc="-420">
                <a:solidFill>
                  <a:srgbClr val="333333"/>
                </a:solidFill>
                <a:latin typeface="Dotum"/>
                <a:cs typeface="Dotum"/>
              </a:rPr>
              <a:t>신화와</a:t>
            </a:r>
            <a:r>
              <a:rPr dirty="0" sz="2200" spc="-18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200" spc="-420">
                <a:solidFill>
                  <a:srgbClr val="333333"/>
                </a:solidFill>
                <a:latin typeface="Dotum"/>
                <a:cs typeface="Dotum"/>
              </a:rPr>
              <a:t>제주신화의</a:t>
            </a:r>
            <a:r>
              <a:rPr dirty="0" sz="2200" spc="-18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200" spc="-445">
                <a:solidFill>
                  <a:srgbClr val="333333"/>
                </a:solidFill>
                <a:latin typeface="Dotum"/>
                <a:cs typeface="Dotum"/>
              </a:rPr>
              <a:t>비교</a:t>
            </a:r>
            <a:endParaRPr sz="2200">
              <a:latin typeface="Dotum"/>
              <a:cs typeface="Dotum"/>
            </a:endParaRPr>
          </a:p>
        </p:txBody>
      </p:sp>
      <p:sp>
        <p:nvSpPr>
          <p:cNvPr id="12" name="object 12" descr=""/>
          <p:cNvSpPr/>
          <p:nvPr/>
        </p:nvSpPr>
        <p:spPr>
          <a:xfrm>
            <a:off x="3524249" y="4362450"/>
            <a:ext cx="476250" cy="476250"/>
          </a:xfrm>
          <a:custGeom>
            <a:avLst/>
            <a:gdLst/>
            <a:ahLst/>
            <a:cxnLst/>
            <a:rect l="l" t="t" r="r" b="b"/>
            <a:pathLst>
              <a:path w="476250" h="476250">
                <a:moveTo>
                  <a:pt x="245923" y="476249"/>
                </a:moveTo>
                <a:lnTo>
                  <a:pt x="230326" y="476249"/>
                </a:lnTo>
                <a:lnTo>
                  <a:pt x="222545" y="475867"/>
                </a:lnTo>
                <a:lnTo>
                  <a:pt x="184020" y="470152"/>
                </a:lnTo>
                <a:lnTo>
                  <a:pt x="139793" y="455138"/>
                </a:lnTo>
                <a:lnTo>
                  <a:pt x="99345" y="431784"/>
                </a:lnTo>
                <a:lnTo>
                  <a:pt x="64230" y="400989"/>
                </a:lnTo>
                <a:lnTo>
                  <a:pt x="35798" y="363934"/>
                </a:lnTo>
                <a:lnTo>
                  <a:pt x="15141" y="322045"/>
                </a:lnTo>
                <a:lnTo>
                  <a:pt x="3053" y="276931"/>
                </a:lnTo>
                <a:lnTo>
                  <a:pt x="0" y="245923"/>
                </a:lnTo>
                <a:lnTo>
                  <a:pt x="0" y="230326"/>
                </a:lnTo>
                <a:lnTo>
                  <a:pt x="6096" y="184019"/>
                </a:lnTo>
                <a:lnTo>
                  <a:pt x="21110" y="139792"/>
                </a:lnTo>
                <a:lnTo>
                  <a:pt x="44464" y="99344"/>
                </a:lnTo>
                <a:lnTo>
                  <a:pt x="75259" y="64229"/>
                </a:lnTo>
                <a:lnTo>
                  <a:pt x="112314" y="35797"/>
                </a:lnTo>
                <a:lnTo>
                  <a:pt x="154203" y="15141"/>
                </a:lnTo>
                <a:lnTo>
                  <a:pt x="199318" y="3053"/>
                </a:lnTo>
                <a:lnTo>
                  <a:pt x="230326" y="0"/>
                </a:lnTo>
                <a:lnTo>
                  <a:pt x="245923" y="0"/>
                </a:lnTo>
                <a:lnTo>
                  <a:pt x="292229" y="6097"/>
                </a:lnTo>
                <a:lnTo>
                  <a:pt x="336456" y="21109"/>
                </a:lnTo>
                <a:lnTo>
                  <a:pt x="376904" y="44463"/>
                </a:lnTo>
                <a:lnTo>
                  <a:pt x="412019" y="75259"/>
                </a:lnTo>
                <a:lnTo>
                  <a:pt x="440451" y="112313"/>
                </a:lnTo>
                <a:lnTo>
                  <a:pt x="461108" y="154202"/>
                </a:lnTo>
                <a:lnTo>
                  <a:pt x="473195" y="199317"/>
                </a:lnTo>
                <a:lnTo>
                  <a:pt x="476249" y="230326"/>
                </a:lnTo>
                <a:lnTo>
                  <a:pt x="476249" y="238124"/>
                </a:lnTo>
                <a:lnTo>
                  <a:pt x="476249" y="245923"/>
                </a:lnTo>
                <a:lnTo>
                  <a:pt x="470152" y="292229"/>
                </a:lnTo>
                <a:lnTo>
                  <a:pt x="455139" y="336456"/>
                </a:lnTo>
                <a:lnTo>
                  <a:pt x="431785" y="376903"/>
                </a:lnTo>
                <a:lnTo>
                  <a:pt x="400989" y="412018"/>
                </a:lnTo>
                <a:lnTo>
                  <a:pt x="363935" y="440450"/>
                </a:lnTo>
                <a:lnTo>
                  <a:pt x="322046" y="461107"/>
                </a:lnTo>
                <a:lnTo>
                  <a:pt x="276931" y="473195"/>
                </a:lnTo>
                <a:lnTo>
                  <a:pt x="253703" y="475867"/>
                </a:lnTo>
                <a:lnTo>
                  <a:pt x="245923" y="476249"/>
                </a:lnTo>
                <a:close/>
              </a:path>
            </a:pathLst>
          </a:custGeom>
          <a:solidFill>
            <a:srgbClr val="F0F1F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 txBox="1"/>
          <p:nvPr/>
        </p:nvSpPr>
        <p:spPr>
          <a:xfrm>
            <a:off x="3670944" y="4404297"/>
            <a:ext cx="182880" cy="3829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350" spc="-85" b="1">
                <a:solidFill>
                  <a:srgbClr val="1A3F5C"/>
                </a:solidFill>
                <a:latin typeface="Trebuchet MS"/>
                <a:cs typeface="Trebuchet MS"/>
              </a:rPr>
              <a:t>4</a:t>
            </a:r>
            <a:endParaRPr sz="2350">
              <a:latin typeface="Trebuchet MS"/>
              <a:cs typeface="Trebuchet MS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4178300" y="4412805"/>
            <a:ext cx="2670810" cy="361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420">
                <a:solidFill>
                  <a:srgbClr val="333333"/>
                </a:solidFill>
                <a:latin typeface="Dotum"/>
                <a:cs typeface="Dotum"/>
              </a:rPr>
              <a:t>군자국과</a:t>
            </a:r>
            <a:r>
              <a:rPr dirty="0" sz="2200" spc="-18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200" spc="-420">
                <a:solidFill>
                  <a:srgbClr val="333333"/>
                </a:solidFill>
                <a:latin typeface="Dotum"/>
                <a:cs typeface="Dotum"/>
              </a:rPr>
              <a:t>제주신화의</a:t>
            </a:r>
            <a:r>
              <a:rPr dirty="0" sz="2200" spc="-18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200" spc="-445">
                <a:solidFill>
                  <a:srgbClr val="333333"/>
                </a:solidFill>
                <a:latin typeface="Dotum"/>
                <a:cs typeface="Dotum"/>
              </a:rPr>
              <a:t>비교</a:t>
            </a:r>
            <a:endParaRPr sz="2200">
              <a:latin typeface="Dotum"/>
              <a:cs typeface="Dotum"/>
            </a:endParaRPr>
          </a:p>
        </p:txBody>
      </p:sp>
      <p:sp>
        <p:nvSpPr>
          <p:cNvPr id="15" name="object 15" descr=""/>
          <p:cNvSpPr/>
          <p:nvPr/>
        </p:nvSpPr>
        <p:spPr>
          <a:xfrm>
            <a:off x="3524249" y="5143499"/>
            <a:ext cx="476250" cy="476250"/>
          </a:xfrm>
          <a:custGeom>
            <a:avLst/>
            <a:gdLst/>
            <a:ahLst/>
            <a:cxnLst/>
            <a:rect l="l" t="t" r="r" b="b"/>
            <a:pathLst>
              <a:path w="476250" h="476250">
                <a:moveTo>
                  <a:pt x="245923" y="476249"/>
                </a:moveTo>
                <a:lnTo>
                  <a:pt x="230326" y="476249"/>
                </a:lnTo>
                <a:lnTo>
                  <a:pt x="222545" y="475867"/>
                </a:lnTo>
                <a:lnTo>
                  <a:pt x="184020" y="470152"/>
                </a:lnTo>
                <a:lnTo>
                  <a:pt x="139793" y="455139"/>
                </a:lnTo>
                <a:lnTo>
                  <a:pt x="99345" y="431785"/>
                </a:lnTo>
                <a:lnTo>
                  <a:pt x="64230" y="400989"/>
                </a:lnTo>
                <a:lnTo>
                  <a:pt x="35798" y="363935"/>
                </a:lnTo>
                <a:lnTo>
                  <a:pt x="15141" y="322045"/>
                </a:lnTo>
                <a:lnTo>
                  <a:pt x="3053" y="276931"/>
                </a:lnTo>
                <a:lnTo>
                  <a:pt x="0" y="245923"/>
                </a:lnTo>
                <a:lnTo>
                  <a:pt x="0" y="230326"/>
                </a:lnTo>
                <a:lnTo>
                  <a:pt x="6096" y="184019"/>
                </a:lnTo>
                <a:lnTo>
                  <a:pt x="21110" y="139792"/>
                </a:lnTo>
                <a:lnTo>
                  <a:pt x="44464" y="99344"/>
                </a:lnTo>
                <a:lnTo>
                  <a:pt x="75259" y="64230"/>
                </a:lnTo>
                <a:lnTo>
                  <a:pt x="112314" y="35798"/>
                </a:lnTo>
                <a:lnTo>
                  <a:pt x="154203" y="15142"/>
                </a:lnTo>
                <a:lnTo>
                  <a:pt x="199318" y="3053"/>
                </a:lnTo>
                <a:lnTo>
                  <a:pt x="230326" y="0"/>
                </a:lnTo>
                <a:lnTo>
                  <a:pt x="245923" y="0"/>
                </a:lnTo>
                <a:lnTo>
                  <a:pt x="292229" y="6096"/>
                </a:lnTo>
                <a:lnTo>
                  <a:pt x="336456" y="21110"/>
                </a:lnTo>
                <a:lnTo>
                  <a:pt x="376904" y="44464"/>
                </a:lnTo>
                <a:lnTo>
                  <a:pt x="412019" y="75259"/>
                </a:lnTo>
                <a:lnTo>
                  <a:pt x="440451" y="112313"/>
                </a:lnTo>
                <a:lnTo>
                  <a:pt x="461108" y="154202"/>
                </a:lnTo>
                <a:lnTo>
                  <a:pt x="473195" y="199317"/>
                </a:lnTo>
                <a:lnTo>
                  <a:pt x="476249" y="230326"/>
                </a:lnTo>
                <a:lnTo>
                  <a:pt x="476249" y="238124"/>
                </a:lnTo>
                <a:lnTo>
                  <a:pt x="476249" y="245923"/>
                </a:lnTo>
                <a:lnTo>
                  <a:pt x="470152" y="292229"/>
                </a:lnTo>
                <a:lnTo>
                  <a:pt x="455139" y="336455"/>
                </a:lnTo>
                <a:lnTo>
                  <a:pt x="431785" y="376903"/>
                </a:lnTo>
                <a:lnTo>
                  <a:pt x="400989" y="412018"/>
                </a:lnTo>
                <a:lnTo>
                  <a:pt x="363935" y="440451"/>
                </a:lnTo>
                <a:lnTo>
                  <a:pt x="322046" y="461108"/>
                </a:lnTo>
                <a:lnTo>
                  <a:pt x="276931" y="473195"/>
                </a:lnTo>
                <a:lnTo>
                  <a:pt x="253703" y="475867"/>
                </a:lnTo>
                <a:lnTo>
                  <a:pt x="245923" y="476249"/>
                </a:lnTo>
                <a:close/>
              </a:path>
            </a:pathLst>
          </a:custGeom>
          <a:solidFill>
            <a:srgbClr val="F0F1F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 txBox="1"/>
          <p:nvPr/>
        </p:nvSpPr>
        <p:spPr>
          <a:xfrm>
            <a:off x="3670944" y="5185347"/>
            <a:ext cx="182880" cy="3829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350" spc="-85" b="1">
                <a:solidFill>
                  <a:srgbClr val="1A3F5C"/>
                </a:solidFill>
                <a:latin typeface="Trebuchet MS"/>
                <a:cs typeface="Trebuchet MS"/>
              </a:rPr>
              <a:t>5</a:t>
            </a:r>
            <a:endParaRPr sz="2350">
              <a:latin typeface="Trebuchet MS"/>
              <a:cs typeface="Trebuchet MS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4178300" y="5193855"/>
            <a:ext cx="1006475" cy="361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420">
                <a:solidFill>
                  <a:srgbClr val="333333"/>
                </a:solidFill>
                <a:latin typeface="Dotum"/>
                <a:cs typeface="Dotum"/>
              </a:rPr>
              <a:t>나가는</a:t>
            </a:r>
            <a:r>
              <a:rPr dirty="0" sz="2200" spc="-18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200" spc="-480">
                <a:solidFill>
                  <a:srgbClr val="333333"/>
                </a:solidFill>
                <a:latin typeface="Dotum"/>
                <a:cs typeface="Dotum"/>
              </a:rPr>
              <a:t>말</a:t>
            </a:r>
            <a:endParaRPr sz="2200">
              <a:latin typeface="Dotum"/>
              <a:cs typeface="Dotum"/>
            </a:endParaRPr>
          </a:p>
        </p:txBody>
      </p:sp>
      <p:grpSp>
        <p:nvGrpSpPr>
          <p:cNvPr id="18" name="object 18" descr=""/>
          <p:cNvGrpSpPr/>
          <p:nvPr/>
        </p:nvGrpSpPr>
        <p:grpSpPr>
          <a:xfrm>
            <a:off x="0" y="0"/>
            <a:ext cx="3048000" cy="6858000"/>
            <a:chOff x="0" y="0"/>
            <a:chExt cx="3048000" cy="6858000"/>
          </a:xfrm>
        </p:grpSpPr>
        <p:sp>
          <p:nvSpPr>
            <p:cNvPr id="19" name="object 19" descr=""/>
            <p:cNvSpPr/>
            <p:nvPr/>
          </p:nvSpPr>
          <p:spPr>
            <a:xfrm>
              <a:off x="0" y="0"/>
              <a:ext cx="3048000" cy="6858000"/>
            </a:xfrm>
            <a:custGeom>
              <a:avLst/>
              <a:gdLst/>
              <a:ahLst/>
              <a:cxnLst/>
              <a:rect l="l" t="t" r="r" b="b"/>
              <a:pathLst>
                <a:path w="3048000" h="6858000">
                  <a:moveTo>
                    <a:pt x="3047999" y="6857999"/>
                  </a:moveTo>
                  <a:lnTo>
                    <a:pt x="0" y="6857999"/>
                  </a:lnTo>
                  <a:lnTo>
                    <a:pt x="0" y="0"/>
                  </a:lnTo>
                  <a:lnTo>
                    <a:pt x="3047999" y="0"/>
                  </a:lnTo>
                  <a:lnTo>
                    <a:pt x="3047999" y="6857999"/>
                  </a:lnTo>
                  <a:close/>
                </a:path>
              </a:pathLst>
            </a:custGeom>
            <a:solidFill>
              <a:srgbClr val="1A3F5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0500" y="1333500"/>
              <a:ext cx="152400" cy="152399"/>
            </a:xfrm>
            <a:prstGeom prst="rect">
              <a:avLst/>
            </a:prstGeom>
          </p:spPr>
        </p:pic>
      </p:grpSp>
      <p:sp>
        <p:nvSpPr>
          <p:cNvPr id="21" name="object 21" descr=""/>
          <p:cNvSpPr txBox="1"/>
          <p:nvPr/>
        </p:nvSpPr>
        <p:spPr>
          <a:xfrm>
            <a:off x="330199" y="1329563"/>
            <a:ext cx="104965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60">
                <a:solidFill>
                  <a:srgbClr val="FFFFFF"/>
                </a:solidFill>
                <a:latin typeface="Dotum"/>
                <a:cs typeface="Dotum"/>
              </a:rPr>
              <a:t>제주</a:t>
            </a:r>
            <a:r>
              <a:rPr dirty="0" sz="1350" spc="-110">
                <a:solidFill>
                  <a:srgbClr val="FFFFFF"/>
                </a:solidFill>
                <a:latin typeface="Dotum"/>
                <a:cs typeface="Dotum"/>
              </a:rPr>
              <a:t> </a:t>
            </a:r>
            <a:r>
              <a:rPr dirty="0" sz="1350" spc="-270">
                <a:solidFill>
                  <a:srgbClr val="FFFFFF"/>
                </a:solidFill>
                <a:latin typeface="Dotum"/>
                <a:cs typeface="Dotum"/>
              </a:rPr>
              <a:t>설문대할망</a:t>
            </a:r>
            <a:endParaRPr sz="1350">
              <a:latin typeface="Dotum"/>
              <a:cs typeface="Dotum"/>
            </a:endParaRPr>
          </a:p>
        </p:txBody>
      </p:sp>
      <p:sp>
        <p:nvSpPr>
          <p:cNvPr id="22" name="object 22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85"/>
              </a:lnSpc>
            </a:pPr>
            <a:r>
              <a:rPr dirty="0" spc="-360"/>
              <a:t>세계</a:t>
            </a:r>
            <a:r>
              <a:rPr dirty="0" spc="-200"/>
              <a:t> </a:t>
            </a:r>
            <a:r>
              <a:rPr dirty="0" spc="-370"/>
              <a:t>신화로서의</a:t>
            </a:r>
          </a:p>
          <a:p>
            <a:pPr marL="12700">
              <a:lnSpc>
                <a:spcPts val="2315"/>
              </a:lnSpc>
              <a:spcBef>
                <a:spcPts val="300"/>
              </a:spcBef>
            </a:pPr>
            <a:r>
              <a:rPr dirty="0" spc="-360"/>
              <a:t>제주</a:t>
            </a:r>
            <a:r>
              <a:rPr dirty="0" spc="-200"/>
              <a:t> </a:t>
            </a:r>
            <a:r>
              <a:rPr dirty="0" spc="-360"/>
              <a:t>신화</a:t>
            </a:r>
            <a:r>
              <a:rPr dirty="0" spc="-200"/>
              <a:t> </a:t>
            </a:r>
            <a:r>
              <a:rPr dirty="0" spc="-360"/>
              <a:t>가능성</a:t>
            </a:r>
            <a:r>
              <a:rPr dirty="0" spc="-200"/>
              <a:t> </a:t>
            </a:r>
            <a:r>
              <a:rPr dirty="0" spc="-385"/>
              <a:t>연구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3524249" y="1828799"/>
            <a:ext cx="8191500" cy="28575"/>
          </a:xfrm>
          <a:custGeom>
            <a:avLst/>
            <a:gdLst/>
            <a:ahLst/>
            <a:cxnLst/>
            <a:rect l="l" t="t" r="r" b="b"/>
            <a:pathLst>
              <a:path w="8191500" h="28575">
                <a:moveTo>
                  <a:pt x="8191499" y="28574"/>
                </a:moveTo>
                <a:lnTo>
                  <a:pt x="0" y="28574"/>
                </a:lnTo>
                <a:lnTo>
                  <a:pt x="0" y="0"/>
                </a:lnTo>
                <a:lnTo>
                  <a:pt x="8191499" y="0"/>
                </a:lnTo>
                <a:lnTo>
                  <a:pt x="8191499" y="28574"/>
                </a:lnTo>
                <a:close/>
              </a:path>
            </a:pathLst>
          </a:custGeom>
          <a:solidFill>
            <a:srgbClr val="1A3F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05473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80"/>
              <a:t>순다랜드의</a:t>
            </a:r>
            <a:r>
              <a:rPr dirty="0" spc="-315"/>
              <a:t> </a:t>
            </a:r>
            <a:r>
              <a:rPr dirty="0" spc="-580"/>
              <a:t>중심지로서</a:t>
            </a:r>
            <a:r>
              <a:rPr dirty="0" spc="-320"/>
              <a:t> </a:t>
            </a:r>
            <a:r>
              <a:rPr dirty="0" spc="-605"/>
              <a:t>제주도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3511550" y="2215007"/>
            <a:ext cx="1035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1A3F5C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732262" y="2201138"/>
            <a:ext cx="7941945" cy="71120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90"/>
              </a:spcBef>
            </a:pPr>
            <a:r>
              <a:rPr dirty="0" sz="2000" spc="-300">
                <a:solidFill>
                  <a:srgbClr val="333333"/>
                </a:solidFill>
                <a:latin typeface="Dotum"/>
                <a:cs typeface="Dotum"/>
              </a:rPr>
              <a:t>순다랜드</a:t>
            </a:r>
            <a:r>
              <a:rPr dirty="0" sz="2000" spc="-300">
                <a:solidFill>
                  <a:srgbClr val="333333"/>
                </a:solidFill>
                <a:latin typeface="Microsoft Sans Serif"/>
                <a:cs typeface="Microsoft Sans Serif"/>
              </a:rPr>
              <a:t>:</a:t>
            </a:r>
            <a:r>
              <a:rPr dirty="0" sz="2000" spc="-3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마지막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270">
                <a:solidFill>
                  <a:srgbClr val="333333"/>
                </a:solidFill>
                <a:latin typeface="Dotum"/>
                <a:cs typeface="Dotum"/>
              </a:rPr>
              <a:t>빙하기</a:t>
            </a:r>
            <a:r>
              <a:rPr dirty="0" sz="2000" spc="-270">
                <a:solidFill>
                  <a:srgbClr val="333333"/>
                </a:solidFill>
                <a:latin typeface="Microsoft Sans Serif"/>
                <a:cs typeface="Microsoft Sans Serif"/>
              </a:rPr>
              <a:t>(BC</a:t>
            </a:r>
            <a:r>
              <a:rPr dirty="0" sz="2000" spc="-3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30">
                <a:solidFill>
                  <a:srgbClr val="333333"/>
                </a:solidFill>
                <a:latin typeface="Microsoft Sans Serif"/>
                <a:cs typeface="Microsoft Sans Serif"/>
              </a:rPr>
              <a:t>12,000~8,000</a:t>
            </a:r>
            <a:r>
              <a:rPr dirty="0" sz="2000" spc="-130">
                <a:solidFill>
                  <a:srgbClr val="333333"/>
                </a:solidFill>
                <a:latin typeface="Dotum"/>
                <a:cs typeface="Dotum"/>
              </a:rPr>
              <a:t>년</a:t>
            </a:r>
            <a:r>
              <a:rPr dirty="0" sz="2000" spc="-130">
                <a:solidFill>
                  <a:srgbClr val="333333"/>
                </a:solidFill>
                <a:latin typeface="Microsoft Sans Serif"/>
                <a:cs typeface="Microsoft Sans Serif"/>
              </a:rPr>
              <a:t>)</a:t>
            </a:r>
            <a:r>
              <a:rPr dirty="0" sz="2000" spc="-25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시기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해수면이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90">
                <a:solidFill>
                  <a:srgbClr val="333333"/>
                </a:solidFill>
                <a:latin typeface="Microsoft Sans Serif"/>
                <a:cs typeface="Microsoft Sans Serif"/>
              </a:rPr>
              <a:t>150m</a:t>
            </a:r>
            <a:r>
              <a:rPr dirty="0" sz="2000" spc="-25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낮았던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때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존재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했던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대륙</a:t>
            </a:r>
            <a:endParaRPr sz="2000">
              <a:latin typeface="Dotum"/>
              <a:cs typeface="Dotum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3511550" y="3110357"/>
            <a:ext cx="1035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1A3F5C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3732262" y="3129407"/>
            <a:ext cx="628015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285">
                <a:solidFill>
                  <a:srgbClr val="333333"/>
                </a:solidFill>
                <a:latin typeface="Dotum"/>
                <a:cs typeface="Dotum"/>
              </a:rPr>
              <a:t>한라산</a:t>
            </a:r>
            <a:r>
              <a:rPr dirty="0" sz="2000" spc="-285">
                <a:solidFill>
                  <a:srgbClr val="333333"/>
                </a:solidFill>
                <a:latin typeface="Microsoft Sans Serif"/>
                <a:cs typeface="Microsoft Sans Serif"/>
              </a:rPr>
              <a:t>:</a:t>
            </a:r>
            <a:r>
              <a:rPr dirty="0" sz="2000" spc="-3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순다랜드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지역에서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가장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높은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산으로서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전략적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중심지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역할</a:t>
            </a:r>
            <a:endParaRPr sz="2000">
              <a:latin typeface="Dotum"/>
              <a:cs typeface="Dotum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3511550" y="3662806"/>
            <a:ext cx="1035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1A3F5C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3732262" y="3681856"/>
            <a:ext cx="77108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고고학적</a:t>
            </a:r>
            <a:r>
              <a:rPr dirty="0" sz="2000" spc="-15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260">
                <a:solidFill>
                  <a:srgbClr val="333333"/>
                </a:solidFill>
                <a:latin typeface="Dotum"/>
                <a:cs typeface="Dotum"/>
              </a:rPr>
              <a:t>증거</a:t>
            </a:r>
            <a:r>
              <a:rPr dirty="0" sz="2000" spc="-260">
                <a:solidFill>
                  <a:srgbClr val="333333"/>
                </a:solidFill>
                <a:latin typeface="Microsoft Sans Serif"/>
                <a:cs typeface="Microsoft Sans Serif"/>
              </a:rPr>
              <a:t>:</a:t>
            </a:r>
            <a:r>
              <a:rPr dirty="0" sz="2000" spc="-15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제주</a:t>
            </a:r>
            <a:r>
              <a:rPr dirty="0" sz="2000" spc="-14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고산리</a:t>
            </a:r>
            <a:r>
              <a:rPr dirty="0" sz="2000" spc="-15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240">
                <a:solidFill>
                  <a:srgbClr val="333333"/>
                </a:solidFill>
                <a:latin typeface="Dotum"/>
                <a:cs typeface="Dotum"/>
              </a:rPr>
              <a:t>토기</a:t>
            </a:r>
            <a:r>
              <a:rPr dirty="0" sz="2000" spc="-240">
                <a:solidFill>
                  <a:srgbClr val="333333"/>
                </a:solidFill>
                <a:latin typeface="Microsoft Sans Serif"/>
                <a:cs typeface="Microsoft Sans Serif"/>
              </a:rPr>
              <a:t>(1</a:t>
            </a:r>
            <a:r>
              <a:rPr dirty="0" sz="2000" spc="-240">
                <a:solidFill>
                  <a:srgbClr val="333333"/>
                </a:solidFill>
                <a:latin typeface="Dotum"/>
                <a:cs typeface="Dotum"/>
              </a:rPr>
              <a:t>만년전</a:t>
            </a:r>
            <a:r>
              <a:rPr dirty="0" sz="2000" spc="-240">
                <a:solidFill>
                  <a:srgbClr val="333333"/>
                </a:solidFill>
                <a:latin typeface="Microsoft Sans Serif"/>
                <a:cs typeface="Microsoft Sans Serif"/>
              </a:rPr>
              <a:t>),</a:t>
            </a:r>
            <a:r>
              <a:rPr dirty="0" sz="2000" spc="-1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요나구니</a:t>
            </a:r>
            <a:r>
              <a:rPr dirty="0" sz="2000" spc="-15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해저</a:t>
            </a:r>
            <a:r>
              <a:rPr dirty="0" sz="2000" spc="-15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254">
                <a:solidFill>
                  <a:srgbClr val="333333"/>
                </a:solidFill>
                <a:latin typeface="Dotum"/>
                <a:cs typeface="Dotum"/>
              </a:rPr>
              <a:t>유적</a:t>
            </a:r>
            <a:r>
              <a:rPr dirty="0" sz="2000" spc="-254">
                <a:solidFill>
                  <a:srgbClr val="333333"/>
                </a:solidFill>
                <a:latin typeface="Microsoft Sans Serif"/>
                <a:cs typeface="Microsoft Sans Serif"/>
              </a:rPr>
              <a:t>(BC</a:t>
            </a:r>
            <a:r>
              <a:rPr dirty="0" sz="2000" spc="-1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160">
                <a:solidFill>
                  <a:srgbClr val="333333"/>
                </a:solidFill>
                <a:latin typeface="Microsoft Sans Serif"/>
                <a:cs typeface="Microsoft Sans Serif"/>
              </a:rPr>
              <a:t>8,000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년</a:t>
            </a:r>
            <a:r>
              <a:rPr dirty="0" sz="2000" spc="-15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285">
                <a:solidFill>
                  <a:srgbClr val="333333"/>
                </a:solidFill>
                <a:latin typeface="Dotum"/>
                <a:cs typeface="Dotum"/>
              </a:rPr>
              <a:t>이전</a:t>
            </a:r>
            <a:r>
              <a:rPr dirty="0" sz="2000" spc="-285">
                <a:solidFill>
                  <a:srgbClr val="333333"/>
                </a:solidFill>
                <a:latin typeface="Microsoft Sans Serif"/>
                <a:cs typeface="Microsoft Sans Serif"/>
              </a:rPr>
              <a:t>)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3511550" y="4215256"/>
            <a:ext cx="1035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1A3F5C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3732262" y="4201388"/>
            <a:ext cx="7943850" cy="71120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90"/>
              </a:spcBef>
            </a:pP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문명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285">
                <a:solidFill>
                  <a:srgbClr val="333333"/>
                </a:solidFill>
                <a:latin typeface="Dotum"/>
                <a:cs typeface="Dotum"/>
              </a:rPr>
              <a:t>연속성</a:t>
            </a:r>
            <a:r>
              <a:rPr dirty="0" sz="2000" spc="-285">
                <a:solidFill>
                  <a:srgbClr val="333333"/>
                </a:solidFill>
                <a:latin typeface="Microsoft Sans Serif"/>
                <a:cs typeface="Microsoft Sans Serif"/>
              </a:rPr>
              <a:t>:</a:t>
            </a:r>
            <a:r>
              <a:rPr dirty="0" sz="2000" spc="-3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인도네시아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00">
                <a:solidFill>
                  <a:srgbClr val="333333"/>
                </a:solidFill>
                <a:latin typeface="Dotum"/>
                <a:cs typeface="Dotum"/>
              </a:rPr>
              <a:t>피라미드</a:t>
            </a:r>
            <a:r>
              <a:rPr dirty="0" sz="2000" spc="-300">
                <a:solidFill>
                  <a:srgbClr val="333333"/>
                </a:solidFill>
                <a:latin typeface="Microsoft Sans Serif"/>
                <a:cs typeface="Microsoft Sans Serif"/>
              </a:rPr>
              <a:t>,</a:t>
            </a:r>
            <a:r>
              <a:rPr dirty="0" sz="2000" spc="-3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제주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00">
                <a:solidFill>
                  <a:srgbClr val="333333"/>
                </a:solidFill>
                <a:latin typeface="Dotum"/>
                <a:cs typeface="Dotum"/>
              </a:rPr>
              <a:t>돌하루방</a:t>
            </a:r>
            <a:r>
              <a:rPr dirty="0" sz="2000" spc="-300">
                <a:solidFill>
                  <a:srgbClr val="333333"/>
                </a:solidFill>
                <a:latin typeface="Microsoft Sans Serif"/>
                <a:cs typeface="Microsoft Sans Serif"/>
              </a:rPr>
              <a:t>,</a:t>
            </a:r>
            <a:r>
              <a:rPr dirty="0" sz="2000" spc="-25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남미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피라미드까지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이어지는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문화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적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연결성</a:t>
            </a:r>
            <a:endParaRPr sz="2000">
              <a:latin typeface="Dotum"/>
              <a:cs typeface="Dotum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3511550" y="5110606"/>
            <a:ext cx="1035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1A3F5C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3732262" y="5129656"/>
            <a:ext cx="7458709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스티븐</a:t>
            </a:r>
            <a:r>
              <a:rPr dirty="0" sz="2000" spc="-15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10">
                <a:solidFill>
                  <a:srgbClr val="333333"/>
                </a:solidFill>
                <a:latin typeface="Dotum"/>
                <a:cs typeface="Dotum"/>
              </a:rPr>
              <a:t>오펜하이머</a:t>
            </a:r>
            <a:r>
              <a:rPr dirty="0" sz="2000" spc="-310">
                <a:solidFill>
                  <a:srgbClr val="333333"/>
                </a:solidFill>
                <a:latin typeface="Microsoft Sans Serif"/>
                <a:cs typeface="Microsoft Sans Serif"/>
              </a:rPr>
              <a:t>:</a:t>
            </a:r>
            <a:r>
              <a:rPr dirty="0" sz="2000" spc="-2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25">
                <a:solidFill>
                  <a:srgbClr val="333333"/>
                </a:solidFill>
                <a:latin typeface="Dotum"/>
                <a:cs typeface="Dotum"/>
              </a:rPr>
              <a:t>유전학</a:t>
            </a:r>
            <a:r>
              <a:rPr dirty="0" sz="2000" spc="-325">
                <a:solidFill>
                  <a:srgbClr val="333333"/>
                </a:solidFill>
                <a:latin typeface="Microsoft Sans Serif"/>
                <a:cs typeface="Microsoft Sans Serif"/>
              </a:rPr>
              <a:t>·</a:t>
            </a:r>
            <a:r>
              <a:rPr dirty="0" sz="2000" spc="-325">
                <a:solidFill>
                  <a:srgbClr val="333333"/>
                </a:solidFill>
                <a:latin typeface="Dotum"/>
                <a:cs typeface="Dotum"/>
              </a:rPr>
              <a:t>지질학적</a:t>
            </a:r>
            <a:r>
              <a:rPr dirty="0" sz="2000" spc="-15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증거로</a:t>
            </a:r>
            <a:r>
              <a:rPr dirty="0" sz="2000" spc="-15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순다랜드를</a:t>
            </a:r>
            <a:r>
              <a:rPr dirty="0" sz="2000" spc="-15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245">
                <a:solidFill>
                  <a:srgbClr val="333333"/>
                </a:solidFill>
                <a:latin typeface="Microsoft Sans Serif"/>
                <a:cs typeface="Microsoft Sans Serif"/>
              </a:rPr>
              <a:t>'</a:t>
            </a:r>
            <a:r>
              <a:rPr dirty="0" sz="2000" spc="-245">
                <a:solidFill>
                  <a:srgbClr val="333333"/>
                </a:solidFill>
                <a:latin typeface="Dotum"/>
                <a:cs typeface="Dotum"/>
              </a:rPr>
              <a:t>동쪽의</a:t>
            </a:r>
            <a:r>
              <a:rPr dirty="0" sz="2000" spc="-15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265">
                <a:solidFill>
                  <a:srgbClr val="333333"/>
                </a:solidFill>
                <a:latin typeface="Dotum"/>
                <a:cs typeface="Dotum"/>
              </a:rPr>
              <a:t>에덴</a:t>
            </a:r>
            <a:r>
              <a:rPr dirty="0" sz="2000" spc="-265">
                <a:solidFill>
                  <a:srgbClr val="333333"/>
                </a:solidFill>
                <a:latin typeface="Microsoft Sans Serif"/>
                <a:cs typeface="Microsoft Sans Serif"/>
              </a:rPr>
              <a:t>'</a:t>
            </a:r>
            <a:r>
              <a:rPr dirty="0" sz="2000" spc="-265">
                <a:solidFill>
                  <a:srgbClr val="333333"/>
                </a:solidFill>
                <a:latin typeface="Dotum"/>
                <a:cs typeface="Dotum"/>
              </a:rPr>
              <a:t>으로</a:t>
            </a:r>
            <a:r>
              <a:rPr dirty="0" sz="2000" spc="-15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제시</a:t>
            </a:r>
            <a:endParaRPr sz="2000">
              <a:latin typeface="Dotum"/>
              <a:cs typeface="Dotum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0" y="0"/>
            <a:ext cx="3048000" cy="6858000"/>
            <a:chOff x="0" y="0"/>
            <a:chExt cx="3048000" cy="6858000"/>
          </a:xfrm>
        </p:grpSpPr>
        <p:sp>
          <p:nvSpPr>
            <p:cNvPr id="15" name="object 15" descr=""/>
            <p:cNvSpPr/>
            <p:nvPr/>
          </p:nvSpPr>
          <p:spPr>
            <a:xfrm>
              <a:off x="0" y="0"/>
              <a:ext cx="3048000" cy="6858000"/>
            </a:xfrm>
            <a:custGeom>
              <a:avLst/>
              <a:gdLst/>
              <a:ahLst/>
              <a:cxnLst/>
              <a:rect l="l" t="t" r="r" b="b"/>
              <a:pathLst>
                <a:path w="3048000" h="6858000">
                  <a:moveTo>
                    <a:pt x="3047999" y="6857999"/>
                  </a:moveTo>
                  <a:lnTo>
                    <a:pt x="0" y="6857999"/>
                  </a:lnTo>
                  <a:lnTo>
                    <a:pt x="0" y="0"/>
                  </a:lnTo>
                  <a:lnTo>
                    <a:pt x="3047999" y="0"/>
                  </a:lnTo>
                  <a:lnTo>
                    <a:pt x="3047999" y="6857999"/>
                  </a:lnTo>
                  <a:close/>
                </a:path>
              </a:pathLst>
            </a:custGeom>
            <a:solidFill>
              <a:srgbClr val="1A3F5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0500" y="1333500"/>
              <a:ext cx="152400" cy="152399"/>
            </a:xfrm>
            <a:prstGeom prst="rect">
              <a:avLst/>
            </a:prstGeom>
          </p:spPr>
        </p:pic>
      </p:grpSp>
      <p:sp>
        <p:nvSpPr>
          <p:cNvPr id="17" name="object 17" descr=""/>
          <p:cNvSpPr txBox="1"/>
          <p:nvPr/>
        </p:nvSpPr>
        <p:spPr>
          <a:xfrm>
            <a:off x="330199" y="1329563"/>
            <a:ext cx="909319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60">
                <a:solidFill>
                  <a:srgbClr val="FFFFFF"/>
                </a:solidFill>
                <a:latin typeface="Dotum"/>
                <a:cs typeface="Dotum"/>
              </a:rPr>
              <a:t>순다랜드</a:t>
            </a:r>
            <a:r>
              <a:rPr dirty="0" sz="1350" spc="-105">
                <a:solidFill>
                  <a:srgbClr val="FFFFFF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FFFFFF"/>
                </a:solidFill>
                <a:latin typeface="Dotum"/>
                <a:cs typeface="Dotum"/>
              </a:rPr>
              <a:t>지도</a:t>
            </a:r>
            <a:endParaRPr sz="1350">
              <a:latin typeface="Dotum"/>
              <a:cs typeface="Dotum"/>
            </a:endParaRPr>
          </a:p>
        </p:txBody>
      </p:sp>
      <p:sp>
        <p:nvSpPr>
          <p:cNvPr id="18" name="object 1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85"/>
              </a:lnSpc>
            </a:pPr>
            <a:r>
              <a:rPr dirty="0" spc="-360"/>
              <a:t>세계</a:t>
            </a:r>
            <a:r>
              <a:rPr dirty="0" spc="-200"/>
              <a:t> </a:t>
            </a:r>
            <a:r>
              <a:rPr dirty="0" spc="-370"/>
              <a:t>신화로서의</a:t>
            </a:r>
          </a:p>
          <a:p>
            <a:pPr marL="12700">
              <a:lnSpc>
                <a:spcPts val="2315"/>
              </a:lnSpc>
              <a:spcBef>
                <a:spcPts val="300"/>
              </a:spcBef>
            </a:pPr>
            <a:r>
              <a:rPr dirty="0" spc="-360"/>
              <a:t>제주</a:t>
            </a:r>
            <a:r>
              <a:rPr dirty="0" spc="-200"/>
              <a:t> </a:t>
            </a:r>
            <a:r>
              <a:rPr dirty="0" spc="-360"/>
              <a:t>신화</a:t>
            </a:r>
            <a:r>
              <a:rPr dirty="0" spc="-200"/>
              <a:t> </a:t>
            </a:r>
            <a:r>
              <a:rPr dirty="0" spc="-360"/>
              <a:t>가능성</a:t>
            </a:r>
            <a:r>
              <a:rPr dirty="0" spc="-200"/>
              <a:t> </a:t>
            </a:r>
            <a:r>
              <a:rPr dirty="0" spc="-385"/>
              <a:t>연구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3524249" y="1714499"/>
            <a:ext cx="8191500" cy="28575"/>
          </a:xfrm>
          <a:custGeom>
            <a:avLst/>
            <a:gdLst/>
            <a:ahLst/>
            <a:cxnLst/>
            <a:rect l="l" t="t" r="r" b="b"/>
            <a:pathLst>
              <a:path w="8191500" h="28575">
                <a:moveTo>
                  <a:pt x="8191499" y="28574"/>
                </a:moveTo>
                <a:lnTo>
                  <a:pt x="0" y="28574"/>
                </a:lnTo>
                <a:lnTo>
                  <a:pt x="0" y="0"/>
                </a:lnTo>
                <a:lnTo>
                  <a:pt x="8191499" y="0"/>
                </a:lnTo>
                <a:lnTo>
                  <a:pt x="8191499" y="28574"/>
                </a:lnTo>
                <a:close/>
              </a:path>
            </a:pathLst>
          </a:custGeom>
          <a:solidFill>
            <a:srgbClr val="1A3F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850" spc="-515"/>
              <a:t>아틀란티스</a:t>
            </a:r>
            <a:r>
              <a:rPr dirty="0" sz="2850" spc="-280"/>
              <a:t> </a:t>
            </a:r>
            <a:r>
              <a:rPr dirty="0" sz="2850" spc="-515"/>
              <a:t>신화와</a:t>
            </a:r>
            <a:r>
              <a:rPr dirty="0" sz="2850" spc="-285"/>
              <a:t> </a:t>
            </a:r>
            <a:r>
              <a:rPr dirty="0" sz="2850" spc="-515"/>
              <a:t>제주신화의</a:t>
            </a:r>
            <a:r>
              <a:rPr dirty="0" sz="2850" spc="-280"/>
              <a:t> </a:t>
            </a:r>
            <a:r>
              <a:rPr dirty="0" sz="2850" spc="-515"/>
              <a:t>비교</a:t>
            </a:r>
            <a:r>
              <a:rPr dirty="0" sz="2850" spc="-285"/>
              <a:t> </a:t>
            </a:r>
            <a:r>
              <a:rPr dirty="0" sz="2850" spc="-540"/>
              <a:t>분석</a:t>
            </a:r>
            <a:endParaRPr sz="2850"/>
          </a:p>
        </p:txBody>
      </p:sp>
      <p:sp>
        <p:nvSpPr>
          <p:cNvPr id="4" name="object 4" descr=""/>
          <p:cNvSpPr txBox="1"/>
          <p:nvPr/>
        </p:nvSpPr>
        <p:spPr>
          <a:xfrm>
            <a:off x="3511550" y="2100707"/>
            <a:ext cx="1035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1A3F5C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732262" y="2085145"/>
            <a:ext cx="7903845" cy="713105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marL="12700" marR="5080">
              <a:lnSpc>
                <a:spcPct val="111800"/>
              </a:lnSpc>
              <a:spcBef>
                <a:spcPts val="65"/>
              </a:spcBef>
            </a:pP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단일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25">
                <a:solidFill>
                  <a:srgbClr val="333333"/>
                </a:solidFill>
                <a:latin typeface="Dotum"/>
                <a:cs typeface="Dotum"/>
              </a:rPr>
              <a:t>원형신화론</a:t>
            </a:r>
            <a:r>
              <a:rPr dirty="0" sz="2050" spc="-325">
                <a:solidFill>
                  <a:srgbClr val="333333"/>
                </a:solidFill>
                <a:latin typeface="Microsoft Sans Serif"/>
                <a:cs typeface="Microsoft Sans Serif"/>
              </a:rPr>
              <a:t>(</a:t>
            </a:r>
            <a:r>
              <a:rPr dirty="0" sz="2000" spc="-325">
                <a:solidFill>
                  <a:srgbClr val="333333"/>
                </a:solidFill>
                <a:latin typeface="Dotum"/>
                <a:cs typeface="Dotum"/>
              </a:rPr>
              <a:t>조셉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캠벨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225">
                <a:solidFill>
                  <a:srgbClr val="333333"/>
                </a:solidFill>
                <a:latin typeface="Dotum"/>
                <a:cs typeface="Dotum"/>
              </a:rPr>
              <a:t>등</a:t>
            </a:r>
            <a:r>
              <a:rPr dirty="0" sz="2050" spc="-225">
                <a:solidFill>
                  <a:srgbClr val="333333"/>
                </a:solidFill>
                <a:latin typeface="Microsoft Sans Serif"/>
                <a:cs typeface="Microsoft Sans Serif"/>
              </a:rPr>
              <a:t>)</a:t>
            </a:r>
            <a:r>
              <a:rPr dirty="0" sz="2050" spc="-45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50">
                <a:solidFill>
                  <a:srgbClr val="333333"/>
                </a:solidFill>
                <a:latin typeface="Microsoft Sans Serif"/>
                <a:cs typeface="Microsoft Sans Serif"/>
              </a:rPr>
              <a:t>-</a:t>
            </a:r>
            <a:r>
              <a:rPr dirty="0" sz="2050" spc="-9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세계의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다양한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신화가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심층적으로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동일한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구조를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409">
                <a:solidFill>
                  <a:srgbClr val="333333"/>
                </a:solidFill>
                <a:latin typeface="Dotum"/>
                <a:cs typeface="Dotum"/>
              </a:rPr>
              <a:t>가 </a:t>
            </a:r>
            <a:r>
              <a:rPr dirty="0" sz="2000" spc="-420">
                <a:solidFill>
                  <a:srgbClr val="333333"/>
                </a:solidFill>
                <a:latin typeface="Dotum"/>
                <a:cs typeface="Dotum"/>
              </a:rPr>
              <a:t>짐</a:t>
            </a:r>
            <a:endParaRPr sz="2000">
              <a:latin typeface="Dotum"/>
              <a:cs typeface="Dotum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3511550" y="2996057"/>
            <a:ext cx="1035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1A3F5C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3732262" y="3013278"/>
            <a:ext cx="6780530" cy="3378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순다랜드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문명에서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기원하는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신화적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구조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50">
                <a:solidFill>
                  <a:srgbClr val="333333"/>
                </a:solidFill>
                <a:latin typeface="Microsoft Sans Serif"/>
                <a:cs typeface="Microsoft Sans Serif"/>
              </a:rPr>
              <a:t>-</a:t>
            </a:r>
            <a:r>
              <a:rPr dirty="0" sz="2050" spc="-11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문명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전파론적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시각에서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접근</a:t>
            </a:r>
            <a:endParaRPr sz="2000">
              <a:latin typeface="Dotum"/>
              <a:cs typeface="Dotum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3511550" y="3548506"/>
            <a:ext cx="1035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1A3F5C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3732262" y="3565728"/>
            <a:ext cx="7211695" cy="3378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아틀란티스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15">
                <a:solidFill>
                  <a:srgbClr val="333333"/>
                </a:solidFill>
                <a:latin typeface="Dotum"/>
                <a:cs typeface="Dotum"/>
              </a:rPr>
              <a:t>신화</a:t>
            </a:r>
            <a:r>
              <a:rPr dirty="0" sz="2050" spc="-315">
                <a:solidFill>
                  <a:srgbClr val="333333"/>
                </a:solidFill>
                <a:latin typeface="Microsoft Sans Serif"/>
                <a:cs typeface="Microsoft Sans Serif"/>
              </a:rPr>
              <a:t>(</a:t>
            </a:r>
            <a:r>
              <a:rPr dirty="0" sz="2000" spc="-315">
                <a:solidFill>
                  <a:srgbClr val="333333"/>
                </a:solidFill>
                <a:latin typeface="Dotum"/>
                <a:cs typeface="Dotum"/>
              </a:rPr>
              <a:t>플라톤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Dotum"/>
                <a:cs typeface="Dotum"/>
              </a:rPr>
              <a:t>대화편</a:t>
            </a:r>
            <a:r>
              <a:rPr dirty="0" sz="2050" spc="-305">
                <a:solidFill>
                  <a:srgbClr val="333333"/>
                </a:solidFill>
                <a:latin typeface="Microsoft Sans Serif"/>
                <a:cs typeface="Microsoft Sans Serif"/>
              </a:rPr>
              <a:t>)</a:t>
            </a:r>
            <a:r>
              <a:rPr dirty="0" sz="2000" spc="-305">
                <a:solidFill>
                  <a:srgbClr val="333333"/>
                </a:solidFill>
                <a:latin typeface="Dotum"/>
                <a:cs typeface="Dotum"/>
              </a:rPr>
              <a:t>와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제주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설문대할망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신화의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수몰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모티프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비교</a:t>
            </a:r>
            <a:endParaRPr sz="2000">
              <a:latin typeface="Dotum"/>
              <a:cs typeface="Dotum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3511550" y="4100956"/>
            <a:ext cx="1035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1A3F5C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3732262" y="4120006"/>
            <a:ext cx="59416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제주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설문대할망과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수메르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점토판의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마고왕국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시대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기록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연결성</a:t>
            </a:r>
            <a:endParaRPr sz="2000">
              <a:latin typeface="Dotum"/>
              <a:cs typeface="Dotum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3511550" y="4653406"/>
            <a:ext cx="1035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1A3F5C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3732262" y="4670628"/>
            <a:ext cx="7482840" cy="3378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290">
                <a:solidFill>
                  <a:srgbClr val="333333"/>
                </a:solidFill>
                <a:latin typeface="Dotum"/>
                <a:cs typeface="Dotum"/>
              </a:rPr>
              <a:t>언어학</a:t>
            </a:r>
            <a:r>
              <a:rPr dirty="0" sz="2050" spc="-290">
                <a:solidFill>
                  <a:srgbClr val="333333"/>
                </a:solidFill>
                <a:latin typeface="Microsoft Sans Serif"/>
                <a:cs typeface="Microsoft Sans Serif"/>
              </a:rPr>
              <a:t>,</a:t>
            </a:r>
            <a:r>
              <a:rPr dirty="0" sz="2050" spc="-45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신화학적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290">
                <a:solidFill>
                  <a:srgbClr val="333333"/>
                </a:solidFill>
                <a:latin typeface="Dotum"/>
                <a:cs typeface="Dotum"/>
              </a:rPr>
              <a:t>근거</a:t>
            </a:r>
            <a:r>
              <a:rPr dirty="0" sz="2050" spc="-290">
                <a:solidFill>
                  <a:srgbClr val="333333"/>
                </a:solidFill>
                <a:latin typeface="Microsoft Sans Serif"/>
                <a:cs typeface="Microsoft Sans Serif"/>
              </a:rPr>
              <a:t>(</a:t>
            </a:r>
            <a:r>
              <a:rPr dirty="0" sz="2000" spc="-290">
                <a:solidFill>
                  <a:srgbClr val="333333"/>
                </a:solidFill>
                <a:latin typeface="Dotum"/>
                <a:cs typeface="Dotum"/>
              </a:rPr>
              <a:t>르완다어</a:t>
            </a:r>
            <a:r>
              <a:rPr dirty="0" sz="2050" spc="-290">
                <a:solidFill>
                  <a:srgbClr val="333333"/>
                </a:solidFill>
                <a:latin typeface="Microsoft Sans Serif"/>
                <a:cs typeface="Microsoft Sans Serif"/>
              </a:rPr>
              <a:t>,</a:t>
            </a:r>
            <a:r>
              <a:rPr dirty="0" sz="2050" spc="-45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Dotum"/>
                <a:cs typeface="Dotum"/>
              </a:rPr>
              <a:t>세소토어</a:t>
            </a:r>
            <a:r>
              <a:rPr dirty="0" sz="2050" spc="-305">
                <a:solidFill>
                  <a:srgbClr val="333333"/>
                </a:solidFill>
                <a:latin typeface="Microsoft Sans Serif"/>
                <a:cs typeface="Microsoft Sans Serif"/>
              </a:rPr>
              <a:t>,</a:t>
            </a:r>
            <a:r>
              <a:rPr dirty="0" sz="2050" spc="-45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290">
                <a:solidFill>
                  <a:srgbClr val="333333"/>
                </a:solidFill>
                <a:latin typeface="Dotum"/>
                <a:cs typeface="Dotum"/>
              </a:rPr>
              <a:t>부도지</a:t>
            </a:r>
            <a:r>
              <a:rPr dirty="0" sz="2050" spc="-290">
                <a:solidFill>
                  <a:srgbClr val="333333"/>
                </a:solidFill>
                <a:latin typeface="Microsoft Sans Serif"/>
                <a:cs typeface="Microsoft Sans Serif"/>
              </a:rPr>
              <a:t>)</a:t>
            </a:r>
            <a:r>
              <a:rPr dirty="0" sz="2050" spc="-45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50">
                <a:solidFill>
                  <a:srgbClr val="333333"/>
                </a:solidFill>
                <a:latin typeface="Microsoft Sans Serif"/>
                <a:cs typeface="Microsoft Sans Serif"/>
              </a:rPr>
              <a:t>-</a:t>
            </a:r>
            <a:r>
              <a:rPr dirty="0" sz="2050" spc="-65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에덴동산과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빙하기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이주설</a:t>
            </a:r>
            <a:endParaRPr sz="2000">
              <a:latin typeface="Dotum"/>
              <a:cs typeface="Dotum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3511550" y="5205856"/>
            <a:ext cx="1035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1A3F5C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3732262" y="5223078"/>
            <a:ext cx="7474584" cy="3378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세계신화의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원형으로서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제주신화의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의의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50">
                <a:solidFill>
                  <a:srgbClr val="333333"/>
                </a:solidFill>
                <a:latin typeface="Microsoft Sans Serif"/>
                <a:cs typeface="Microsoft Sans Serif"/>
              </a:rPr>
              <a:t>-</a:t>
            </a:r>
            <a:r>
              <a:rPr dirty="0" sz="2050" spc="-75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Dotum"/>
                <a:cs typeface="Dotum"/>
              </a:rPr>
              <a:t>에덴동산</a:t>
            </a:r>
            <a:r>
              <a:rPr dirty="0" sz="2050" spc="-305">
                <a:solidFill>
                  <a:srgbClr val="333333"/>
                </a:solidFill>
                <a:latin typeface="Microsoft Sans Serif"/>
                <a:cs typeface="Microsoft Sans Serif"/>
              </a:rPr>
              <a:t>,</a:t>
            </a:r>
            <a:r>
              <a:rPr dirty="0" sz="2050" spc="-45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Dotum"/>
                <a:cs typeface="Dotum"/>
              </a:rPr>
              <a:t>아마겟돈</a:t>
            </a:r>
            <a:r>
              <a:rPr dirty="0" sz="2050" spc="-305">
                <a:solidFill>
                  <a:srgbClr val="333333"/>
                </a:solidFill>
                <a:latin typeface="Microsoft Sans Serif"/>
                <a:cs typeface="Microsoft Sans Serif"/>
              </a:rPr>
              <a:t>,</a:t>
            </a:r>
            <a:r>
              <a:rPr dirty="0" sz="2050" spc="-45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아틀란티스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연결</a:t>
            </a:r>
            <a:endParaRPr sz="2000">
              <a:latin typeface="Dotum"/>
              <a:cs typeface="Dotum"/>
            </a:endParaRPr>
          </a:p>
        </p:txBody>
      </p:sp>
      <p:grpSp>
        <p:nvGrpSpPr>
          <p:cNvPr id="16" name="object 16" descr=""/>
          <p:cNvGrpSpPr/>
          <p:nvPr/>
        </p:nvGrpSpPr>
        <p:grpSpPr>
          <a:xfrm>
            <a:off x="0" y="0"/>
            <a:ext cx="3048000" cy="6858000"/>
            <a:chOff x="0" y="0"/>
            <a:chExt cx="3048000" cy="6858000"/>
          </a:xfrm>
        </p:grpSpPr>
        <p:sp>
          <p:nvSpPr>
            <p:cNvPr id="17" name="object 17" descr=""/>
            <p:cNvSpPr/>
            <p:nvPr/>
          </p:nvSpPr>
          <p:spPr>
            <a:xfrm>
              <a:off x="0" y="0"/>
              <a:ext cx="3048000" cy="6858000"/>
            </a:xfrm>
            <a:custGeom>
              <a:avLst/>
              <a:gdLst/>
              <a:ahLst/>
              <a:cxnLst/>
              <a:rect l="l" t="t" r="r" b="b"/>
              <a:pathLst>
                <a:path w="3048000" h="6858000">
                  <a:moveTo>
                    <a:pt x="3047999" y="6857999"/>
                  </a:moveTo>
                  <a:lnTo>
                    <a:pt x="0" y="6857999"/>
                  </a:lnTo>
                  <a:lnTo>
                    <a:pt x="0" y="0"/>
                  </a:lnTo>
                  <a:lnTo>
                    <a:pt x="3047999" y="0"/>
                  </a:lnTo>
                  <a:lnTo>
                    <a:pt x="3047999" y="6857999"/>
                  </a:lnTo>
                  <a:close/>
                </a:path>
              </a:pathLst>
            </a:custGeom>
            <a:solidFill>
              <a:srgbClr val="1A3F5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0500" y="1333500"/>
              <a:ext cx="152400" cy="152399"/>
            </a:xfrm>
            <a:prstGeom prst="rect">
              <a:avLst/>
            </a:prstGeom>
          </p:spPr>
        </p:pic>
      </p:grpSp>
      <p:sp>
        <p:nvSpPr>
          <p:cNvPr id="19" name="object 19" descr=""/>
          <p:cNvSpPr txBox="1"/>
          <p:nvPr/>
        </p:nvSpPr>
        <p:spPr>
          <a:xfrm>
            <a:off x="330199" y="1329563"/>
            <a:ext cx="239712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60">
                <a:solidFill>
                  <a:srgbClr val="FFFFFF"/>
                </a:solidFill>
                <a:latin typeface="Dotum"/>
                <a:cs typeface="Dotum"/>
              </a:rPr>
              <a:t>아틀란티스와</a:t>
            </a:r>
            <a:r>
              <a:rPr dirty="0" sz="1350" spc="-100">
                <a:solidFill>
                  <a:srgbClr val="FFFFFF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FFFFFF"/>
                </a:solidFill>
                <a:latin typeface="Dotum"/>
                <a:cs typeface="Dotum"/>
              </a:rPr>
              <a:t>설문대할망</a:t>
            </a:r>
            <a:r>
              <a:rPr dirty="0" sz="1350" spc="-100">
                <a:solidFill>
                  <a:srgbClr val="FFFFFF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FFFFFF"/>
                </a:solidFill>
                <a:latin typeface="Dotum"/>
                <a:cs typeface="Dotum"/>
              </a:rPr>
              <a:t>비교</a:t>
            </a:r>
            <a:r>
              <a:rPr dirty="0" sz="1350" spc="-100">
                <a:solidFill>
                  <a:srgbClr val="FFFFFF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FFFFFF"/>
                </a:solidFill>
                <a:latin typeface="Dotum"/>
                <a:cs typeface="Dotum"/>
              </a:rPr>
              <a:t>이미지</a:t>
            </a:r>
            <a:endParaRPr sz="1350">
              <a:latin typeface="Dotum"/>
              <a:cs typeface="Dotum"/>
            </a:endParaRPr>
          </a:p>
        </p:txBody>
      </p:sp>
      <p:sp>
        <p:nvSpPr>
          <p:cNvPr id="20" name="object 20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85"/>
              </a:lnSpc>
            </a:pPr>
            <a:r>
              <a:rPr dirty="0" spc="-360"/>
              <a:t>세계</a:t>
            </a:r>
            <a:r>
              <a:rPr dirty="0" spc="-200"/>
              <a:t> </a:t>
            </a:r>
            <a:r>
              <a:rPr dirty="0" spc="-370"/>
              <a:t>신화로서의</a:t>
            </a:r>
          </a:p>
          <a:p>
            <a:pPr marL="12700">
              <a:lnSpc>
                <a:spcPts val="2315"/>
              </a:lnSpc>
              <a:spcBef>
                <a:spcPts val="300"/>
              </a:spcBef>
            </a:pPr>
            <a:r>
              <a:rPr dirty="0" spc="-360"/>
              <a:t>제주</a:t>
            </a:r>
            <a:r>
              <a:rPr dirty="0" spc="-200"/>
              <a:t> </a:t>
            </a:r>
            <a:r>
              <a:rPr dirty="0" spc="-360"/>
              <a:t>신화</a:t>
            </a:r>
            <a:r>
              <a:rPr dirty="0" spc="-200"/>
              <a:t> </a:t>
            </a:r>
            <a:r>
              <a:rPr dirty="0" spc="-360"/>
              <a:t>가능성</a:t>
            </a:r>
            <a:r>
              <a:rPr dirty="0" spc="-200"/>
              <a:t> </a:t>
            </a:r>
            <a:r>
              <a:rPr dirty="0" spc="-385"/>
              <a:t>연구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3524249" y="2171699"/>
            <a:ext cx="8191500" cy="28575"/>
          </a:xfrm>
          <a:custGeom>
            <a:avLst/>
            <a:gdLst/>
            <a:ahLst/>
            <a:cxnLst/>
            <a:rect l="l" t="t" r="r" b="b"/>
            <a:pathLst>
              <a:path w="8191500" h="28575">
                <a:moveTo>
                  <a:pt x="8191499" y="28574"/>
                </a:moveTo>
                <a:lnTo>
                  <a:pt x="0" y="28574"/>
                </a:lnTo>
                <a:lnTo>
                  <a:pt x="0" y="0"/>
                </a:lnTo>
                <a:lnTo>
                  <a:pt x="8191499" y="0"/>
                </a:lnTo>
                <a:lnTo>
                  <a:pt x="8191499" y="28574"/>
                </a:lnTo>
                <a:close/>
              </a:path>
            </a:pathLst>
          </a:custGeom>
          <a:solidFill>
            <a:srgbClr val="1A3F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48373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80"/>
              <a:t>군자국과</a:t>
            </a:r>
            <a:r>
              <a:rPr dirty="0" spc="-330"/>
              <a:t> </a:t>
            </a:r>
            <a:r>
              <a:rPr dirty="0" spc="-580"/>
              <a:t>제주신화의</a:t>
            </a:r>
            <a:r>
              <a:rPr dirty="0" spc="-315"/>
              <a:t> </a:t>
            </a:r>
            <a:r>
              <a:rPr dirty="0" spc="-605"/>
              <a:t>비교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3511550" y="2557907"/>
            <a:ext cx="1035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1A3F5C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732262" y="2575128"/>
            <a:ext cx="6772275" cy="3378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고대</a:t>
            </a:r>
            <a:r>
              <a:rPr dirty="0" sz="2000" spc="-17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중국</a:t>
            </a:r>
            <a:r>
              <a:rPr dirty="0" sz="2000" spc="-15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문헌의</a:t>
            </a:r>
            <a:r>
              <a:rPr dirty="0" sz="2000" spc="-15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10">
                <a:solidFill>
                  <a:srgbClr val="333333"/>
                </a:solidFill>
                <a:latin typeface="Dotum"/>
                <a:cs typeface="Dotum"/>
              </a:rPr>
              <a:t>군자국</a:t>
            </a:r>
            <a:r>
              <a:rPr dirty="0" sz="2050" spc="-310">
                <a:solidFill>
                  <a:srgbClr val="333333"/>
                </a:solidFill>
                <a:latin typeface="Microsoft Sans Serif"/>
                <a:cs typeface="Microsoft Sans Serif"/>
              </a:rPr>
              <a:t>·</a:t>
            </a:r>
            <a:r>
              <a:rPr dirty="0" sz="2000" spc="-310">
                <a:solidFill>
                  <a:srgbClr val="333333"/>
                </a:solidFill>
                <a:latin typeface="Dotum"/>
                <a:cs typeface="Dotum"/>
              </a:rPr>
              <a:t>삼신산</a:t>
            </a:r>
            <a:r>
              <a:rPr dirty="0" sz="2050" spc="-310">
                <a:solidFill>
                  <a:srgbClr val="333333"/>
                </a:solidFill>
                <a:latin typeface="Microsoft Sans Serif"/>
                <a:cs typeface="Microsoft Sans Serif"/>
              </a:rPr>
              <a:t>·</a:t>
            </a:r>
            <a:r>
              <a:rPr dirty="0" sz="2000" spc="-310">
                <a:solidFill>
                  <a:srgbClr val="333333"/>
                </a:solidFill>
                <a:latin typeface="Dotum"/>
                <a:cs typeface="Dotum"/>
              </a:rPr>
              <a:t>마고족</a:t>
            </a:r>
            <a:r>
              <a:rPr dirty="0" sz="2000" spc="-15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기록</a:t>
            </a:r>
            <a:r>
              <a:rPr dirty="0" sz="2000" spc="-15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50" spc="-250">
                <a:solidFill>
                  <a:srgbClr val="333333"/>
                </a:solidFill>
                <a:latin typeface="Microsoft Sans Serif"/>
                <a:cs typeface="Microsoft Sans Serif"/>
              </a:rPr>
              <a:t>(</a:t>
            </a:r>
            <a:r>
              <a:rPr dirty="0" sz="2000" spc="-250">
                <a:solidFill>
                  <a:srgbClr val="333333"/>
                </a:solidFill>
                <a:latin typeface="Dotum"/>
                <a:cs typeface="Dotum"/>
              </a:rPr>
              <a:t>산해경</a:t>
            </a:r>
            <a:r>
              <a:rPr dirty="0" sz="2050" spc="-250">
                <a:solidFill>
                  <a:srgbClr val="333333"/>
                </a:solidFill>
                <a:latin typeface="Microsoft Sans Serif"/>
                <a:cs typeface="Microsoft Sans Serif"/>
              </a:rPr>
              <a:t>,</a:t>
            </a:r>
            <a:r>
              <a:rPr dirty="0" sz="2050" spc="-3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290">
                <a:solidFill>
                  <a:srgbClr val="333333"/>
                </a:solidFill>
                <a:latin typeface="Dotum"/>
                <a:cs typeface="Dotum"/>
              </a:rPr>
              <a:t>회남자</a:t>
            </a:r>
            <a:r>
              <a:rPr dirty="0" sz="2050" spc="-290">
                <a:solidFill>
                  <a:srgbClr val="333333"/>
                </a:solidFill>
                <a:latin typeface="Microsoft Sans Serif"/>
                <a:cs typeface="Microsoft Sans Serif"/>
              </a:rPr>
              <a:t>,</a:t>
            </a:r>
            <a:r>
              <a:rPr dirty="0" sz="2050" spc="-35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15">
                <a:solidFill>
                  <a:srgbClr val="333333"/>
                </a:solidFill>
                <a:latin typeface="Dotum"/>
                <a:cs typeface="Dotum"/>
              </a:rPr>
              <a:t>예문류취</a:t>
            </a:r>
            <a:r>
              <a:rPr dirty="0" sz="2050" spc="-315">
                <a:solidFill>
                  <a:srgbClr val="333333"/>
                </a:solidFill>
                <a:latin typeface="Microsoft Sans Serif"/>
                <a:cs typeface="Microsoft Sans Serif"/>
              </a:rPr>
              <a:t>)</a:t>
            </a:r>
            <a:endParaRPr sz="2050">
              <a:latin typeface="Microsoft Sans Serif"/>
              <a:cs typeface="Microsoft Sans Serif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3511550" y="3110357"/>
            <a:ext cx="1035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1A3F5C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3732262" y="3129407"/>
            <a:ext cx="663702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군자국의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영토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범위와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삼국유사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등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사료에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나타난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단군조선과의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연관성</a:t>
            </a:r>
            <a:endParaRPr sz="2000">
              <a:latin typeface="Dotum"/>
              <a:cs typeface="Dotum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3511550" y="3662806"/>
            <a:ext cx="1035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1A3F5C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3732262" y="3680028"/>
            <a:ext cx="6926580" cy="3378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제주신화의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고대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국가적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시원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50">
                <a:solidFill>
                  <a:srgbClr val="333333"/>
                </a:solidFill>
                <a:latin typeface="Microsoft Sans Serif"/>
                <a:cs typeface="Microsoft Sans Serif"/>
              </a:rPr>
              <a:t>-</a:t>
            </a:r>
            <a:r>
              <a:rPr dirty="0" sz="2050" spc="-11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부도지의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마고왕국과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단군조선의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0">
                <a:solidFill>
                  <a:srgbClr val="333333"/>
                </a:solidFill>
                <a:latin typeface="Dotum"/>
                <a:cs typeface="Dotum"/>
              </a:rPr>
              <a:t>연결고리</a:t>
            </a:r>
            <a:endParaRPr sz="2000">
              <a:latin typeface="Dotum"/>
              <a:cs typeface="Dotum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3511550" y="4215256"/>
            <a:ext cx="1035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1A3F5C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3732262" y="4234306"/>
            <a:ext cx="642620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삼신산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수몰과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상전벽해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전설의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지리적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해석과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제주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설화와의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연관성</a:t>
            </a:r>
            <a:endParaRPr sz="2000">
              <a:latin typeface="Dotum"/>
              <a:cs typeface="Dotum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3511550" y="4767706"/>
            <a:ext cx="1035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1A3F5C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3732262" y="4786756"/>
            <a:ext cx="59416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동아시아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고대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문명의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중심지로서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제주도의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신화적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의미와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역할</a:t>
            </a:r>
            <a:endParaRPr sz="2000">
              <a:latin typeface="Dotum"/>
              <a:cs typeface="Dotum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0" y="0"/>
            <a:ext cx="3048000" cy="6858000"/>
            <a:chOff x="0" y="0"/>
            <a:chExt cx="3048000" cy="6858000"/>
          </a:xfrm>
        </p:grpSpPr>
        <p:sp>
          <p:nvSpPr>
            <p:cNvPr id="15" name="object 15" descr=""/>
            <p:cNvSpPr/>
            <p:nvPr/>
          </p:nvSpPr>
          <p:spPr>
            <a:xfrm>
              <a:off x="0" y="0"/>
              <a:ext cx="3048000" cy="6858000"/>
            </a:xfrm>
            <a:custGeom>
              <a:avLst/>
              <a:gdLst/>
              <a:ahLst/>
              <a:cxnLst/>
              <a:rect l="l" t="t" r="r" b="b"/>
              <a:pathLst>
                <a:path w="3048000" h="6858000">
                  <a:moveTo>
                    <a:pt x="3047999" y="6857999"/>
                  </a:moveTo>
                  <a:lnTo>
                    <a:pt x="0" y="6857999"/>
                  </a:lnTo>
                  <a:lnTo>
                    <a:pt x="0" y="0"/>
                  </a:lnTo>
                  <a:lnTo>
                    <a:pt x="3047999" y="0"/>
                  </a:lnTo>
                  <a:lnTo>
                    <a:pt x="3047999" y="6857999"/>
                  </a:lnTo>
                  <a:close/>
                </a:path>
              </a:pathLst>
            </a:custGeom>
            <a:solidFill>
              <a:srgbClr val="1A3F5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0500" y="1333500"/>
              <a:ext cx="152400" cy="152399"/>
            </a:xfrm>
            <a:prstGeom prst="rect">
              <a:avLst/>
            </a:prstGeom>
          </p:spPr>
        </p:pic>
      </p:grpSp>
      <p:sp>
        <p:nvSpPr>
          <p:cNvPr id="17" name="object 17" descr=""/>
          <p:cNvSpPr txBox="1"/>
          <p:nvPr/>
        </p:nvSpPr>
        <p:spPr>
          <a:xfrm>
            <a:off x="330199" y="1329563"/>
            <a:ext cx="95250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60">
                <a:solidFill>
                  <a:srgbClr val="FFFFFF"/>
                </a:solidFill>
                <a:latin typeface="Dotum"/>
                <a:cs typeface="Dotum"/>
              </a:rPr>
              <a:t>고대</a:t>
            </a:r>
            <a:r>
              <a:rPr dirty="0" sz="1350" spc="-110">
                <a:solidFill>
                  <a:srgbClr val="FFFFFF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FFFFFF"/>
                </a:solidFill>
                <a:latin typeface="Dotum"/>
                <a:cs typeface="Dotum"/>
              </a:rPr>
              <a:t>동양</a:t>
            </a:r>
            <a:r>
              <a:rPr dirty="0" sz="1350" spc="-110">
                <a:solidFill>
                  <a:srgbClr val="FFFFFF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FFFFFF"/>
                </a:solidFill>
                <a:latin typeface="Dotum"/>
                <a:cs typeface="Dotum"/>
              </a:rPr>
              <a:t>문헌</a:t>
            </a:r>
            <a:endParaRPr sz="1350">
              <a:latin typeface="Dotum"/>
              <a:cs typeface="Dotum"/>
            </a:endParaRPr>
          </a:p>
        </p:txBody>
      </p:sp>
      <p:sp>
        <p:nvSpPr>
          <p:cNvPr id="18" name="object 1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85"/>
              </a:lnSpc>
            </a:pPr>
            <a:r>
              <a:rPr dirty="0" spc="-360"/>
              <a:t>세계</a:t>
            </a:r>
            <a:r>
              <a:rPr dirty="0" spc="-200"/>
              <a:t> </a:t>
            </a:r>
            <a:r>
              <a:rPr dirty="0" spc="-370"/>
              <a:t>신화로서의</a:t>
            </a:r>
          </a:p>
          <a:p>
            <a:pPr marL="12700">
              <a:lnSpc>
                <a:spcPts val="2315"/>
              </a:lnSpc>
              <a:spcBef>
                <a:spcPts val="300"/>
              </a:spcBef>
            </a:pPr>
            <a:r>
              <a:rPr dirty="0" spc="-360"/>
              <a:t>제주</a:t>
            </a:r>
            <a:r>
              <a:rPr dirty="0" spc="-200"/>
              <a:t> </a:t>
            </a:r>
            <a:r>
              <a:rPr dirty="0" spc="-360"/>
              <a:t>신화</a:t>
            </a:r>
            <a:r>
              <a:rPr dirty="0" spc="-200"/>
              <a:t> </a:t>
            </a:r>
            <a:r>
              <a:rPr dirty="0" spc="-360"/>
              <a:t>가능성</a:t>
            </a:r>
            <a:r>
              <a:rPr dirty="0" spc="-200"/>
              <a:t> </a:t>
            </a:r>
            <a:r>
              <a:rPr dirty="0" spc="-385"/>
              <a:t>연구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3524249" y="1828799"/>
            <a:ext cx="8191500" cy="28575"/>
          </a:xfrm>
          <a:custGeom>
            <a:avLst/>
            <a:gdLst/>
            <a:ahLst/>
            <a:cxnLst/>
            <a:rect l="l" t="t" r="r" b="b"/>
            <a:pathLst>
              <a:path w="8191500" h="28575">
                <a:moveTo>
                  <a:pt x="8191499" y="28574"/>
                </a:moveTo>
                <a:lnTo>
                  <a:pt x="0" y="28574"/>
                </a:lnTo>
                <a:lnTo>
                  <a:pt x="0" y="0"/>
                </a:lnTo>
                <a:lnTo>
                  <a:pt x="8191499" y="0"/>
                </a:lnTo>
                <a:lnTo>
                  <a:pt x="8191499" y="28574"/>
                </a:lnTo>
                <a:close/>
              </a:path>
            </a:pathLst>
          </a:custGeom>
          <a:solidFill>
            <a:srgbClr val="1A3F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05473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80"/>
              <a:t>연구</a:t>
            </a:r>
            <a:r>
              <a:rPr dirty="0" spc="-320"/>
              <a:t> </a:t>
            </a:r>
            <a:r>
              <a:rPr dirty="0" spc="-580"/>
              <a:t>결과</a:t>
            </a:r>
            <a:r>
              <a:rPr dirty="0" spc="-320"/>
              <a:t> </a:t>
            </a:r>
            <a:r>
              <a:rPr dirty="0" spc="-605"/>
              <a:t>종합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3511550" y="2215007"/>
            <a:ext cx="1035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1A3F5C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732262" y="2232228"/>
            <a:ext cx="6847205" cy="3378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제주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설문대할망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신화와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35">
                <a:solidFill>
                  <a:srgbClr val="333333"/>
                </a:solidFill>
                <a:latin typeface="Dotum"/>
                <a:cs typeface="Dotum"/>
              </a:rPr>
              <a:t>아틀란티스</a:t>
            </a:r>
            <a:r>
              <a:rPr dirty="0" sz="2050" spc="-335">
                <a:solidFill>
                  <a:srgbClr val="333333"/>
                </a:solidFill>
                <a:latin typeface="Microsoft Sans Serif"/>
                <a:cs typeface="Microsoft Sans Serif"/>
              </a:rPr>
              <a:t>·</a:t>
            </a:r>
            <a:r>
              <a:rPr dirty="0" sz="2000" spc="-335">
                <a:solidFill>
                  <a:srgbClr val="333333"/>
                </a:solidFill>
                <a:latin typeface="Dotum"/>
                <a:cs typeface="Dotum"/>
              </a:rPr>
              <a:t>에덴동산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신화의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구조적</a:t>
            </a:r>
            <a:r>
              <a:rPr dirty="0" sz="2000" spc="-15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유사성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확인</a:t>
            </a:r>
            <a:endParaRPr sz="2000">
              <a:latin typeface="Dotum"/>
              <a:cs typeface="Dotum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3511550" y="2767457"/>
            <a:ext cx="1035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1A3F5C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3732262" y="2784678"/>
            <a:ext cx="5877560" cy="3378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순다랜드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중심지로서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한라산의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30">
                <a:solidFill>
                  <a:srgbClr val="333333"/>
                </a:solidFill>
                <a:latin typeface="Dotum"/>
                <a:cs typeface="Dotum"/>
              </a:rPr>
              <a:t>지질학적</a:t>
            </a:r>
            <a:r>
              <a:rPr dirty="0" sz="2050" spc="-330">
                <a:solidFill>
                  <a:srgbClr val="333333"/>
                </a:solidFill>
                <a:latin typeface="Microsoft Sans Serif"/>
                <a:cs typeface="Microsoft Sans Serif"/>
              </a:rPr>
              <a:t>·</a:t>
            </a:r>
            <a:r>
              <a:rPr dirty="0" sz="2000" spc="-330">
                <a:solidFill>
                  <a:srgbClr val="333333"/>
                </a:solidFill>
                <a:latin typeface="Dotum"/>
                <a:cs typeface="Dotum"/>
              </a:rPr>
              <a:t>지정학적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중요성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입증</a:t>
            </a:r>
            <a:endParaRPr sz="2000">
              <a:latin typeface="Dotum"/>
              <a:cs typeface="Dotum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3511550" y="3319907"/>
            <a:ext cx="1035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1A3F5C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3732262" y="3306403"/>
            <a:ext cx="7748270" cy="711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9800"/>
              </a:lnSpc>
              <a:spcBef>
                <a:spcPts val="100"/>
              </a:spcBef>
            </a:pPr>
            <a:r>
              <a:rPr dirty="0" sz="2000" spc="-305">
                <a:solidFill>
                  <a:srgbClr val="333333"/>
                </a:solidFill>
                <a:latin typeface="Dotum"/>
                <a:cs typeface="Dotum"/>
              </a:rPr>
              <a:t>신화학</a:t>
            </a:r>
            <a:r>
              <a:rPr dirty="0" sz="2050" spc="-305">
                <a:solidFill>
                  <a:srgbClr val="333333"/>
                </a:solidFill>
                <a:latin typeface="Microsoft Sans Serif"/>
                <a:cs typeface="Microsoft Sans Serif"/>
              </a:rPr>
              <a:t>(</a:t>
            </a:r>
            <a:r>
              <a:rPr dirty="0" sz="2000" spc="-305">
                <a:solidFill>
                  <a:srgbClr val="333333"/>
                </a:solidFill>
                <a:latin typeface="Dotum"/>
                <a:cs typeface="Dotum"/>
              </a:rPr>
              <a:t>설문대할망</a:t>
            </a:r>
            <a:r>
              <a:rPr dirty="0" sz="2050" spc="-305">
                <a:solidFill>
                  <a:srgbClr val="333333"/>
                </a:solidFill>
                <a:latin typeface="Microsoft Sans Serif"/>
                <a:cs typeface="Microsoft Sans Serif"/>
              </a:rPr>
              <a:t>-</a:t>
            </a:r>
            <a:r>
              <a:rPr dirty="0" sz="2000" spc="-225">
                <a:solidFill>
                  <a:srgbClr val="333333"/>
                </a:solidFill>
                <a:latin typeface="Dotum"/>
                <a:cs typeface="Dotum"/>
              </a:rPr>
              <a:t>마고</a:t>
            </a:r>
            <a:r>
              <a:rPr dirty="0" sz="2050" spc="-225">
                <a:solidFill>
                  <a:srgbClr val="333333"/>
                </a:solidFill>
                <a:latin typeface="Microsoft Sans Serif"/>
                <a:cs typeface="Microsoft Sans Serif"/>
              </a:rPr>
              <a:t>),</a:t>
            </a:r>
            <a:r>
              <a:rPr dirty="0" sz="2050" spc="-1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00">
                <a:solidFill>
                  <a:srgbClr val="333333"/>
                </a:solidFill>
                <a:latin typeface="Dotum"/>
                <a:cs typeface="Dotum"/>
              </a:rPr>
              <a:t>언어학</a:t>
            </a:r>
            <a:r>
              <a:rPr dirty="0" sz="2050" spc="-300">
                <a:solidFill>
                  <a:srgbClr val="333333"/>
                </a:solidFill>
                <a:latin typeface="Microsoft Sans Serif"/>
                <a:cs typeface="Microsoft Sans Serif"/>
              </a:rPr>
              <a:t>(</a:t>
            </a:r>
            <a:r>
              <a:rPr dirty="0" sz="2000" spc="-300">
                <a:solidFill>
                  <a:srgbClr val="333333"/>
                </a:solidFill>
                <a:latin typeface="Dotum"/>
                <a:cs typeface="Dotum"/>
              </a:rPr>
              <a:t>르완다어</a:t>
            </a:r>
            <a:r>
              <a:rPr dirty="0" sz="2050" spc="-300">
                <a:solidFill>
                  <a:srgbClr val="333333"/>
                </a:solidFill>
                <a:latin typeface="Microsoft Sans Serif"/>
                <a:cs typeface="Microsoft Sans Serif"/>
              </a:rPr>
              <a:t>-</a:t>
            </a:r>
            <a:r>
              <a:rPr dirty="0" sz="2000" spc="-250">
                <a:solidFill>
                  <a:srgbClr val="333333"/>
                </a:solidFill>
                <a:latin typeface="Dotum"/>
                <a:cs typeface="Dotum"/>
              </a:rPr>
              <a:t>한국어</a:t>
            </a:r>
            <a:r>
              <a:rPr dirty="0" sz="2050" spc="-250">
                <a:solidFill>
                  <a:srgbClr val="333333"/>
                </a:solidFill>
                <a:latin typeface="Microsoft Sans Serif"/>
                <a:cs typeface="Microsoft Sans Serif"/>
              </a:rPr>
              <a:t>),</a:t>
            </a:r>
            <a:r>
              <a:rPr dirty="0" sz="2050" spc="-5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20">
                <a:solidFill>
                  <a:srgbClr val="333333"/>
                </a:solidFill>
                <a:latin typeface="Dotum"/>
                <a:cs typeface="Dotum"/>
              </a:rPr>
              <a:t>고고학</a:t>
            </a:r>
            <a:r>
              <a:rPr dirty="0" sz="2050" spc="-320">
                <a:solidFill>
                  <a:srgbClr val="333333"/>
                </a:solidFill>
                <a:latin typeface="Microsoft Sans Serif"/>
                <a:cs typeface="Microsoft Sans Serif"/>
              </a:rPr>
              <a:t>(</a:t>
            </a:r>
            <a:r>
              <a:rPr dirty="0" sz="2000" spc="-320">
                <a:solidFill>
                  <a:srgbClr val="333333"/>
                </a:solidFill>
                <a:latin typeface="Dotum"/>
                <a:cs typeface="Dotum"/>
              </a:rPr>
              <a:t>고산리</a:t>
            </a:r>
            <a:r>
              <a:rPr dirty="0" sz="2000" spc="-13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265">
                <a:solidFill>
                  <a:srgbClr val="333333"/>
                </a:solidFill>
                <a:latin typeface="Dotum"/>
                <a:cs typeface="Dotum"/>
              </a:rPr>
              <a:t>토기</a:t>
            </a:r>
            <a:r>
              <a:rPr dirty="0" sz="2050" spc="-265">
                <a:solidFill>
                  <a:srgbClr val="333333"/>
                </a:solidFill>
                <a:latin typeface="Microsoft Sans Serif"/>
                <a:cs typeface="Microsoft Sans Serif"/>
              </a:rPr>
              <a:t>,</a:t>
            </a:r>
            <a:r>
              <a:rPr dirty="0" sz="2050" spc="-5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400">
                <a:solidFill>
                  <a:srgbClr val="333333"/>
                </a:solidFill>
                <a:latin typeface="Dotum"/>
                <a:cs typeface="Dotum"/>
              </a:rPr>
              <a:t>요나구니 </a:t>
            </a:r>
            <a:r>
              <a:rPr dirty="0" sz="2000" spc="-270">
                <a:solidFill>
                  <a:srgbClr val="333333"/>
                </a:solidFill>
                <a:latin typeface="Dotum"/>
                <a:cs typeface="Dotum"/>
              </a:rPr>
              <a:t>유적</a:t>
            </a:r>
            <a:r>
              <a:rPr dirty="0" sz="2050" spc="-270">
                <a:solidFill>
                  <a:srgbClr val="333333"/>
                </a:solidFill>
                <a:latin typeface="Microsoft Sans Serif"/>
                <a:cs typeface="Microsoft Sans Serif"/>
              </a:rPr>
              <a:t>)</a:t>
            </a:r>
            <a:r>
              <a:rPr dirty="0" sz="2050" spc="-4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증거의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통합적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해석</a:t>
            </a:r>
            <a:endParaRPr sz="2000">
              <a:latin typeface="Dotum"/>
              <a:cs typeface="Dotum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3511550" y="4215256"/>
            <a:ext cx="1035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1A3F5C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3732262" y="4232478"/>
            <a:ext cx="6359525" cy="3378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290">
                <a:solidFill>
                  <a:srgbClr val="333333"/>
                </a:solidFill>
                <a:latin typeface="Dotum"/>
                <a:cs typeface="Dotum"/>
              </a:rPr>
              <a:t>빙하기</a:t>
            </a:r>
            <a:r>
              <a:rPr dirty="0" sz="2050" spc="-290">
                <a:solidFill>
                  <a:srgbClr val="333333"/>
                </a:solidFill>
                <a:latin typeface="Microsoft Sans Serif"/>
                <a:cs typeface="Microsoft Sans Serif"/>
              </a:rPr>
              <a:t>-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후빙기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시대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인류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이동에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따른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신화의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전파와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변형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과정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확인</a:t>
            </a:r>
            <a:endParaRPr sz="2000">
              <a:latin typeface="Dotum"/>
              <a:cs typeface="Dotum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3511550" y="4767706"/>
            <a:ext cx="1035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1A3F5C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3732262" y="4753838"/>
            <a:ext cx="7816215" cy="71120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90"/>
              </a:spcBef>
            </a:pP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제주신화가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단순한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지역신화가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아닌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세계신화의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원형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중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하나로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작용했을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가능성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409">
                <a:solidFill>
                  <a:srgbClr val="333333"/>
                </a:solidFill>
                <a:latin typeface="Dotum"/>
                <a:cs typeface="Dotum"/>
              </a:rPr>
              <a:t>제 </a:t>
            </a:r>
            <a:r>
              <a:rPr dirty="0" sz="2000" spc="-420">
                <a:solidFill>
                  <a:srgbClr val="333333"/>
                </a:solidFill>
                <a:latin typeface="Dotum"/>
                <a:cs typeface="Dotum"/>
              </a:rPr>
              <a:t>시</a:t>
            </a:r>
            <a:endParaRPr sz="2000">
              <a:latin typeface="Dotum"/>
              <a:cs typeface="Dotum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0" y="0"/>
            <a:ext cx="3048000" cy="6858000"/>
            <a:chOff x="0" y="0"/>
            <a:chExt cx="3048000" cy="6858000"/>
          </a:xfrm>
        </p:grpSpPr>
        <p:sp>
          <p:nvSpPr>
            <p:cNvPr id="15" name="object 15" descr=""/>
            <p:cNvSpPr/>
            <p:nvPr/>
          </p:nvSpPr>
          <p:spPr>
            <a:xfrm>
              <a:off x="0" y="0"/>
              <a:ext cx="3048000" cy="6858000"/>
            </a:xfrm>
            <a:custGeom>
              <a:avLst/>
              <a:gdLst/>
              <a:ahLst/>
              <a:cxnLst/>
              <a:rect l="l" t="t" r="r" b="b"/>
              <a:pathLst>
                <a:path w="3048000" h="6858000">
                  <a:moveTo>
                    <a:pt x="3047999" y="6857999"/>
                  </a:moveTo>
                  <a:lnTo>
                    <a:pt x="0" y="6857999"/>
                  </a:lnTo>
                  <a:lnTo>
                    <a:pt x="0" y="0"/>
                  </a:lnTo>
                  <a:lnTo>
                    <a:pt x="3047999" y="0"/>
                  </a:lnTo>
                  <a:lnTo>
                    <a:pt x="3047999" y="6857999"/>
                  </a:lnTo>
                  <a:close/>
                </a:path>
              </a:pathLst>
            </a:custGeom>
            <a:solidFill>
              <a:srgbClr val="1A3F5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0500" y="1333500"/>
              <a:ext cx="152400" cy="152399"/>
            </a:xfrm>
            <a:prstGeom prst="rect">
              <a:avLst/>
            </a:prstGeom>
          </p:spPr>
        </p:pic>
      </p:grpSp>
      <p:sp>
        <p:nvSpPr>
          <p:cNvPr id="17" name="object 17" descr=""/>
          <p:cNvSpPr txBox="1"/>
          <p:nvPr/>
        </p:nvSpPr>
        <p:spPr>
          <a:xfrm>
            <a:off x="330199" y="1329563"/>
            <a:ext cx="1653539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60">
                <a:solidFill>
                  <a:srgbClr val="FFFFFF"/>
                </a:solidFill>
                <a:latin typeface="Dotum"/>
                <a:cs typeface="Dotum"/>
              </a:rPr>
              <a:t>제주도와</a:t>
            </a:r>
            <a:r>
              <a:rPr dirty="0" sz="1350" spc="-100">
                <a:solidFill>
                  <a:srgbClr val="FFFFFF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FFFFFF"/>
                </a:solidFill>
                <a:latin typeface="Dotum"/>
                <a:cs typeface="Dotum"/>
              </a:rPr>
              <a:t>세계신화의</a:t>
            </a:r>
            <a:r>
              <a:rPr dirty="0" sz="1350" spc="-100">
                <a:solidFill>
                  <a:srgbClr val="FFFFFF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FFFFFF"/>
                </a:solidFill>
                <a:latin typeface="Dotum"/>
                <a:cs typeface="Dotum"/>
              </a:rPr>
              <a:t>연결</a:t>
            </a:r>
            <a:endParaRPr sz="1350">
              <a:latin typeface="Dotum"/>
              <a:cs typeface="Dotum"/>
            </a:endParaRPr>
          </a:p>
        </p:txBody>
      </p:sp>
      <p:sp>
        <p:nvSpPr>
          <p:cNvPr id="18" name="object 1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85"/>
              </a:lnSpc>
            </a:pPr>
            <a:r>
              <a:rPr dirty="0" spc="-360"/>
              <a:t>세계</a:t>
            </a:r>
            <a:r>
              <a:rPr dirty="0" spc="-200"/>
              <a:t> </a:t>
            </a:r>
            <a:r>
              <a:rPr dirty="0" spc="-370"/>
              <a:t>신화로서의</a:t>
            </a:r>
          </a:p>
          <a:p>
            <a:pPr marL="12700">
              <a:lnSpc>
                <a:spcPts val="2315"/>
              </a:lnSpc>
              <a:spcBef>
                <a:spcPts val="300"/>
              </a:spcBef>
            </a:pPr>
            <a:r>
              <a:rPr dirty="0" spc="-360"/>
              <a:t>제주</a:t>
            </a:r>
            <a:r>
              <a:rPr dirty="0" spc="-200"/>
              <a:t> </a:t>
            </a:r>
            <a:r>
              <a:rPr dirty="0" spc="-360"/>
              <a:t>신화</a:t>
            </a:r>
            <a:r>
              <a:rPr dirty="0" spc="-200"/>
              <a:t> </a:t>
            </a:r>
            <a:r>
              <a:rPr dirty="0" spc="-360"/>
              <a:t>가능성</a:t>
            </a:r>
            <a:r>
              <a:rPr dirty="0" spc="-200"/>
              <a:t> </a:t>
            </a:r>
            <a:r>
              <a:rPr dirty="0" spc="-385"/>
              <a:t>연구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3524249" y="2171699"/>
            <a:ext cx="8191500" cy="28575"/>
          </a:xfrm>
          <a:custGeom>
            <a:avLst/>
            <a:gdLst/>
            <a:ahLst/>
            <a:cxnLst/>
            <a:rect l="l" t="t" r="r" b="b"/>
            <a:pathLst>
              <a:path w="8191500" h="28575">
                <a:moveTo>
                  <a:pt x="8191499" y="28574"/>
                </a:moveTo>
                <a:lnTo>
                  <a:pt x="0" y="28574"/>
                </a:lnTo>
                <a:lnTo>
                  <a:pt x="0" y="0"/>
                </a:lnTo>
                <a:lnTo>
                  <a:pt x="8191499" y="0"/>
                </a:lnTo>
                <a:lnTo>
                  <a:pt x="8191499" y="28574"/>
                </a:lnTo>
                <a:close/>
              </a:path>
            </a:pathLst>
          </a:custGeom>
          <a:solidFill>
            <a:srgbClr val="1A3F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48373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80"/>
              <a:t>결론</a:t>
            </a:r>
            <a:r>
              <a:rPr dirty="0" spc="-330"/>
              <a:t> </a:t>
            </a:r>
            <a:r>
              <a:rPr dirty="0" spc="-580"/>
              <a:t>및</a:t>
            </a:r>
            <a:r>
              <a:rPr dirty="0" spc="-320"/>
              <a:t> </a:t>
            </a:r>
            <a:r>
              <a:rPr dirty="0" spc="-580"/>
              <a:t>향후</a:t>
            </a:r>
            <a:r>
              <a:rPr dirty="0" spc="-315"/>
              <a:t> </a:t>
            </a:r>
            <a:r>
              <a:rPr dirty="0" spc="-600"/>
              <a:t>연구과제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3511550" y="2557907"/>
            <a:ext cx="1035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1A3F5C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732262" y="2576957"/>
            <a:ext cx="52470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제주신화의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독자성과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세계성에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대한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새로운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시사점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도출</a:t>
            </a:r>
            <a:endParaRPr sz="2000">
              <a:latin typeface="Dotum"/>
              <a:cs typeface="Dotum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3511550" y="3110357"/>
            <a:ext cx="1035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1A3F5C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3732262" y="3129407"/>
            <a:ext cx="529209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285">
                <a:solidFill>
                  <a:srgbClr val="333333"/>
                </a:solidFill>
                <a:latin typeface="Dotum"/>
                <a:cs typeface="Dotum"/>
              </a:rPr>
              <a:t>플라톤</a:t>
            </a:r>
            <a:r>
              <a:rPr dirty="0" sz="2000" spc="-285">
                <a:solidFill>
                  <a:srgbClr val="333333"/>
                </a:solidFill>
                <a:latin typeface="Microsoft Sans Serif"/>
                <a:cs typeface="Microsoft Sans Serif"/>
              </a:rPr>
              <a:t>,</a:t>
            </a:r>
            <a:r>
              <a:rPr dirty="0" sz="2000" spc="-3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285">
                <a:solidFill>
                  <a:srgbClr val="333333"/>
                </a:solidFill>
                <a:latin typeface="Dotum"/>
                <a:cs typeface="Dotum"/>
              </a:rPr>
              <a:t>부도지</a:t>
            </a:r>
            <a:r>
              <a:rPr dirty="0" sz="2000" spc="-285">
                <a:solidFill>
                  <a:srgbClr val="333333"/>
                </a:solidFill>
                <a:latin typeface="Microsoft Sans Serif"/>
                <a:cs typeface="Microsoft Sans Serif"/>
              </a:rPr>
              <a:t>,</a:t>
            </a:r>
            <a:r>
              <a:rPr dirty="0" sz="2000" spc="-3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2000" spc="-285">
                <a:solidFill>
                  <a:srgbClr val="333333"/>
                </a:solidFill>
                <a:latin typeface="Dotum"/>
                <a:cs typeface="Dotum"/>
              </a:rPr>
              <a:t>동</a:t>
            </a:r>
            <a:r>
              <a:rPr dirty="0" sz="2000" spc="-285">
                <a:solidFill>
                  <a:srgbClr val="333333"/>
                </a:solidFill>
                <a:latin typeface="Microsoft Sans Serif"/>
                <a:cs typeface="Microsoft Sans Serif"/>
              </a:rPr>
              <a:t>·</a:t>
            </a:r>
            <a:r>
              <a:rPr dirty="0" sz="2000" spc="-285">
                <a:solidFill>
                  <a:srgbClr val="333333"/>
                </a:solidFill>
                <a:latin typeface="Dotum"/>
                <a:cs typeface="Dotum"/>
              </a:rPr>
              <a:t>서양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사료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통합적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해석의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학문적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가치</a:t>
            </a:r>
            <a:endParaRPr sz="2000">
              <a:latin typeface="Dotum"/>
              <a:cs typeface="Dotum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3511550" y="3662806"/>
            <a:ext cx="1035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1A3F5C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3732262" y="3681856"/>
            <a:ext cx="545719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순다랜드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중심지로서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제주도의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25">
                <a:solidFill>
                  <a:srgbClr val="333333"/>
                </a:solidFill>
                <a:latin typeface="Dotum"/>
                <a:cs typeface="Dotum"/>
              </a:rPr>
              <a:t>신화적</a:t>
            </a:r>
            <a:r>
              <a:rPr dirty="0" sz="2000" spc="-325">
                <a:solidFill>
                  <a:srgbClr val="333333"/>
                </a:solidFill>
                <a:latin typeface="Microsoft Sans Serif"/>
                <a:cs typeface="Microsoft Sans Serif"/>
              </a:rPr>
              <a:t>·</a:t>
            </a:r>
            <a:r>
              <a:rPr dirty="0" sz="2000" spc="-325">
                <a:solidFill>
                  <a:srgbClr val="333333"/>
                </a:solidFill>
                <a:latin typeface="Dotum"/>
                <a:cs typeface="Dotum"/>
              </a:rPr>
              <a:t>지질학적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증거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종합</a:t>
            </a:r>
            <a:endParaRPr sz="2000">
              <a:latin typeface="Dotum"/>
              <a:cs typeface="Dotum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3511550" y="4215256"/>
            <a:ext cx="1035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1A3F5C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3732262" y="4234306"/>
            <a:ext cx="510032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미해독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25">
                <a:solidFill>
                  <a:srgbClr val="333333"/>
                </a:solidFill>
                <a:latin typeface="Dotum"/>
                <a:cs typeface="Dotum"/>
              </a:rPr>
              <a:t>고문헌</a:t>
            </a:r>
            <a:r>
              <a:rPr dirty="0" sz="2000" spc="-325">
                <a:solidFill>
                  <a:srgbClr val="333333"/>
                </a:solidFill>
                <a:latin typeface="Microsoft Sans Serif"/>
                <a:cs typeface="Microsoft Sans Serif"/>
              </a:rPr>
              <a:t>·</a:t>
            </a:r>
            <a:r>
              <a:rPr dirty="0" sz="2000" spc="-325">
                <a:solidFill>
                  <a:srgbClr val="333333"/>
                </a:solidFill>
                <a:latin typeface="Dotum"/>
                <a:cs typeface="Dotum"/>
              </a:rPr>
              <a:t>요나구니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해저유적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등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추가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연구</a:t>
            </a:r>
            <a:r>
              <a:rPr dirty="0" sz="2000" spc="-16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필요성</a:t>
            </a:r>
            <a:endParaRPr sz="2000">
              <a:latin typeface="Dotum"/>
              <a:cs typeface="Dotum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3511550" y="4767706"/>
            <a:ext cx="1035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1A3F5C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3732262" y="4786756"/>
            <a:ext cx="503682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동서신화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비교연구의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새로운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방향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및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제주신화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재평가</a:t>
            </a:r>
            <a:endParaRPr sz="2000">
              <a:latin typeface="Dotum"/>
              <a:cs typeface="Dotum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0" y="0"/>
            <a:ext cx="3048000" cy="6858000"/>
            <a:chOff x="0" y="0"/>
            <a:chExt cx="3048000" cy="6858000"/>
          </a:xfrm>
        </p:grpSpPr>
        <p:sp>
          <p:nvSpPr>
            <p:cNvPr id="15" name="object 15" descr=""/>
            <p:cNvSpPr/>
            <p:nvPr/>
          </p:nvSpPr>
          <p:spPr>
            <a:xfrm>
              <a:off x="0" y="0"/>
              <a:ext cx="3048000" cy="6858000"/>
            </a:xfrm>
            <a:custGeom>
              <a:avLst/>
              <a:gdLst/>
              <a:ahLst/>
              <a:cxnLst/>
              <a:rect l="l" t="t" r="r" b="b"/>
              <a:pathLst>
                <a:path w="3048000" h="6858000">
                  <a:moveTo>
                    <a:pt x="3047999" y="6857999"/>
                  </a:moveTo>
                  <a:lnTo>
                    <a:pt x="0" y="6857999"/>
                  </a:lnTo>
                  <a:lnTo>
                    <a:pt x="0" y="0"/>
                  </a:lnTo>
                  <a:lnTo>
                    <a:pt x="3047999" y="0"/>
                  </a:lnTo>
                  <a:lnTo>
                    <a:pt x="3047999" y="6857999"/>
                  </a:lnTo>
                  <a:close/>
                </a:path>
              </a:pathLst>
            </a:custGeom>
            <a:solidFill>
              <a:srgbClr val="1A3F5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0500" y="1333500"/>
              <a:ext cx="152400" cy="152399"/>
            </a:xfrm>
            <a:prstGeom prst="rect">
              <a:avLst/>
            </a:prstGeom>
          </p:spPr>
        </p:pic>
      </p:grpSp>
      <p:sp>
        <p:nvSpPr>
          <p:cNvPr id="17" name="object 17" descr=""/>
          <p:cNvSpPr txBox="1"/>
          <p:nvPr/>
        </p:nvSpPr>
        <p:spPr>
          <a:xfrm>
            <a:off x="330199" y="1329563"/>
            <a:ext cx="1653539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60">
                <a:solidFill>
                  <a:srgbClr val="FFFFFF"/>
                </a:solidFill>
                <a:latin typeface="Dotum"/>
                <a:cs typeface="Dotum"/>
              </a:rPr>
              <a:t>제주신화와</a:t>
            </a:r>
            <a:r>
              <a:rPr dirty="0" sz="1350" spc="-100">
                <a:solidFill>
                  <a:srgbClr val="FFFFFF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FFFFFF"/>
                </a:solidFill>
                <a:latin typeface="Dotum"/>
                <a:cs typeface="Dotum"/>
              </a:rPr>
              <a:t>세계신화</a:t>
            </a:r>
            <a:r>
              <a:rPr dirty="0" sz="1350" spc="-100">
                <a:solidFill>
                  <a:srgbClr val="FFFFFF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FFFFFF"/>
                </a:solidFill>
                <a:latin typeface="Dotum"/>
                <a:cs typeface="Dotum"/>
              </a:rPr>
              <a:t>연결</a:t>
            </a:r>
            <a:endParaRPr sz="1350">
              <a:latin typeface="Dotum"/>
              <a:cs typeface="Dotum"/>
            </a:endParaRPr>
          </a:p>
        </p:txBody>
      </p:sp>
      <p:sp>
        <p:nvSpPr>
          <p:cNvPr id="18" name="object 1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85"/>
              </a:lnSpc>
            </a:pPr>
            <a:r>
              <a:rPr dirty="0" spc="-360"/>
              <a:t>세계</a:t>
            </a:r>
            <a:r>
              <a:rPr dirty="0" spc="-200"/>
              <a:t> </a:t>
            </a:r>
            <a:r>
              <a:rPr dirty="0" spc="-370"/>
              <a:t>신화로서의</a:t>
            </a:r>
          </a:p>
          <a:p>
            <a:pPr marL="12700">
              <a:lnSpc>
                <a:spcPts val="2315"/>
              </a:lnSpc>
              <a:spcBef>
                <a:spcPts val="300"/>
              </a:spcBef>
            </a:pPr>
            <a:r>
              <a:rPr dirty="0" spc="-360"/>
              <a:t>제주</a:t>
            </a:r>
            <a:r>
              <a:rPr dirty="0" spc="-200"/>
              <a:t> </a:t>
            </a:r>
            <a:r>
              <a:rPr dirty="0" spc="-360"/>
              <a:t>신화</a:t>
            </a:r>
            <a:r>
              <a:rPr dirty="0" spc="-200"/>
              <a:t> </a:t>
            </a:r>
            <a:r>
              <a:rPr dirty="0" spc="-360"/>
              <a:t>가능성</a:t>
            </a:r>
            <a:r>
              <a:rPr dirty="0" spc="-200"/>
              <a:t> </a:t>
            </a:r>
            <a:r>
              <a:rPr dirty="0" spc="-385"/>
              <a:t>연구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3155416" y="929568"/>
            <a:ext cx="7334250" cy="26034"/>
          </a:xfrm>
          <a:custGeom>
            <a:avLst/>
            <a:gdLst/>
            <a:ahLst/>
            <a:cxnLst/>
            <a:rect l="l" t="t" r="r" b="b"/>
            <a:pathLst>
              <a:path w="7334250" h="26034">
                <a:moveTo>
                  <a:pt x="7334211" y="25584"/>
                </a:moveTo>
                <a:lnTo>
                  <a:pt x="0" y="25584"/>
                </a:lnTo>
                <a:lnTo>
                  <a:pt x="0" y="0"/>
                </a:lnTo>
                <a:lnTo>
                  <a:pt x="7334211" y="0"/>
                </a:lnTo>
                <a:lnTo>
                  <a:pt x="7334211" y="25584"/>
                </a:lnTo>
                <a:close/>
              </a:path>
            </a:pathLst>
          </a:custGeom>
          <a:solidFill>
            <a:srgbClr val="1A3F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42716" y="348211"/>
            <a:ext cx="1155700" cy="441959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700" spc="-509"/>
              <a:t>참고문헌</a:t>
            </a:r>
            <a:endParaRPr sz="2700"/>
          </a:p>
        </p:txBody>
      </p:sp>
      <p:sp>
        <p:nvSpPr>
          <p:cNvPr id="4" name="object 4" descr=""/>
          <p:cNvSpPr txBox="1"/>
          <p:nvPr/>
        </p:nvSpPr>
        <p:spPr>
          <a:xfrm>
            <a:off x="2977616" y="1220724"/>
            <a:ext cx="6976745" cy="5094605"/>
          </a:xfrm>
          <a:prstGeom prst="rect">
            <a:avLst/>
          </a:prstGeom>
        </p:spPr>
        <p:txBody>
          <a:bodyPr wrap="square" lIns="0" tIns="42545" rIns="0" bIns="0" rtlCol="0" vert="horz">
            <a:spAutoFit/>
          </a:bodyPr>
          <a:lstStyle/>
          <a:p>
            <a:pPr marL="177800">
              <a:lnSpc>
                <a:spcPct val="100000"/>
              </a:lnSpc>
              <a:spcBef>
                <a:spcPts val="335"/>
              </a:spcBef>
            </a:pPr>
            <a:r>
              <a:rPr dirty="0" sz="1200" spc="-225" b="1">
                <a:solidFill>
                  <a:srgbClr val="1A3F5C"/>
                </a:solidFill>
                <a:latin typeface="Malgun Gothic"/>
                <a:cs typeface="Malgun Gothic"/>
              </a:rPr>
              <a:t>국내외</a:t>
            </a:r>
            <a:r>
              <a:rPr dirty="0" sz="1200" spc="-105" b="1">
                <a:solidFill>
                  <a:srgbClr val="1A3F5C"/>
                </a:solidFill>
                <a:latin typeface="Malgun Gothic"/>
                <a:cs typeface="Malgun Gothic"/>
              </a:rPr>
              <a:t> </a:t>
            </a:r>
            <a:r>
              <a:rPr dirty="0" sz="1200" spc="-225" b="1">
                <a:solidFill>
                  <a:srgbClr val="1A3F5C"/>
                </a:solidFill>
                <a:latin typeface="Malgun Gothic"/>
                <a:cs typeface="Malgun Gothic"/>
              </a:rPr>
              <a:t>단행본</a:t>
            </a:r>
            <a:r>
              <a:rPr dirty="0" sz="1200" spc="-105" b="1">
                <a:solidFill>
                  <a:srgbClr val="1A3F5C"/>
                </a:solidFill>
                <a:latin typeface="Malgun Gothic"/>
                <a:cs typeface="Malgun Gothic"/>
              </a:rPr>
              <a:t> </a:t>
            </a:r>
            <a:r>
              <a:rPr dirty="0" sz="1200" spc="-225" b="1">
                <a:solidFill>
                  <a:srgbClr val="1A3F5C"/>
                </a:solidFill>
                <a:latin typeface="Malgun Gothic"/>
                <a:cs typeface="Malgun Gothic"/>
              </a:rPr>
              <a:t>및</a:t>
            </a:r>
            <a:r>
              <a:rPr dirty="0" sz="1200" spc="-105" b="1">
                <a:solidFill>
                  <a:srgbClr val="1A3F5C"/>
                </a:solidFill>
                <a:latin typeface="Malgun Gothic"/>
                <a:cs typeface="Malgun Gothic"/>
              </a:rPr>
              <a:t> </a:t>
            </a:r>
            <a:r>
              <a:rPr dirty="0" sz="1200" spc="-25" b="1">
                <a:solidFill>
                  <a:srgbClr val="1A3F5C"/>
                </a:solidFill>
                <a:latin typeface="Malgun Gothic"/>
                <a:cs typeface="Malgun Gothic"/>
              </a:rPr>
              <a:t>연구서</a:t>
            </a:r>
            <a:endParaRPr sz="1200">
              <a:latin typeface="Malgun Gothic"/>
              <a:cs typeface="Malgun Gothic"/>
            </a:endParaRPr>
          </a:p>
          <a:p>
            <a:pPr marL="368935" indent="-191135">
              <a:lnSpc>
                <a:spcPct val="100000"/>
              </a:lnSpc>
              <a:spcBef>
                <a:spcPts val="325"/>
              </a:spcBef>
              <a:buClr>
                <a:srgbClr val="1A3F5C"/>
              </a:buClr>
              <a:buSzPct val="103125"/>
              <a:buFont typeface="Arial"/>
              <a:buChar char="•"/>
              <a:tabLst>
                <a:tab pos="368935" algn="l"/>
              </a:tabLst>
            </a:pPr>
            <a:r>
              <a:rPr dirty="0" sz="1600" spc="-265">
                <a:solidFill>
                  <a:srgbClr val="333333"/>
                </a:solidFill>
                <a:latin typeface="Dotum"/>
                <a:cs typeface="Dotum"/>
              </a:rPr>
              <a:t>오펜하이머</a:t>
            </a:r>
            <a:r>
              <a:rPr dirty="0" sz="1650" spc="-114">
                <a:solidFill>
                  <a:srgbClr val="333333"/>
                </a:solidFill>
                <a:latin typeface="Noto Sans JP"/>
                <a:cs typeface="Noto Sans JP"/>
              </a:rPr>
              <a:t>, </a:t>
            </a:r>
            <a:r>
              <a:rPr dirty="0" sz="1600" spc="-250">
                <a:solidFill>
                  <a:srgbClr val="333333"/>
                </a:solidFill>
                <a:latin typeface="Dotum"/>
                <a:cs typeface="Dotum"/>
              </a:rPr>
              <a:t>스티븐</a:t>
            </a:r>
            <a:r>
              <a:rPr dirty="0" sz="1650" spc="-110">
                <a:solidFill>
                  <a:srgbClr val="333333"/>
                </a:solidFill>
                <a:latin typeface="Noto Sans JP"/>
                <a:cs typeface="Noto Sans JP"/>
              </a:rPr>
              <a:t>, </a:t>
            </a:r>
            <a:r>
              <a:rPr dirty="0" sz="1600" spc="-200">
                <a:solidFill>
                  <a:srgbClr val="333333"/>
                </a:solidFill>
                <a:latin typeface="SimSun"/>
                <a:cs typeface="SimSun"/>
              </a:rPr>
              <a:t>『</a:t>
            </a:r>
            <a:r>
              <a:rPr dirty="0" sz="1600" spc="-305">
                <a:solidFill>
                  <a:srgbClr val="333333"/>
                </a:solidFill>
                <a:latin typeface="Dotum"/>
                <a:cs typeface="Dotum"/>
              </a:rPr>
              <a:t>동쪽의</a:t>
            </a:r>
            <a:r>
              <a:rPr dirty="0" sz="1600" spc="-13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600" spc="-190">
                <a:solidFill>
                  <a:srgbClr val="333333"/>
                </a:solidFill>
                <a:latin typeface="Dotum"/>
                <a:cs typeface="Dotum"/>
              </a:rPr>
              <a:t>에덴</a:t>
            </a:r>
            <a:r>
              <a:rPr dirty="0" sz="1650" spc="-190">
                <a:solidFill>
                  <a:srgbClr val="333333"/>
                </a:solidFill>
                <a:latin typeface="Noto Sans JP"/>
                <a:cs typeface="Noto Sans JP"/>
              </a:rPr>
              <a:t>(Eden</a:t>
            </a:r>
            <a:r>
              <a:rPr dirty="0" sz="1650" spc="35">
                <a:solidFill>
                  <a:srgbClr val="333333"/>
                </a:solidFill>
                <a:latin typeface="Noto Sans JP"/>
                <a:cs typeface="Noto Sans JP"/>
              </a:rPr>
              <a:t> </a:t>
            </a:r>
            <a:r>
              <a:rPr dirty="0" sz="1650" spc="-110">
                <a:solidFill>
                  <a:srgbClr val="333333"/>
                </a:solidFill>
                <a:latin typeface="Noto Sans JP"/>
                <a:cs typeface="Noto Sans JP"/>
              </a:rPr>
              <a:t>in</a:t>
            </a:r>
            <a:r>
              <a:rPr dirty="0" sz="1650" spc="35">
                <a:solidFill>
                  <a:srgbClr val="333333"/>
                </a:solidFill>
                <a:latin typeface="Noto Sans JP"/>
                <a:cs typeface="Noto Sans JP"/>
              </a:rPr>
              <a:t> </a:t>
            </a:r>
            <a:r>
              <a:rPr dirty="0" sz="1650" spc="-135">
                <a:solidFill>
                  <a:srgbClr val="333333"/>
                </a:solidFill>
                <a:latin typeface="Noto Sans JP"/>
                <a:cs typeface="Noto Sans JP"/>
              </a:rPr>
              <a:t>the</a:t>
            </a:r>
            <a:r>
              <a:rPr dirty="0" sz="1650" spc="35">
                <a:solidFill>
                  <a:srgbClr val="333333"/>
                </a:solidFill>
                <a:latin typeface="Noto Sans JP"/>
                <a:cs typeface="Noto Sans JP"/>
              </a:rPr>
              <a:t> </a:t>
            </a:r>
            <a:r>
              <a:rPr dirty="0" sz="1650" spc="-130">
                <a:solidFill>
                  <a:srgbClr val="333333"/>
                </a:solidFill>
                <a:latin typeface="Noto Sans JP"/>
                <a:cs typeface="Noto Sans JP"/>
              </a:rPr>
              <a:t>East)</a:t>
            </a:r>
            <a:r>
              <a:rPr dirty="0" sz="1600" spc="-200">
                <a:solidFill>
                  <a:srgbClr val="333333"/>
                </a:solidFill>
                <a:latin typeface="SimSun"/>
                <a:cs typeface="SimSun"/>
              </a:rPr>
              <a:t>』</a:t>
            </a:r>
            <a:r>
              <a:rPr dirty="0" sz="1650" spc="20">
                <a:solidFill>
                  <a:srgbClr val="333333"/>
                </a:solidFill>
                <a:latin typeface="Noto Sans JP"/>
                <a:cs typeface="Noto Sans JP"/>
              </a:rPr>
              <a:t>, </a:t>
            </a:r>
            <a:r>
              <a:rPr dirty="0" sz="1600" spc="-265">
                <a:solidFill>
                  <a:srgbClr val="333333"/>
                </a:solidFill>
                <a:latin typeface="Dotum"/>
                <a:cs typeface="Dotum"/>
              </a:rPr>
              <a:t>바다출판사</a:t>
            </a:r>
            <a:r>
              <a:rPr dirty="0" sz="1650" spc="-114">
                <a:solidFill>
                  <a:srgbClr val="333333"/>
                </a:solidFill>
                <a:latin typeface="Noto Sans JP"/>
                <a:cs typeface="Noto Sans JP"/>
              </a:rPr>
              <a:t>, </a:t>
            </a:r>
            <a:r>
              <a:rPr dirty="0" sz="1650" spc="-10">
                <a:solidFill>
                  <a:srgbClr val="333333"/>
                </a:solidFill>
                <a:latin typeface="Noto Sans JP"/>
                <a:cs typeface="Noto Sans JP"/>
              </a:rPr>
              <a:t>2020.</a:t>
            </a:r>
            <a:endParaRPr sz="1650">
              <a:latin typeface="Noto Sans JP"/>
              <a:cs typeface="Noto Sans JP"/>
            </a:endParaRPr>
          </a:p>
          <a:p>
            <a:pPr marL="368935" indent="-191135">
              <a:lnSpc>
                <a:spcPct val="100000"/>
              </a:lnSpc>
              <a:spcBef>
                <a:spcPts val="1580"/>
              </a:spcBef>
              <a:buClr>
                <a:srgbClr val="1A3F5C"/>
              </a:buClr>
              <a:buSzPct val="103125"/>
              <a:buFont typeface="Arial"/>
              <a:buChar char="•"/>
              <a:tabLst>
                <a:tab pos="368935" algn="l"/>
              </a:tabLst>
            </a:pPr>
            <a:r>
              <a:rPr dirty="0" sz="1600" spc="-250">
                <a:solidFill>
                  <a:srgbClr val="333333"/>
                </a:solidFill>
                <a:latin typeface="Dotum"/>
                <a:cs typeface="Dotum"/>
              </a:rPr>
              <a:t>임환영</a:t>
            </a:r>
            <a:r>
              <a:rPr dirty="0" sz="1650" spc="-114">
                <a:solidFill>
                  <a:srgbClr val="333333"/>
                </a:solidFill>
                <a:latin typeface="Noto Sans JP"/>
                <a:cs typeface="Noto Sans JP"/>
              </a:rPr>
              <a:t>, </a:t>
            </a:r>
            <a:r>
              <a:rPr dirty="0" sz="1600" spc="-200">
                <a:solidFill>
                  <a:srgbClr val="333333"/>
                </a:solidFill>
                <a:latin typeface="SimSun"/>
                <a:cs typeface="SimSun"/>
              </a:rPr>
              <a:t>『</a:t>
            </a:r>
            <a:r>
              <a:rPr dirty="0" sz="1600" spc="-305">
                <a:solidFill>
                  <a:srgbClr val="333333"/>
                </a:solidFill>
                <a:latin typeface="Dotum"/>
                <a:cs typeface="Dotum"/>
              </a:rPr>
              <a:t>제주신화의</a:t>
            </a:r>
            <a:r>
              <a:rPr dirty="0" sz="1600" spc="-14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600" spc="-305">
                <a:solidFill>
                  <a:srgbClr val="333333"/>
                </a:solidFill>
                <a:latin typeface="Dotum"/>
                <a:cs typeface="Dotum"/>
              </a:rPr>
              <a:t>세계신화적</a:t>
            </a:r>
            <a:r>
              <a:rPr dirty="0" sz="1600" spc="-14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600" spc="-305">
                <a:solidFill>
                  <a:srgbClr val="333333"/>
                </a:solidFill>
                <a:latin typeface="Dotum"/>
                <a:cs typeface="Dotum"/>
              </a:rPr>
              <a:t>분석</a:t>
            </a:r>
            <a:r>
              <a:rPr dirty="0" sz="1600" spc="-200">
                <a:solidFill>
                  <a:srgbClr val="333333"/>
                </a:solidFill>
                <a:latin typeface="SimSun"/>
                <a:cs typeface="SimSun"/>
              </a:rPr>
              <a:t>』</a:t>
            </a:r>
            <a:r>
              <a:rPr dirty="0" sz="1650" spc="5">
                <a:solidFill>
                  <a:srgbClr val="333333"/>
                </a:solidFill>
                <a:latin typeface="Noto Sans JP"/>
                <a:cs typeface="Noto Sans JP"/>
              </a:rPr>
              <a:t>, </a:t>
            </a:r>
            <a:r>
              <a:rPr dirty="0" sz="1600" spc="-275">
                <a:solidFill>
                  <a:srgbClr val="333333"/>
                </a:solidFill>
                <a:latin typeface="Dotum"/>
                <a:cs typeface="Dotum"/>
              </a:rPr>
              <a:t>제주학연구총서</a:t>
            </a:r>
            <a:r>
              <a:rPr dirty="0" sz="1650" spc="-125">
                <a:solidFill>
                  <a:srgbClr val="333333"/>
                </a:solidFill>
                <a:latin typeface="Noto Sans JP"/>
                <a:cs typeface="Noto Sans JP"/>
              </a:rPr>
              <a:t>, </a:t>
            </a:r>
            <a:r>
              <a:rPr dirty="0" sz="1650" spc="-10">
                <a:solidFill>
                  <a:srgbClr val="333333"/>
                </a:solidFill>
                <a:latin typeface="Noto Sans JP"/>
                <a:cs typeface="Noto Sans JP"/>
              </a:rPr>
              <a:t>2018.</a:t>
            </a:r>
            <a:endParaRPr sz="1650">
              <a:latin typeface="Noto Sans JP"/>
              <a:cs typeface="Noto Sans JP"/>
            </a:endParaRPr>
          </a:p>
          <a:p>
            <a:pPr marL="368935" indent="-191135">
              <a:lnSpc>
                <a:spcPct val="100000"/>
              </a:lnSpc>
              <a:spcBef>
                <a:spcPts val="1575"/>
              </a:spcBef>
              <a:buClr>
                <a:srgbClr val="1A3F5C"/>
              </a:buClr>
              <a:buSzPct val="103125"/>
              <a:buFont typeface="Arial"/>
              <a:buChar char="•"/>
              <a:tabLst>
                <a:tab pos="368935" algn="l"/>
              </a:tabLst>
            </a:pPr>
            <a:r>
              <a:rPr dirty="0" sz="1600" spc="-250">
                <a:solidFill>
                  <a:srgbClr val="333333"/>
                </a:solidFill>
                <a:latin typeface="Dotum"/>
                <a:cs typeface="Dotum"/>
              </a:rPr>
              <a:t>김상일</a:t>
            </a:r>
            <a:r>
              <a:rPr dirty="0" sz="1650" spc="-114">
                <a:solidFill>
                  <a:srgbClr val="333333"/>
                </a:solidFill>
                <a:latin typeface="Noto Sans JP"/>
                <a:cs typeface="Noto Sans JP"/>
              </a:rPr>
              <a:t>, </a:t>
            </a:r>
            <a:r>
              <a:rPr dirty="0" sz="1600" spc="-200">
                <a:solidFill>
                  <a:srgbClr val="333333"/>
                </a:solidFill>
                <a:latin typeface="SimSun"/>
                <a:cs typeface="SimSun"/>
              </a:rPr>
              <a:t>『</a:t>
            </a:r>
            <a:r>
              <a:rPr dirty="0" sz="1600" spc="-305">
                <a:solidFill>
                  <a:srgbClr val="333333"/>
                </a:solidFill>
                <a:latin typeface="Dotum"/>
                <a:cs typeface="Dotum"/>
              </a:rPr>
              <a:t>한국신화와</a:t>
            </a:r>
            <a:r>
              <a:rPr dirty="0" sz="1600" spc="-14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600" spc="-305">
                <a:solidFill>
                  <a:srgbClr val="333333"/>
                </a:solidFill>
                <a:latin typeface="Dotum"/>
                <a:cs typeface="Dotum"/>
              </a:rPr>
              <a:t>역법에</a:t>
            </a:r>
            <a:r>
              <a:rPr dirty="0" sz="1600" spc="-14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600" spc="-305">
                <a:solidFill>
                  <a:srgbClr val="333333"/>
                </a:solidFill>
                <a:latin typeface="Dotum"/>
                <a:cs typeface="Dotum"/>
              </a:rPr>
              <a:t>관한</a:t>
            </a:r>
            <a:r>
              <a:rPr dirty="0" sz="1600" spc="-13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600" spc="-305">
                <a:solidFill>
                  <a:srgbClr val="333333"/>
                </a:solidFill>
                <a:latin typeface="Dotum"/>
                <a:cs typeface="Dotum"/>
              </a:rPr>
              <a:t>연구</a:t>
            </a:r>
            <a:r>
              <a:rPr dirty="0" sz="1600" spc="-200">
                <a:solidFill>
                  <a:srgbClr val="333333"/>
                </a:solidFill>
                <a:latin typeface="SimSun"/>
                <a:cs typeface="SimSun"/>
              </a:rPr>
              <a:t>』</a:t>
            </a:r>
            <a:r>
              <a:rPr dirty="0" sz="1650" spc="10">
                <a:solidFill>
                  <a:srgbClr val="333333"/>
                </a:solidFill>
                <a:latin typeface="Noto Sans JP"/>
                <a:cs typeface="Noto Sans JP"/>
              </a:rPr>
              <a:t>, </a:t>
            </a:r>
            <a:r>
              <a:rPr dirty="0" sz="1600" spc="-250">
                <a:solidFill>
                  <a:srgbClr val="333333"/>
                </a:solidFill>
                <a:latin typeface="Dotum"/>
                <a:cs typeface="Dotum"/>
              </a:rPr>
              <a:t>민속원</a:t>
            </a:r>
            <a:r>
              <a:rPr dirty="0" sz="1650" spc="-114">
                <a:solidFill>
                  <a:srgbClr val="333333"/>
                </a:solidFill>
                <a:latin typeface="Noto Sans JP"/>
                <a:cs typeface="Noto Sans JP"/>
              </a:rPr>
              <a:t>, </a:t>
            </a:r>
            <a:r>
              <a:rPr dirty="0" sz="1650" spc="-10">
                <a:solidFill>
                  <a:srgbClr val="333333"/>
                </a:solidFill>
                <a:latin typeface="Noto Sans JP"/>
                <a:cs typeface="Noto Sans JP"/>
              </a:rPr>
              <a:t>2015.</a:t>
            </a:r>
            <a:endParaRPr sz="1650">
              <a:latin typeface="Noto Sans JP"/>
              <a:cs typeface="Noto Sans JP"/>
            </a:endParaRPr>
          </a:p>
          <a:p>
            <a:pPr marL="177800">
              <a:lnSpc>
                <a:spcPct val="100000"/>
              </a:lnSpc>
              <a:spcBef>
                <a:spcPts val="1765"/>
              </a:spcBef>
            </a:pPr>
            <a:r>
              <a:rPr dirty="0" sz="1200" spc="-225" b="1">
                <a:solidFill>
                  <a:srgbClr val="1A3F5C"/>
                </a:solidFill>
                <a:latin typeface="Malgun Gothic"/>
                <a:cs typeface="Malgun Gothic"/>
              </a:rPr>
              <a:t>고전</a:t>
            </a:r>
            <a:r>
              <a:rPr dirty="0" sz="1200" spc="-110" b="1">
                <a:solidFill>
                  <a:srgbClr val="1A3F5C"/>
                </a:solidFill>
                <a:latin typeface="Malgun Gothic"/>
                <a:cs typeface="Malgun Gothic"/>
              </a:rPr>
              <a:t> </a:t>
            </a:r>
            <a:r>
              <a:rPr dirty="0" sz="1200" spc="-225" b="1">
                <a:solidFill>
                  <a:srgbClr val="1A3F5C"/>
                </a:solidFill>
                <a:latin typeface="Malgun Gothic"/>
                <a:cs typeface="Malgun Gothic"/>
              </a:rPr>
              <a:t>문헌</a:t>
            </a:r>
            <a:r>
              <a:rPr dirty="0" sz="1200" spc="-110" b="1">
                <a:solidFill>
                  <a:srgbClr val="1A3F5C"/>
                </a:solidFill>
                <a:latin typeface="Malgun Gothic"/>
                <a:cs typeface="Malgun Gothic"/>
              </a:rPr>
              <a:t> </a:t>
            </a:r>
            <a:r>
              <a:rPr dirty="0" sz="1200" spc="-225" b="1">
                <a:solidFill>
                  <a:srgbClr val="1A3F5C"/>
                </a:solidFill>
                <a:latin typeface="Malgun Gothic"/>
                <a:cs typeface="Malgun Gothic"/>
              </a:rPr>
              <a:t>및</a:t>
            </a:r>
            <a:r>
              <a:rPr dirty="0" sz="1200" spc="-110" b="1">
                <a:solidFill>
                  <a:srgbClr val="1A3F5C"/>
                </a:solidFill>
                <a:latin typeface="Malgun Gothic"/>
                <a:cs typeface="Malgun Gothic"/>
              </a:rPr>
              <a:t> </a:t>
            </a:r>
            <a:r>
              <a:rPr dirty="0" sz="1200" spc="-225" b="1">
                <a:solidFill>
                  <a:srgbClr val="1A3F5C"/>
                </a:solidFill>
                <a:latin typeface="Malgun Gothic"/>
                <a:cs typeface="Malgun Gothic"/>
              </a:rPr>
              <a:t>신화</a:t>
            </a:r>
            <a:r>
              <a:rPr dirty="0" sz="1200" spc="-110" b="1">
                <a:solidFill>
                  <a:srgbClr val="1A3F5C"/>
                </a:solidFill>
                <a:latin typeface="Malgun Gothic"/>
                <a:cs typeface="Malgun Gothic"/>
              </a:rPr>
              <a:t> </a:t>
            </a:r>
            <a:r>
              <a:rPr dirty="0" sz="1200" spc="-25" b="1">
                <a:solidFill>
                  <a:srgbClr val="1A3F5C"/>
                </a:solidFill>
                <a:latin typeface="Malgun Gothic"/>
                <a:cs typeface="Malgun Gothic"/>
              </a:rPr>
              <a:t>자료</a:t>
            </a:r>
            <a:endParaRPr sz="1200">
              <a:latin typeface="Malgun Gothic"/>
              <a:cs typeface="Malgun Gothic"/>
            </a:endParaRPr>
          </a:p>
          <a:p>
            <a:pPr marL="368935" indent="-191135">
              <a:lnSpc>
                <a:spcPct val="100000"/>
              </a:lnSpc>
              <a:spcBef>
                <a:spcPts val="325"/>
              </a:spcBef>
              <a:buClr>
                <a:srgbClr val="1A3F5C"/>
              </a:buClr>
              <a:buSzPct val="103125"/>
              <a:buFont typeface="Arial"/>
              <a:buChar char="•"/>
              <a:tabLst>
                <a:tab pos="368935" algn="l"/>
              </a:tabLst>
            </a:pPr>
            <a:r>
              <a:rPr dirty="0" sz="1600" spc="-250">
                <a:solidFill>
                  <a:srgbClr val="333333"/>
                </a:solidFill>
                <a:latin typeface="Dotum"/>
                <a:cs typeface="Dotum"/>
              </a:rPr>
              <a:t>플라톤</a:t>
            </a:r>
            <a:r>
              <a:rPr dirty="0" sz="1650" spc="-114">
                <a:solidFill>
                  <a:srgbClr val="333333"/>
                </a:solidFill>
                <a:latin typeface="Noto Sans JP"/>
                <a:cs typeface="Noto Sans JP"/>
              </a:rPr>
              <a:t>, </a:t>
            </a:r>
            <a:r>
              <a:rPr dirty="0" sz="1600" spc="-200">
                <a:solidFill>
                  <a:srgbClr val="333333"/>
                </a:solidFill>
                <a:latin typeface="SimSun"/>
                <a:cs typeface="SimSun"/>
              </a:rPr>
              <a:t>『</a:t>
            </a:r>
            <a:r>
              <a:rPr dirty="0" sz="1600" spc="-305">
                <a:solidFill>
                  <a:srgbClr val="333333"/>
                </a:solidFill>
                <a:latin typeface="Dotum"/>
                <a:cs typeface="Dotum"/>
              </a:rPr>
              <a:t>티마이오스</a:t>
            </a:r>
            <a:r>
              <a:rPr dirty="0" sz="1600" spc="-200">
                <a:solidFill>
                  <a:srgbClr val="333333"/>
                </a:solidFill>
                <a:latin typeface="SimSun"/>
                <a:cs typeface="SimSun"/>
              </a:rPr>
              <a:t>』</a:t>
            </a:r>
            <a:r>
              <a:rPr dirty="0" sz="1650" spc="15">
                <a:solidFill>
                  <a:srgbClr val="333333"/>
                </a:solidFill>
                <a:latin typeface="Noto Sans JP"/>
                <a:cs typeface="Noto Sans JP"/>
              </a:rPr>
              <a:t>, </a:t>
            </a:r>
            <a:r>
              <a:rPr dirty="0" sz="1600" spc="-200">
                <a:solidFill>
                  <a:srgbClr val="333333"/>
                </a:solidFill>
                <a:latin typeface="SimSun"/>
                <a:cs typeface="SimSun"/>
              </a:rPr>
              <a:t>『</a:t>
            </a:r>
            <a:r>
              <a:rPr dirty="0" sz="1600" spc="-305">
                <a:solidFill>
                  <a:srgbClr val="333333"/>
                </a:solidFill>
                <a:latin typeface="Dotum"/>
                <a:cs typeface="Dotum"/>
              </a:rPr>
              <a:t>크리티아스</a:t>
            </a:r>
            <a:r>
              <a:rPr dirty="0" sz="1600" spc="-305">
                <a:solidFill>
                  <a:srgbClr val="333333"/>
                </a:solidFill>
                <a:latin typeface="SimSun"/>
                <a:cs typeface="SimSun"/>
              </a:rPr>
              <a:t>』 </a:t>
            </a:r>
            <a:r>
              <a:rPr dirty="0" sz="1650" spc="-270">
                <a:solidFill>
                  <a:srgbClr val="333333"/>
                </a:solidFill>
                <a:latin typeface="Noto Sans JP"/>
                <a:cs typeface="Noto Sans JP"/>
              </a:rPr>
              <a:t>(</a:t>
            </a:r>
            <a:r>
              <a:rPr dirty="0" sz="1600" spc="-270">
                <a:solidFill>
                  <a:srgbClr val="333333"/>
                </a:solidFill>
                <a:latin typeface="Dotum"/>
                <a:cs typeface="Dotum"/>
              </a:rPr>
              <a:t>아틀란티스</a:t>
            </a:r>
            <a:r>
              <a:rPr dirty="0" sz="1600" spc="-14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600" spc="-305">
                <a:solidFill>
                  <a:srgbClr val="333333"/>
                </a:solidFill>
                <a:latin typeface="Dotum"/>
                <a:cs typeface="Dotum"/>
              </a:rPr>
              <a:t>관련</a:t>
            </a:r>
            <a:r>
              <a:rPr dirty="0" sz="1600" spc="-13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600" spc="-20">
                <a:solidFill>
                  <a:srgbClr val="333333"/>
                </a:solidFill>
                <a:latin typeface="Dotum"/>
                <a:cs typeface="Dotum"/>
              </a:rPr>
              <a:t>대화편</a:t>
            </a:r>
            <a:r>
              <a:rPr dirty="0" sz="1650" spc="-20">
                <a:solidFill>
                  <a:srgbClr val="333333"/>
                </a:solidFill>
                <a:latin typeface="Noto Sans JP"/>
                <a:cs typeface="Noto Sans JP"/>
              </a:rPr>
              <a:t>)</a:t>
            </a:r>
            <a:endParaRPr sz="1650">
              <a:latin typeface="Noto Sans JP"/>
              <a:cs typeface="Noto Sans JP"/>
            </a:endParaRPr>
          </a:p>
          <a:p>
            <a:pPr marL="368935" indent="-191135">
              <a:lnSpc>
                <a:spcPct val="100000"/>
              </a:lnSpc>
              <a:spcBef>
                <a:spcPts val="1580"/>
              </a:spcBef>
              <a:buClr>
                <a:srgbClr val="1A3F5C"/>
              </a:buClr>
              <a:buSzPct val="103125"/>
              <a:buFont typeface="Arial"/>
              <a:buChar char="•"/>
              <a:tabLst>
                <a:tab pos="368935" algn="l"/>
              </a:tabLst>
            </a:pPr>
            <a:r>
              <a:rPr dirty="0" sz="1600" spc="-200">
                <a:solidFill>
                  <a:srgbClr val="333333"/>
                </a:solidFill>
                <a:latin typeface="SimSun"/>
                <a:cs typeface="SimSun"/>
              </a:rPr>
              <a:t>『</a:t>
            </a:r>
            <a:r>
              <a:rPr dirty="0" sz="1600" spc="-254">
                <a:solidFill>
                  <a:srgbClr val="333333"/>
                </a:solidFill>
                <a:latin typeface="Dotum"/>
                <a:cs typeface="Dotum"/>
              </a:rPr>
              <a:t>산해경</a:t>
            </a:r>
            <a:r>
              <a:rPr dirty="0" sz="1650" spc="-254">
                <a:solidFill>
                  <a:srgbClr val="333333"/>
                </a:solidFill>
                <a:latin typeface="Noto Sans JP"/>
                <a:cs typeface="Noto Sans JP"/>
              </a:rPr>
              <a:t>(</a:t>
            </a:r>
            <a:r>
              <a:rPr dirty="0" sz="1600" spc="-200">
                <a:solidFill>
                  <a:srgbClr val="333333"/>
                </a:solidFill>
                <a:latin typeface="SimSun"/>
                <a:cs typeface="SimSun"/>
              </a:rPr>
              <a:t>山海經</a:t>
            </a:r>
            <a:r>
              <a:rPr dirty="0" sz="1650" spc="-90">
                <a:solidFill>
                  <a:srgbClr val="333333"/>
                </a:solidFill>
                <a:latin typeface="Noto Sans JP"/>
                <a:cs typeface="Noto Sans JP"/>
              </a:rPr>
              <a:t>)</a:t>
            </a:r>
            <a:r>
              <a:rPr dirty="0" sz="1600" spc="-200">
                <a:solidFill>
                  <a:srgbClr val="333333"/>
                </a:solidFill>
                <a:latin typeface="SimSun"/>
                <a:cs typeface="SimSun"/>
              </a:rPr>
              <a:t>』</a:t>
            </a:r>
            <a:r>
              <a:rPr dirty="0" sz="1650" spc="10">
                <a:solidFill>
                  <a:srgbClr val="333333"/>
                </a:solidFill>
                <a:latin typeface="Noto Sans JP"/>
                <a:cs typeface="Noto Sans JP"/>
              </a:rPr>
              <a:t>, </a:t>
            </a:r>
            <a:r>
              <a:rPr dirty="0" sz="1600" spc="-200">
                <a:solidFill>
                  <a:srgbClr val="333333"/>
                </a:solidFill>
                <a:latin typeface="SimSun"/>
                <a:cs typeface="SimSun"/>
              </a:rPr>
              <a:t>『</a:t>
            </a:r>
            <a:r>
              <a:rPr dirty="0" sz="1600" spc="-254">
                <a:solidFill>
                  <a:srgbClr val="333333"/>
                </a:solidFill>
                <a:latin typeface="Dotum"/>
                <a:cs typeface="Dotum"/>
              </a:rPr>
              <a:t>회남자</a:t>
            </a:r>
            <a:r>
              <a:rPr dirty="0" sz="1650" spc="-254">
                <a:solidFill>
                  <a:srgbClr val="333333"/>
                </a:solidFill>
                <a:latin typeface="Noto Sans JP"/>
                <a:cs typeface="Noto Sans JP"/>
              </a:rPr>
              <a:t>(</a:t>
            </a:r>
            <a:r>
              <a:rPr dirty="0" sz="1600" spc="-200">
                <a:solidFill>
                  <a:srgbClr val="333333"/>
                </a:solidFill>
                <a:latin typeface="SimSun"/>
                <a:cs typeface="SimSun"/>
              </a:rPr>
              <a:t>淮南子</a:t>
            </a:r>
            <a:r>
              <a:rPr dirty="0" sz="1650" spc="-90">
                <a:solidFill>
                  <a:srgbClr val="333333"/>
                </a:solidFill>
                <a:latin typeface="Noto Sans JP"/>
                <a:cs typeface="Noto Sans JP"/>
              </a:rPr>
              <a:t>)</a:t>
            </a:r>
            <a:r>
              <a:rPr dirty="0" sz="1600" spc="-200">
                <a:solidFill>
                  <a:srgbClr val="333333"/>
                </a:solidFill>
                <a:latin typeface="SimSun"/>
                <a:cs typeface="SimSun"/>
              </a:rPr>
              <a:t>』</a:t>
            </a:r>
            <a:r>
              <a:rPr dirty="0" sz="1650" spc="10">
                <a:solidFill>
                  <a:srgbClr val="333333"/>
                </a:solidFill>
                <a:latin typeface="Noto Sans JP"/>
                <a:cs typeface="Noto Sans JP"/>
              </a:rPr>
              <a:t>, </a:t>
            </a:r>
            <a:r>
              <a:rPr dirty="0" sz="1600" spc="-200">
                <a:solidFill>
                  <a:srgbClr val="333333"/>
                </a:solidFill>
                <a:latin typeface="SimSun"/>
                <a:cs typeface="SimSun"/>
              </a:rPr>
              <a:t>『</a:t>
            </a:r>
            <a:r>
              <a:rPr dirty="0" sz="1600" spc="-265">
                <a:solidFill>
                  <a:srgbClr val="333333"/>
                </a:solidFill>
                <a:latin typeface="Dotum"/>
                <a:cs typeface="Dotum"/>
              </a:rPr>
              <a:t>예문류취</a:t>
            </a:r>
            <a:r>
              <a:rPr dirty="0" sz="1650" spc="-265">
                <a:solidFill>
                  <a:srgbClr val="333333"/>
                </a:solidFill>
                <a:latin typeface="Noto Sans JP"/>
                <a:cs typeface="Noto Sans JP"/>
              </a:rPr>
              <a:t>(</a:t>
            </a:r>
            <a:r>
              <a:rPr dirty="0" sz="1600" spc="-200">
                <a:solidFill>
                  <a:srgbClr val="333333"/>
                </a:solidFill>
                <a:latin typeface="SimSun"/>
                <a:cs typeface="SimSun"/>
              </a:rPr>
              <a:t>藝</a:t>
            </a:r>
            <a:r>
              <a:rPr dirty="0" sz="1600" spc="-200">
                <a:solidFill>
                  <a:srgbClr val="333333"/>
                </a:solidFill>
                <a:latin typeface="Dotum"/>
                <a:cs typeface="Dotum"/>
              </a:rPr>
              <a:t>文</a:t>
            </a:r>
            <a:r>
              <a:rPr dirty="0" sz="1600" spc="-200">
                <a:solidFill>
                  <a:srgbClr val="333333"/>
                </a:solidFill>
                <a:latin typeface="SimSun"/>
                <a:cs typeface="SimSun"/>
              </a:rPr>
              <a:t>類聚</a:t>
            </a:r>
            <a:r>
              <a:rPr dirty="0" sz="1650" spc="-90">
                <a:solidFill>
                  <a:srgbClr val="333333"/>
                </a:solidFill>
                <a:latin typeface="Noto Sans JP"/>
                <a:cs typeface="Noto Sans JP"/>
              </a:rPr>
              <a:t>)</a:t>
            </a:r>
            <a:r>
              <a:rPr dirty="0" sz="1600" spc="-305">
                <a:solidFill>
                  <a:srgbClr val="333333"/>
                </a:solidFill>
                <a:latin typeface="SimSun"/>
                <a:cs typeface="SimSun"/>
              </a:rPr>
              <a:t>』 </a:t>
            </a:r>
            <a:r>
              <a:rPr dirty="0" sz="1650" spc="10">
                <a:solidFill>
                  <a:srgbClr val="333333"/>
                </a:solidFill>
                <a:latin typeface="Noto Sans JP"/>
                <a:cs typeface="Noto Sans JP"/>
              </a:rPr>
              <a:t>- </a:t>
            </a:r>
            <a:r>
              <a:rPr dirty="0" sz="1600" spc="-305">
                <a:solidFill>
                  <a:srgbClr val="333333"/>
                </a:solidFill>
                <a:latin typeface="Dotum"/>
                <a:cs typeface="Dotum"/>
              </a:rPr>
              <a:t>군자국</a:t>
            </a:r>
            <a:r>
              <a:rPr dirty="0" sz="1600" spc="-13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600" spc="-305">
                <a:solidFill>
                  <a:srgbClr val="333333"/>
                </a:solidFill>
                <a:latin typeface="Dotum"/>
                <a:cs typeface="Dotum"/>
              </a:rPr>
              <a:t>관련</a:t>
            </a:r>
            <a:r>
              <a:rPr dirty="0" sz="1600" spc="-14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600" spc="-330">
                <a:solidFill>
                  <a:srgbClr val="333333"/>
                </a:solidFill>
                <a:latin typeface="Dotum"/>
                <a:cs typeface="Dotum"/>
              </a:rPr>
              <a:t>기록</a:t>
            </a:r>
            <a:endParaRPr sz="1600">
              <a:latin typeface="Dotum"/>
              <a:cs typeface="Dotum"/>
            </a:endParaRPr>
          </a:p>
          <a:p>
            <a:pPr marL="368935" indent="-191135">
              <a:lnSpc>
                <a:spcPct val="100000"/>
              </a:lnSpc>
              <a:spcBef>
                <a:spcPts val="1575"/>
              </a:spcBef>
              <a:buClr>
                <a:srgbClr val="1A3F5C"/>
              </a:buClr>
              <a:buSzPct val="103125"/>
              <a:buFont typeface="Arial"/>
              <a:buChar char="•"/>
              <a:tabLst>
                <a:tab pos="368935" algn="l"/>
              </a:tabLst>
            </a:pPr>
            <a:r>
              <a:rPr dirty="0" sz="1600" spc="-200">
                <a:solidFill>
                  <a:srgbClr val="333333"/>
                </a:solidFill>
                <a:latin typeface="SimSun"/>
                <a:cs typeface="SimSun"/>
              </a:rPr>
              <a:t>『</a:t>
            </a:r>
            <a:r>
              <a:rPr dirty="0" sz="1600" spc="-254">
                <a:solidFill>
                  <a:srgbClr val="333333"/>
                </a:solidFill>
                <a:latin typeface="Dotum"/>
                <a:cs typeface="Dotum"/>
              </a:rPr>
              <a:t>부도지</a:t>
            </a:r>
            <a:r>
              <a:rPr dirty="0" sz="1650" spc="-254">
                <a:solidFill>
                  <a:srgbClr val="333333"/>
                </a:solidFill>
                <a:latin typeface="Noto Sans JP"/>
                <a:cs typeface="Noto Sans JP"/>
              </a:rPr>
              <a:t>(</a:t>
            </a:r>
            <a:r>
              <a:rPr dirty="0" sz="1600" spc="-200">
                <a:solidFill>
                  <a:srgbClr val="333333"/>
                </a:solidFill>
                <a:latin typeface="SimSun"/>
                <a:cs typeface="SimSun"/>
              </a:rPr>
              <a:t>符都誌</a:t>
            </a:r>
            <a:r>
              <a:rPr dirty="0" sz="1650" spc="-90">
                <a:solidFill>
                  <a:srgbClr val="333333"/>
                </a:solidFill>
                <a:latin typeface="Noto Sans JP"/>
                <a:cs typeface="Noto Sans JP"/>
              </a:rPr>
              <a:t>)</a:t>
            </a:r>
            <a:r>
              <a:rPr dirty="0" sz="1600" spc="-305">
                <a:solidFill>
                  <a:srgbClr val="333333"/>
                </a:solidFill>
                <a:latin typeface="SimSun"/>
                <a:cs typeface="SimSun"/>
              </a:rPr>
              <a:t>』 </a:t>
            </a:r>
            <a:r>
              <a:rPr dirty="0" sz="1650" spc="5">
                <a:solidFill>
                  <a:srgbClr val="333333"/>
                </a:solidFill>
                <a:latin typeface="Noto Sans JP"/>
                <a:cs typeface="Noto Sans JP"/>
              </a:rPr>
              <a:t>- </a:t>
            </a:r>
            <a:r>
              <a:rPr dirty="0" sz="1600" spc="-305">
                <a:solidFill>
                  <a:srgbClr val="333333"/>
                </a:solidFill>
                <a:latin typeface="Dotum"/>
                <a:cs typeface="Dotum"/>
              </a:rPr>
              <a:t>마고</a:t>
            </a:r>
            <a:r>
              <a:rPr dirty="0" sz="1600" spc="-14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600" spc="-305">
                <a:solidFill>
                  <a:srgbClr val="333333"/>
                </a:solidFill>
                <a:latin typeface="Dotum"/>
                <a:cs typeface="Dotum"/>
              </a:rPr>
              <a:t>관련</a:t>
            </a:r>
            <a:r>
              <a:rPr dirty="0" sz="1600" spc="-14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600" spc="-330">
                <a:solidFill>
                  <a:srgbClr val="333333"/>
                </a:solidFill>
                <a:latin typeface="Dotum"/>
                <a:cs typeface="Dotum"/>
              </a:rPr>
              <a:t>기록</a:t>
            </a:r>
            <a:endParaRPr sz="1600">
              <a:latin typeface="Dotum"/>
              <a:cs typeface="Dotum"/>
            </a:endParaRPr>
          </a:p>
          <a:p>
            <a:pPr marL="368935" indent="-191135">
              <a:lnSpc>
                <a:spcPct val="100000"/>
              </a:lnSpc>
              <a:spcBef>
                <a:spcPts val="1580"/>
              </a:spcBef>
              <a:buClr>
                <a:srgbClr val="1A3F5C"/>
              </a:buClr>
              <a:buSzPct val="103125"/>
              <a:buFont typeface="Arial"/>
              <a:buChar char="•"/>
              <a:tabLst>
                <a:tab pos="368935" algn="l"/>
              </a:tabLst>
            </a:pPr>
            <a:r>
              <a:rPr dirty="0" sz="1600" spc="-200">
                <a:solidFill>
                  <a:srgbClr val="333333"/>
                </a:solidFill>
                <a:latin typeface="SimSun"/>
                <a:cs typeface="SimSun"/>
              </a:rPr>
              <a:t>『</a:t>
            </a:r>
            <a:r>
              <a:rPr dirty="0" sz="1600" spc="-254">
                <a:solidFill>
                  <a:srgbClr val="333333"/>
                </a:solidFill>
                <a:latin typeface="Dotum"/>
                <a:cs typeface="Dotum"/>
              </a:rPr>
              <a:t>탐라지</a:t>
            </a:r>
            <a:r>
              <a:rPr dirty="0" sz="1650" spc="-254">
                <a:solidFill>
                  <a:srgbClr val="333333"/>
                </a:solidFill>
                <a:latin typeface="Noto Sans JP"/>
                <a:cs typeface="Noto Sans JP"/>
              </a:rPr>
              <a:t>(</a:t>
            </a:r>
            <a:r>
              <a:rPr dirty="0" sz="1600" spc="-200">
                <a:solidFill>
                  <a:srgbClr val="333333"/>
                </a:solidFill>
                <a:latin typeface="SimSun"/>
                <a:cs typeface="SimSun"/>
              </a:rPr>
              <a:t>耽羅誌</a:t>
            </a:r>
            <a:r>
              <a:rPr dirty="0" sz="1650" spc="-90">
                <a:solidFill>
                  <a:srgbClr val="333333"/>
                </a:solidFill>
                <a:latin typeface="Noto Sans JP"/>
                <a:cs typeface="Noto Sans JP"/>
              </a:rPr>
              <a:t>)</a:t>
            </a:r>
            <a:r>
              <a:rPr dirty="0" sz="1600" spc="-305">
                <a:solidFill>
                  <a:srgbClr val="333333"/>
                </a:solidFill>
                <a:latin typeface="SimSun"/>
                <a:cs typeface="SimSun"/>
              </a:rPr>
              <a:t>』 </a:t>
            </a:r>
            <a:r>
              <a:rPr dirty="0" sz="1650" spc="5">
                <a:solidFill>
                  <a:srgbClr val="333333"/>
                </a:solidFill>
                <a:latin typeface="Noto Sans JP"/>
                <a:cs typeface="Noto Sans JP"/>
              </a:rPr>
              <a:t>- </a:t>
            </a:r>
            <a:r>
              <a:rPr dirty="0" sz="1600" spc="-305">
                <a:solidFill>
                  <a:srgbClr val="333333"/>
                </a:solidFill>
                <a:latin typeface="Dotum"/>
                <a:cs typeface="Dotum"/>
              </a:rPr>
              <a:t>설문대할망</a:t>
            </a:r>
            <a:r>
              <a:rPr dirty="0" sz="1600" spc="-14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600" spc="-305">
                <a:solidFill>
                  <a:srgbClr val="333333"/>
                </a:solidFill>
                <a:latin typeface="Dotum"/>
                <a:cs typeface="Dotum"/>
              </a:rPr>
              <a:t>관련</a:t>
            </a:r>
            <a:r>
              <a:rPr dirty="0" sz="1600" spc="-14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600" spc="-340">
                <a:solidFill>
                  <a:srgbClr val="333333"/>
                </a:solidFill>
                <a:latin typeface="Dotum"/>
                <a:cs typeface="Dotum"/>
              </a:rPr>
              <a:t>기록</a:t>
            </a:r>
            <a:endParaRPr sz="1600">
              <a:latin typeface="Dotum"/>
              <a:cs typeface="Dotum"/>
            </a:endParaRPr>
          </a:p>
          <a:p>
            <a:pPr marL="177800">
              <a:lnSpc>
                <a:spcPct val="100000"/>
              </a:lnSpc>
              <a:spcBef>
                <a:spcPts val="1760"/>
              </a:spcBef>
            </a:pPr>
            <a:r>
              <a:rPr dirty="0" sz="1200" spc="-225" b="1">
                <a:solidFill>
                  <a:srgbClr val="1A3F5C"/>
                </a:solidFill>
                <a:latin typeface="Malgun Gothic"/>
                <a:cs typeface="Malgun Gothic"/>
              </a:rPr>
              <a:t>연구</a:t>
            </a:r>
            <a:r>
              <a:rPr dirty="0" sz="1200" spc="-110" b="1">
                <a:solidFill>
                  <a:srgbClr val="1A3F5C"/>
                </a:solidFill>
                <a:latin typeface="Malgun Gothic"/>
                <a:cs typeface="Malgun Gothic"/>
              </a:rPr>
              <a:t> </a:t>
            </a:r>
            <a:r>
              <a:rPr dirty="0" sz="1200" spc="-225" b="1">
                <a:solidFill>
                  <a:srgbClr val="1A3F5C"/>
                </a:solidFill>
                <a:latin typeface="Malgun Gothic"/>
                <a:cs typeface="Malgun Gothic"/>
              </a:rPr>
              <a:t>논문</a:t>
            </a:r>
            <a:r>
              <a:rPr dirty="0" sz="1200" spc="-110" b="1">
                <a:solidFill>
                  <a:srgbClr val="1A3F5C"/>
                </a:solidFill>
                <a:latin typeface="Malgun Gothic"/>
                <a:cs typeface="Malgun Gothic"/>
              </a:rPr>
              <a:t> </a:t>
            </a:r>
            <a:r>
              <a:rPr dirty="0" sz="1200" spc="-225" b="1">
                <a:solidFill>
                  <a:srgbClr val="1A3F5C"/>
                </a:solidFill>
                <a:latin typeface="Malgun Gothic"/>
                <a:cs typeface="Malgun Gothic"/>
              </a:rPr>
              <a:t>및</a:t>
            </a:r>
            <a:r>
              <a:rPr dirty="0" sz="1200" spc="-110" b="1">
                <a:solidFill>
                  <a:srgbClr val="1A3F5C"/>
                </a:solidFill>
                <a:latin typeface="Malgun Gothic"/>
                <a:cs typeface="Malgun Gothic"/>
              </a:rPr>
              <a:t> </a:t>
            </a:r>
            <a:r>
              <a:rPr dirty="0" sz="1200" spc="-225" b="1">
                <a:solidFill>
                  <a:srgbClr val="1A3F5C"/>
                </a:solidFill>
                <a:latin typeface="Malgun Gothic"/>
                <a:cs typeface="Malgun Gothic"/>
              </a:rPr>
              <a:t>학술</a:t>
            </a:r>
            <a:r>
              <a:rPr dirty="0" sz="1200" spc="-110" b="1">
                <a:solidFill>
                  <a:srgbClr val="1A3F5C"/>
                </a:solidFill>
                <a:latin typeface="Malgun Gothic"/>
                <a:cs typeface="Malgun Gothic"/>
              </a:rPr>
              <a:t> </a:t>
            </a:r>
            <a:r>
              <a:rPr dirty="0" sz="1200" spc="-25" b="1">
                <a:solidFill>
                  <a:srgbClr val="1A3F5C"/>
                </a:solidFill>
                <a:latin typeface="Malgun Gothic"/>
                <a:cs typeface="Malgun Gothic"/>
              </a:rPr>
              <a:t>자료</a:t>
            </a:r>
            <a:endParaRPr sz="1200">
              <a:latin typeface="Malgun Gothic"/>
              <a:cs typeface="Malgun Gothic"/>
            </a:endParaRPr>
          </a:p>
          <a:p>
            <a:pPr marL="368935" indent="-191135">
              <a:lnSpc>
                <a:spcPct val="100000"/>
              </a:lnSpc>
              <a:spcBef>
                <a:spcPts val="325"/>
              </a:spcBef>
              <a:buClr>
                <a:srgbClr val="1A3F5C"/>
              </a:buClr>
              <a:buSzPct val="103125"/>
              <a:buFont typeface="Arial"/>
              <a:buChar char="•"/>
              <a:tabLst>
                <a:tab pos="368935" algn="l"/>
              </a:tabLst>
            </a:pPr>
            <a:r>
              <a:rPr dirty="0" sz="1600" spc="-305">
                <a:solidFill>
                  <a:srgbClr val="333333"/>
                </a:solidFill>
                <a:latin typeface="Dotum"/>
                <a:cs typeface="Dotum"/>
              </a:rPr>
              <a:t>데루아키</a:t>
            </a:r>
            <a:r>
              <a:rPr dirty="0" sz="1600" spc="-13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600" spc="-250">
                <a:solidFill>
                  <a:srgbClr val="333333"/>
                </a:solidFill>
                <a:latin typeface="Dotum"/>
                <a:cs typeface="Dotum"/>
              </a:rPr>
              <a:t>이쉬이</a:t>
            </a:r>
            <a:r>
              <a:rPr dirty="0" sz="1650" spc="-250">
                <a:solidFill>
                  <a:srgbClr val="333333"/>
                </a:solidFill>
                <a:latin typeface="Noto Sans JP"/>
                <a:cs typeface="Noto Sans JP"/>
              </a:rPr>
              <a:t>,</a:t>
            </a:r>
            <a:r>
              <a:rPr dirty="0" sz="1650" spc="40">
                <a:solidFill>
                  <a:srgbClr val="333333"/>
                </a:solidFill>
                <a:latin typeface="Noto Sans JP"/>
                <a:cs typeface="Noto Sans JP"/>
              </a:rPr>
              <a:t> </a:t>
            </a:r>
            <a:r>
              <a:rPr dirty="0" sz="1650" spc="-270">
                <a:solidFill>
                  <a:srgbClr val="333333"/>
                </a:solidFill>
                <a:latin typeface="Noto Sans JP"/>
                <a:cs typeface="Noto Sans JP"/>
              </a:rPr>
              <a:t>"</a:t>
            </a:r>
            <a:r>
              <a:rPr dirty="0" sz="1600" spc="-270">
                <a:solidFill>
                  <a:srgbClr val="333333"/>
                </a:solidFill>
                <a:latin typeface="Dotum"/>
                <a:cs typeface="Dotum"/>
              </a:rPr>
              <a:t>요나구니</a:t>
            </a:r>
            <a:r>
              <a:rPr dirty="0" sz="1600" spc="-13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600" spc="-305">
                <a:solidFill>
                  <a:srgbClr val="333333"/>
                </a:solidFill>
                <a:latin typeface="Dotum"/>
                <a:cs typeface="Dotum"/>
              </a:rPr>
              <a:t>해저유적의</a:t>
            </a:r>
            <a:r>
              <a:rPr dirty="0" sz="1600" spc="-12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600" spc="-305">
                <a:solidFill>
                  <a:srgbClr val="333333"/>
                </a:solidFill>
                <a:latin typeface="Dotum"/>
                <a:cs typeface="Dotum"/>
              </a:rPr>
              <a:t>지질학적</a:t>
            </a:r>
            <a:r>
              <a:rPr dirty="0" sz="1600" spc="-12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600" spc="-204">
                <a:solidFill>
                  <a:srgbClr val="333333"/>
                </a:solidFill>
                <a:latin typeface="Dotum"/>
                <a:cs typeface="Dotum"/>
              </a:rPr>
              <a:t>분석</a:t>
            </a:r>
            <a:r>
              <a:rPr dirty="0" sz="1650" spc="-204">
                <a:solidFill>
                  <a:srgbClr val="333333"/>
                </a:solidFill>
                <a:latin typeface="Noto Sans JP"/>
                <a:cs typeface="Noto Sans JP"/>
              </a:rPr>
              <a:t>",</a:t>
            </a:r>
            <a:r>
              <a:rPr dirty="0" sz="1650" spc="35">
                <a:solidFill>
                  <a:srgbClr val="333333"/>
                </a:solidFill>
                <a:latin typeface="Noto Sans JP"/>
                <a:cs typeface="Noto Sans JP"/>
              </a:rPr>
              <a:t> </a:t>
            </a:r>
            <a:r>
              <a:rPr dirty="0" sz="1600" spc="-305">
                <a:solidFill>
                  <a:srgbClr val="333333"/>
                </a:solidFill>
                <a:latin typeface="Dotum"/>
                <a:cs typeface="Dotum"/>
              </a:rPr>
              <a:t>도쿄대학</a:t>
            </a:r>
            <a:r>
              <a:rPr dirty="0" sz="1600" spc="-12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600" spc="-260">
                <a:solidFill>
                  <a:srgbClr val="333333"/>
                </a:solidFill>
                <a:latin typeface="Dotum"/>
                <a:cs typeface="Dotum"/>
              </a:rPr>
              <a:t>지질학과</a:t>
            </a:r>
            <a:r>
              <a:rPr dirty="0" sz="1650" spc="-260">
                <a:solidFill>
                  <a:srgbClr val="333333"/>
                </a:solidFill>
                <a:latin typeface="Noto Sans JP"/>
                <a:cs typeface="Noto Sans JP"/>
              </a:rPr>
              <a:t>,</a:t>
            </a:r>
            <a:r>
              <a:rPr dirty="0" sz="1650" spc="35">
                <a:solidFill>
                  <a:srgbClr val="333333"/>
                </a:solidFill>
                <a:latin typeface="Noto Sans JP"/>
                <a:cs typeface="Noto Sans JP"/>
              </a:rPr>
              <a:t> </a:t>
            </a:r>
            <a:r>
              <a:rPr dirty="0" sz="1650" spc="-10">
                <a:solidFill>
                  <a:srgbClr val="333333"/>
                </a:solidFill>
                <a:latin typeface="Noto Sans JP"/>
                <a:cs typeface="Noto Sans JP"/>
              </a:rPr>
              <a:t>2016.</a:t>
            </a:r>
            <a:endParaRPr sz="1650">
              <a:latin typeface="Noto Sans JP"/>
              <a:cs typeface="Noto Sans JP"/>
            </a:endParaRPr>
          </a:p>
          <a:p>
            <a:pPr marL="368935" indent="-191135">
              <a:lnSpc>
                <a:spcPct val="100000"/>
              </a:lnSpc>
              <a:spcBef>
                <a:spcPts val="1580"/>
              </a:spcBef>
              <a:buClr>
                <a:srgbClr val="1A3F5C"/>
              </a:buClr>
              <a:buSzPct val="103125"/>
              <a:buFont typeface="Arial"/>
              <a:buChar char="•"/>
              <a:tabLst>
                <a:tab pos="368935" algn="l"/>
              </a:tabLst>
            </a:pPr>
            <a:r>
              <a:rPr dirty="0" sz="1600" spc="-305">
                <a:solidFill>
                  <a:srgbClr val="333333"/>
                </a:solidFill>
                <a:latin typeface="Dotum"/>
                <a:cs typeface="Dotum"/>
              </a:rPr>
              <a:t>닉</a:t>
            </a:r>
            <a:r>
              <a:rPr dirty="0" sz="1600" spc="-13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600" spc="-305">
                <a:solidFill>
                  <a:srgbClr val="333333"/>
                </a:solidFill>
                <a:latin typeface="Dotum"/>
                <a:cs typeface="Dotum"/>
              </a:rPr>
              <a:t>하신</a:t>
            </a:r>
            <a:r>
              <a:rPr dirty="0" sz="1600" spc="-13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600" spc="-260">
                <a:solidFill>
                  <a:srgbClr val="333333"/>
                </a:solidFill>
                <a:latin typeface="Dotum"/>
                <a:cs typeface="Dotum"/>
              </a:rPr>
              <a:t>슈하이미</a:t>
            </a:r>
            <a:r>
              <a:rPr dirty="0" sz="1650" spc="-260">
                <a:solidFill>
                  <a:srgbClr val="333333"/>
                </a:solidFill>
                <a:latin typeface="Noto Sans JP"/>
                <a:cs typeface="Noto Sans JP"/>
              </a:rPr>
              <a:t>,</a:t>
            </a:r>
            <a:r>
              <a:rPr dirty="0" sz="1650" spc="35">
                <a:solidFill>
                  <a:srgbClr val="333333"/>
                </a:solidFill>
                <a:latin typeface="Noto Sans JP"/>
                <a:cs typeface="Noto Sans JP"/>
              </a:rPr>
              <a:t> </a:t>
            </a:r>
            <a:r>
              <a:rPr dirty="0" sz="1650" spc="-275">
                <a:solidFill>
                  <a:srgbClr val="333333"/>
                </a:solidFill>
                <a:latin typeface="Noto Sans JP"/>
                <a:cs typeface="Noto Sans JP"/>
              </a:rPr>
              <a:t>"</a:t>
            </a:r>
            <a:r>
              <a:rPr dirty="0" sz="1600" spc="-275">
                <a:solidFill>
                  <a:srgbClr val="333333"/>
                </a:solidFill>
                <a:latin typeface="Dotum"/>
                <a:cs typeface="Dotum"/>
              </a:rPr>
              <a:t>순다랜드의</a:t>
            </a:r>
            <a:r>
              <a:rPr dirty="0" sz="1600" spc="-13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600" spc="-305">
                <a:solidFill>
                  <a:srgbClr val="333333"/>
                </a:solidFill>
                <a:latin typeface="Dotum"/>
                <a:cs typeface="Dotum"/>
              </a:rPr>
              <a:t>초기</a:t>
            </a:r>
            <a:r>
              <a:rPr dirty="0" sz="1600" spc="-13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600" spc="-305">
                <a:solidFill>
                  <a:srgbClr val="333333"/>
                </a:solidFill>
                <a:latin typeface="Dotum"/>
                <a:cs typeface="Dotum"/>
              </a:rPr>
              <a:t>인류</a:t>
            </a:r>
            <a:r>
              <a:rPr dirty="0" sz="1600" spc="-13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600" spc="-305">
                <a:solidFill>
                  <a:srgbClr val="333333"/>
                </a:solidFill>
                <a:latin typeface="Dotum"/>
                <a:cs typeface="Dotum"/>
              </a:rPr>
              <a:t>문명</a:t>
            </a:r>
            <a:r>
              <a:rPr dirty="0" sz="1600" spc="-13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600" spc="-204">
                <a:solidFill>
                  <a:srgbClr val="333333"/>
                </a:solidFill>
                <a:latin typeface="Dotum"/>
                <a:cs typeface="Dotum"/>
              </a:rPr>
              <a:t>연구</a:t>
            </a:r>
            <a:r>
              <a:rPr dirty="0" sz="1650" spc="-204">
                <a:solidFill>
                  <a:srgbClr val="333333"/>
                </a:solidFill>
                <a:latin typeface="Noto Sans JP"/>
                <a:cs typeface="Noto Sans JP"/>
              </a:rPr>
              <a:t>",</a:t>
            </a:r>
            <a:r>
              <a:rPr dirty="0" sz="1650" spc="30">
                <a:solidFill>
                  <a:srgbClr val="333333"/>
                </a:solidFill>
                <a:latin typeface="Noto Sans JP"/>
                <a:cs typeface="Noto Sans JP"/>
              </a:rPr>
              <a:t> </a:t>
            </a:r>
            <a:r>
              <a:rPr dirty="0" sz="1600" spc="-305">
                <a:solidFill>
                  <a:srgbClr val="333333"/>
                </a:solidFill>
                <a:latin typeface="Dotum"/>
                <a:cs typeface="Dotum"/>
              </a:rPr>
              <a:t>말레이시아</a:t>
            </a:r>
            <a:r>
              <a:rPr dirty="0" sz="1600" spc="-13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600" spc="-260">
                <a:solidFill>
                  <a:srgbClr val="333333"/>
                </a:solidFill>
                <a:latin typeface="Dotum"/>
                <a:cs typeface="Dotum"/>
              </a:rPr>
              <a:t>고고학회</a:t>
            </a:r>
            <a:r>
              <a:rPr dirty="0" sz="1650" spc="-260">
                <a:solidFill>
                  <a:srgbClr val="333333"/>
                </a:solidFill>
                <a:latin typeface="Noto Sans JP"/>
                <a:cs typeface="Noto Sans JP"/>
              </a:rPr>
              <a:t>,</a:t>
            </a:r>
            <a:r>
              <a:rPr dirty="0" sz="1650" spc="35">
                <a:solidFill>
                  <a:srgbClr val="333333"/>
                </a:solidFill>
                <a:latin typeface="Noto Sans JP"/>
                <a:cs typeface="Noto Sans JP"/>
              </a:rPr>
              <a:t> </a:t>
            </a:r>
            <a:r>
              <a:rPr dirty="0" sz="1650" spc="-10">
                <a:solidFill>
                  <a:srgbClr val="333333"/>
                </a:solidFill>
                <a:latin typeface="Noto Sans JP"/>
                <a:cs typeface="Noto Sans JP"/>
              </a:rPr>
              <a:t>2017.</a:t>
            </a:r>
            <a:endParaRPr sz="1650">
              <a:latin typeface="Noto Sans JP"/>
              <a:cs typeface="Noto Sans JP"/>
            </a:endParaRPr>
          </a:p>
          <a:p>
            <a:pPr marL="368935" indent="-191135">
              <a:lnSpc>
                <a:spcPct val="100000"/>
              </a:lnSpc>
              <a:spcBef>
                <a:spcPts val="1580"/>
              </a:spcBef>
              <a:buClr>
                <a:srgbClr val="1A3F5C"/>
              </a:buClr>
              <a:buSzPct val="103125"/>
              <a:buFont typeface="Arial"/>
              <a:buChar char="•"/>
              <a:tabLst>
                <a:tab pos="368935" algn="l"/>
              </a:tabLst>
            </a:pPr>
            <a:r>
              <a:rPr dirty="0" sz="1600" spc="-305">
                <a:solidFill>
                  <a:srgbClr val="333333"/>
                </a:solidFill>
                <a:latin typeface="Dotum"/>
                <a:cs typeface="Dotum"/>
              </a:rPr>
              <a:t>조셉</a:t>
            </a:r>
            <a:r>
              <a:rPr dirty="0" sz="1600" spc="-14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600" spc="-229">
                <a:solidFill>
                  <a:srgbClr val="333333"/>
                </a:solidFill>
                <a:latin typeface="Dotum"/>
                <a:cs typeface="Dotum"/>
              </a:rPr>
              <a:t>캠벨</a:t>
            </a:r>
            <a:r>
              <a:rPr dirty="0" sz="1650" spc="-105">
                <a:solidFill>
                  <a:srgbClr val="333333"/>
                </a:solidFill>
                <a:latin typeface="Noto Sans JP"/>
                <a:cs typeface="Noto Sans JP"/>
              </a:rPr>
              <a:t>, </a:t>
            </a:r>
            <a:r>
              <a:rPr dirty="0" sz="1600" spc="-200">
                <a:solidFill>
                  <a:srgbClr val="333333"/>
                </a:solidFill>
                <a:latin typeface="SimSun"/>
                <a:cs typeface="SimSun"/>
              </a:rPr>
              <a:t>『</a:t>
            </a:r>
            <a:r>
              <a:rPr dirty="0" sz="1600" spc="-305">
                <a:solidFill>
                  <a:srgbClr val="333333"/>
                </a:solidFill>
                <a:latin typeface="Dotum"/>
                <a:cs typeface="Dotum"/>
              </a:rPr>
              <a:t>천의</a:t>
            </a:r>
            <a:r>
              <a:rPr dirty="0" sz="1600" spc="-14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600" spc="-305">
                <a:solidFill>
                  <a:srgbClr val="333333"/>
                </a:solidFill>
                <a:latin typeface="Dotum"/>
                <a:cs typeface="Dotum"/>
              </a:rPr>
              <a:t>얼굴을</a:t>
            </a:r>
            <a:r>
              <a:rPr dirty="0" sz="1600" spc="-14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600" spc="-305">
                <a:solidFill>
                  <a:srgbClr val="333333"/>
                </a:solidFill>
                <a:latin typeface="Dotum"/>
                <a:cs typeface="Dotum"/>
              </a:rPr>
              <a:t>가진</a:t>
            </a:r>
            <a:r>
              <a:rPr dirty="0" sz="1600" spc="-14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600" spc="-305">
                <a:solidFill>
                  <a:srgbClr val="333333"/>
                </a:solidFill>
                <a:latin typeface="Dotum"/>
                <a:cs typeface="Dotum"/>
              </a:rPr>
              <a:t>영웅</a:t>
            </a:r>
            <a:r>
              <a:rPr dirty="0" sz="1600" spc="-200">
                <a:solidFill>
                  <a:srgbClr val="333333"/>
                </a:solidFill>
                <a:latin typeface="SimSun"/>
                <a:cs typeface="SimSun"/>
              </a:rPr>
              <a:t>』</a:t>
            </a:r>
            <a:r>
              <a:rPr dirty="0" sz="1650" spc="10">
                <a:solidFill>
                  <a:srgbClr val="333333"/>
                </a:solidFill>
                <a:latin typeface="Noto Sans JP"/>
                <a:cs typeface="Noto Sans JP"/>
              </a:rPr>
              <a:t>, </a:t>
            </a:r>
            <a:r>
              <a:rPr dirty="0" sz="1600" spc="-250">
                <a:solidFill>
                  <a:srgbClr val="333333"/>
                </a:solidFill>
                <a:latin typeface="Dotum"/>
                <a:cs typeface="Dotum"/>
              </a:rPr>
              <a:t>민음사</a:t>
            </a:r>
            <a:r>
              <a:rPr dirty="0" sz="1650" spc="-114">
                <a:solidFill>
                  <a:srgbClr val="333333"/>
                </a:solidFill>
                <a:latin typeface="Noto Sans JP"/>
                <a:cs typeface="Noto Sans JP"/>
              </a:rPr>
              <a:t>, </a:t>
            </a:r>
            <a:r>
              <a:rPr dirty="0" sz="1650" spc="-10">
                <a:solidFill>
                  <a:srgbClr val="333333"/>
                </a:solidFill>
                <a:latin typeface="Noto Sans JP"/>
                <a:cs typeface="Noto Sans JP"/>
              </a:rPr>
              <a:t>2004.</a:t>
            </a:r>
            <a:endParaRPr sz="1650">
              <a:latin typeface="Noto Sans JP"/>
              <a:cs typeface="Noto Sans JP"/>
            </a:endParaRPr>
          </a:p>
        </p:txBody>
      </p:sp>
      <p:grpSp>
        <p:nvGrpSpPr>
          <p:cNvPr id="5" name="object 5" descr=""/>
          <p:cNvGrpSpPr/>
          <p:nvPr/>
        </p:nvGrpSpPr>
        <p:grpSpPr>
          <a:xfrm>
            <a:off x="0" y="0"/>
            <a:ext cx="2729230" cy="6856730"/>
            <a:chOff x="0" y="0"/>
            <a:chExt cx="2729230" cy="6856730"/>
          </a:xfrm>
        </p:grpSpPr>
        <p:sp>
          <p:nvSpPr>
            <p:cNvPr id="6" name="object 6" descr=""/>
            <p:cNvSpPr/>
            <p:nvPr/>
          </p:nvSpPr>
          <p:spPr>
            <a:xfrm>
              <a:off x="0" y="0"/>
              <a:ext cx="2729230" cy="6856730"/>
            </a:xfrm>
            <a:custGeom>
              <a:avLst/>
              <a:gdLst/>
              <a:ahLst/>
              <a:cxnLst/>
              <a:rect l="l" t="t" r="r" b="b"/>
              <a:pathLst>
                <a:path w="2729230" h="6856730">
                  <a:moveTo>
                    <a:pt x="2729009" y="6856635"/>
                  </a:moveTo>
                  <a:lnTo>
                    <a:pt x="0" y="6856635"/>
                  </a:lnTo>
                  <a:lnTo>
                    <a:pt x="0" y="0"/>
                  </a:lnTo>
                  <a:lnTo>
                    <a:pt x="2729009" y="0"/>
                  </a:lnTo>
                  <a:lnTo>
                    <a:pt x="2729009" y="6856635"/>
                  </a:lnTo>
                  <a:close/>
                </a:path>
              </a:pathLst>
            </a:custGeom>
            <a:solidFill>
              <a:srgbClr val="1A3F5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0563" y="1193941"/>
              <a:ext cx="136450" cy="136450"/>
            </a:xfrm>
            <a:prstGeom prst="rect">
              <a:avLst/>
            </a:prstGeom>
          </p:spPr>
        </p:pic>
      </p:grpSp>
      <p:sp>
        <p:nvSpPr>
          <p:cNvPr id="8" name="object 8" descr=""/>
          <p:cNvSpPr txBox="1"/>
          <p:nvPr/>
        </p:nvSpPr>
        <p:spPr>
          <a:xfrm>
            <a:off x="294313" y="1189087"/>
            <a:ext cx="691515" cy="21082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200" spc="-225">
                <a:solidFill>
                  <a:srgbClr val="FFFFFF"/>
                </a:solidFill>
                <a:latin typeface="Dotum"/>
                <a:cs typeface="Dotum"/>
              </a:rPr>
              <a:t>고문서와</a:t>
            </a:r>
            <a:r>
              <a:rPr dirty="0" sz="1200" spc="-65">
                <a:solidFill>
                  <a:srgbClr val="FFFFFF"/>
                </a:solidFill>
                <a:latin typeface="Dotum"/>
                <a:cs typeface="Dotum"/>
              </a:rPr>
              <a:t> </a:t>
            </a:r>
            <a:r>
              <a:rPr dirty="0" sz="1200" spc="-150">
                <a:solidFill>
                  <a:srgbClr val="FFFFFF"/>
                </a:solidFill>
                <a:latin typeface="Dotum"/>
                <a:cs typeface="Dotum"/>
              </a:rPr>
              <a:t>책</a:t>
            </a:r>
            <a:endParaRPr sz="1200">
              <a:latin typeface="Dotum"/>
              <a:cs typeface="Dotum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57863" y="5738891"/>
            <a:ext cx="1892300" cy="639445"/>
          </a:xfrm>
          <a:prstGeom prst="rect">
            <a:avLst/>
          </a:prstGeom>
        </p:spPr>
        <p:txBody>
          <a:bodyPr wrap="square" lIns="0" tIns="444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dirty="0" sz="1800" spc="-325" b="1">
                <a:solidFill>
                  <a:srgbClr val="FFFFFF"/>
                </a:solidFill>
                <a:latin typeface="Malgun Gothic"/>
                <a:cs typeface="Malgun Gothic"/>
              </a:rPr>
              <a:t>세계</a:t>
            </a:r>
            <a:r>
              <a:rPr dirty="0" sz="1800" spc="-185" b="1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dirty="0" sz="1800" spc="-345" b="1">
                <a:solidFill>
                  <a:srgbClr val="FFFFFF"/>
                </a:solidFill>
                <a:latin typeface="Malgun Gothic"/>
                <a:cs typeface="Malgun Gothic"/>
              </a:rPr>
              <a:t>신화로서의</a:t>
            </a:r>
            <a:endParaRPr sz="1800"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dirty="0" sz="1800" spc="-325" b="1">
                <a:solidFill>
                  <a:srgbClr val="FFFFFF"/>
                </a:solidFill>
                <a:latin typeface="Malgun Gothic"/>
                <a:cs typeface="Malgun Gothic"/>
              </a:rPr>
              <a:t>제주</a:t>
            </a:r>
            <a:r>
              <a:rPr dirty="0" sz="1800" spc="-185" b="1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dirty="0" sz="1800" spc="-325" b="1">
                <a:solidFill>
                  <a:srgbClr val="FFFFFF"/>
                </a:solidFill>
                <a:latin typeface="Malgun Gothic"/>
                <a:cs typeface="Malgun Gothic"/>
              </a:rPr>
              <a:t>신화</a:t>
            </a:r>
            <a:r>
              <a:rPr dirty="0" sz="1800" spc="-185" b="1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dirty="0" sz="1800" spc="-325" b="1">
                <a:solidFill>
                  <a:srgbClr val="FFFFFF"/>
                </a:solidFill>
                <a:latin typeface="Malgun Gothic"/>
                <a:cs typeface="Malgun Gothic"/>
              </a:rPr>
              <a:t>가능성</a:t>
            </a:r>
            <a:r>
              <a:rPr dirty="0" sz="1800" spc="-180" b="1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dirty="0" sz="1800" spc="-360" b="1">
                <a:solidFill>
                  <a:srgbClr val="FFFFFF"/>
                </a:solidFill>
                <a:latin typeface="Malgun Gothic"/>
                <a:cs typeface="Malgun Gothic"/>
              </a:rPr>
              <a:t>연구</a:t>
            </a:r>
            <a:endParaRPr sz="1800">
              <a:latin typeface="Malgun Gothic"/>
              <a:cs typeface="Malgun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2025-07-08T18:17:21Z</dcterms:created>
  <dcterms:modified xsi:type="dcterms:W3CDTF">2025-07-08T18:17:21Z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2025-07-08T00:00:00Z</vt:filetime>
  </property>
  <property fmtid="{D5CDD505-2E9C-101B-9397-08002B2CF9AE}" pid="3" name="Producer">
    <vt:lpwstr>pypdf</vt:lpwstr>
  </property>
  <property fmtid="{D5CDD505-2E9C-101B-9397-08002B2CF9AE}" pid="4" name="LastSaved">
    <vt:filetime>2025-07-08T00:00:00Z</vt:filetime>
  </property>
</Properties>
</file>