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2192000" cy="6857142"/>
  <p:notesSz cx="12192000" cy="850265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50" b="1" i="0">
                <a:solidFill>
                  <a:srgbClr val="1D3A8A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6A7280"/>
                </a:solidFill>
                <a:latin typeface="Dotum"/>
                <a:cs typeface="Dotum"/>
              </a:defRPr>
            </a:lvl1pPr>
          </a:lstStyle>
          <a:p>
            <a:pPr marL="12700">
              <a:lnSpc>
                <a:spcPts val="1250"/>
              </a:lnSpc>
            </a:pPr>
            <a:r>
              <a:rPr dirty="0" spc="-190"/>
              <a:t>진묵의</a:t>
            </a:r>
            <a:r>
              <a:rPr dirty="0" spc="-85"/>
              <a:t> </a:t>
            </a:r>
            <a:r>
              <a:rPr dirty="0" spc="-190"/>
              <a:t>원에</a:t>
            </a:r>
            <a:r>
              <a:rPr dirty="0" spc="-80"/>
              <a:t> </a:t>
            </a:r>
            <a:r>
              <a:rPr dirty="0" spc="-190"/>
              <a:t>대한</a:t>
            </a:r>
            <a:r>
              <a:rPr dirty="0" spc="-80"/>
              <a:t> </a:t>
            </a:r>
            <a:r>
              <a:rPr dirty="0" spc="-160"/>
              <a:t>연구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6A728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25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50" b="1" i="0">
                <a:solidFill>
                  <a:srgbClr val="1D3A8A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6A7280"/>
                </a:solidFill>
                <a:latin typeface="Dotum"/>
                <a:cs typeface="Dotum"/>
              </a:defRPr>
            </a:lvl1pPr>
          </a:lstStyle>
          <a:p>
            <a:pPr marL="12700">
              <a:lnSpc>
                <a:spcPts val="1250"/>
              </a:lnSpc>
            </a:pPr>
            <a:r>
              <a:rPr dirty="0" spc="-190"/>
              <a:t>진묵의</a:t>
            </a:r>
            <a:r>
              <a:rPr dirty="0" spc="-85"/>
              <a:t> </a:t>
            </a:r>
            <a:r>
              <a:rPr dirty="0" spc="-190"/>
              <a:t>원에</a:t>
            </a:r>
            <a:r>
              <a:rPr dirty="0" spc="-80"/>
              <a:t> </a:t>
            </a:r>
            <a:r>
              <a:rPr dirty="0" spc="-190"/>
              <a:t>대한</a:t>
            </a:r>
            <a:r>
              <a:rPr dirty="0" spc="-80"/>
              <a:t> </a:t>
            </a:r>
            <a:r>
              <a:rPr dirty="0" spc="-160"/>
              <a:t>연구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6A728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25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1D3A8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761999" y="1104899"/>
            <a:ext cx="914400" cy="28575"/>
          </a:xfrm>
          <a:custGeom>
            <a:avLst/>
            <a:gdLst/>
            <a:ahLst/>
            <a:cxnLst/>
            <a:rect l="l" t="t" r="r" b="b"/>
            <a:pathLst>
              <a:path w="914400" h="28575">
                <a:moveTo>
                  <a:pt x="914399" y="28574"/>
                </a:moveTo>
                <a:lnTo>
                  <a:pt x="0" y="28574"/>
                </a:lnTo>
                <a:lnTo>
                  <a:pt x="0" y="0"/>
                </a:lnTo>
                <a:lnTo>
                  <a:pt x="914399" y="0"/>
                </a:lnTo>
                <a:lnTo>
                  <a:pt x="914399" y="28574"/>
                </a:lnTo>
                <a:close/>
              </a:path>
            </a:pathLst>
          </a:custGeom>
          <a:solidFill>
            <a:srgbClr val="D4AF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50" b="1" i="0">
                <a:solidFill>
                  <a:srgbClr val="1D3A8A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1054100" y="1462709"/>
            <a:ext cx="5135245" cy="46945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Dotum"/>
                <a:cs typeface="Dotum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6A7280"/>
                </a:solidFill>
                <a:latin typeface="Dotum"/>
                <a:cs typeface="Dotum"/>
              </a:defRPr>
            </a:lvl1pPr>
          </a:lstStyle>
          <a:p>
            <a:pPr marL="12700">
              <a:lnSpc>
                <a:spcPts val="1250"/>
              </a:lnSpc>
            </a:pPr>
            <a:r>
              <a:rPr dirty="0" spc="-190"/>
              <a:t>진묵의</a:t>
            </a:r>
            <a:r>
              <a:rPr dirty="0" spc="-85"/>
              <a:t> </a:t>
            </a:r>
            <a:r>
              <a:rPr dirty="0" spc="-190"/>
              <a:t>원에</a:t>
            </a:r>
            <a:r>
              <a:rPr dirty="0" spc="-80"/>
              <a:t> </a:t>
            </a:r>
            <a:r>
              <a:rPr dirty="0" spc="-190"/>
              <a:t>대한</a:t>
            </a:r>
            <a:r>
              <a:rPr dirty="0" spc="-80"/>
              <a:t> </a:t>
            </a:r>
            <a:r>
              <a:rPr dirty="0" spc="-160"/>
              <a:t>연구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6A728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25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50" b="1" i="0">
                <a:solidFill>
                  <a:srgbClr val="1D3A8A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6A7280"/>
                </a:solidFill>
                <a:latin typeface="Dotum"/>
                <a:cs typeface="Dotum"/>
              </a:defRPr>
            </a:lvl1pPr>
          </a:lstStyle>
          <a:p>
            <a:pPr marL="12700">
              <a:lnSpc>
                <a:spcPts val="1250"/>
              </a:lnSpc>
            </a:pPr>
            <a:r>
              <a:rPr dirty="0" spc="-190"/>
              <a:t>진묵의</a:t>
            </a:r>
            <a:r>
              <a:rPr dirty="0" spc="-85"/>
              <a:t> </a:t>
            </a:r>
            <a:r>
              <a:rPr dirty="0" spc="-190"/>
              <a:t>원에</a:t>
            </a:r>
            <a:r>
              <a:rPr dirty="0" spc="-80"/>
              <a:t> </a:t>
            </a:r>
            <a:r>
              <a:rPr dirty="0" spc="-190"/>
              <a:t>대한</a:t>
            </a:r>
            <a:r>
              <a:rPr dirty="0" spc="-80"/>
              <a:t> </a:t>
            </a:r>
            <a:r>
              <a:rPr dirty="0" spc="-160"/>
              <a:t>연구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6A728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25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6A7280"/>
                </a:solidFill>
                <a:latin typeface="Dotum"/>
                <a:cs typeface="Dotum"/>
              </a:defRPr>
            </a:lvl1pPr>
          </a:lstStyle>
          <a:p>
            <a:pPr marL="12700">
              <a:lnSpc>
                <a:spcPts val="1250"/>
              </a:lnSpc>
            </a:pPr>
            <a:r>
              <a:rPr dirty="0" spc="-190"/>
              <a:t>진묵의</a:t>
            </a:r>
            <a:r>
              <a:rPr dirty="0" spc="-85"/>
              <a:t> </a:t>
            </a:r>
            <a:r>
              <a:rPr dirty="0" spc="-190"/>
              <a:t>원에</a:t>
            </a:r>
            <a:r>
              <a:rPr dirty="0" spc="-80"/>
              <a:t> </a:t>
            </a:r>
            <a:r>
              <a:rPr dirty="0" spc="-190"/>
              <a:t>대한</a:t>
            </a:r>
            <a:r>
              <a:rPr dirty="0" spc="-80"/>
              <a:t> </a:t>
            </a:r>
            <a:r>
              <a:rPr dirty="0" spc="-160"/>
              <a:t>연구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rgbClr val="6A728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25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1D3A8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49299" y="514223"/>
            <a:ext cx="3975735" cy="4908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50" b="1" i="0">
                <a:solidFill>
                  <a:srgbClr val="1D3A8A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749299" y="5613526"/>
            <a:ext cx="1242060" cy="158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50" b="0" i="0">
                <a:solidFill>
                  <a:srgbClr val="6A7280"/>
                </a:solidFill>
                <a:latin typeface="Dotum"/>
                <a:cs typeface="Dotum"/>
              </a:defRPr>
            </a:lvl1pPr>
          </a:lstStyle>
          <a:p>
            <a:pPr marL="12700">
              <a:lnSpc>
                <a:spcPts val="1250"/>
              </a:lnSpc>
            </a:pPr>
            <a:r>
              <a:rPr dirty="0" spc="-190"/>
              <a:t>진묵의</a:t>
            </a:r>
            <a:r>
              <a:rPr dirty="0" spc="-85"/>
              <a:t> </a:t>
            </a:r>
            <a:r>
              <a:rPr dirty="0" spc="-190"/>
              <a:t>원에</a:t>
            </a:r>
            <a:r>
              <a:rPr dirty="0" spc="-80"/>
              <a:t> </a:t>
            </a:r>
            <a:r>
              <a:rPr dirty="0" spc="-190"/>
              <a:t>대한</a:t>
            </a:r>
            <a:r>
              <a:rPr dirty="0" spc="-80"/>
              <a:t> </a:t>
            </a:r>
            <a:r>
              <a:rPr dirty="0" spc="-160"/>
              <a:t>연구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1243815" y="5613526"/>
            <a:ext cx="237490" cy="158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50" b="0" i="0">
                <a:solidFill>
                  <a:srgbClr val="6A7280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250"/>
              </a:lnSpc>
            </a:pPr>
            <a:fld id="{81D60167-4931-47E6-BA6A-407CBD079E47}" type="slidenum">
              <a:rPr dirty="0" spc="-25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hyperlink" Target="mailto:research@jinmuk-studies.org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5745479" y="525779"/>
            <a:ext cx="701040" cy="701040"/>
            <a:chOff x="5745479" y="525779"/>
            <a:chExt cx="701040" cy="701040"/>
          </a:xfrm>
        </p:grpSpPr>
        <p:sp>
          <p:nvSpPr>
            <p:cNvPr id="3" name="object 3" descr=""/>
            <p:cNvSpPr/>
            <p:nvPr/>
          </p:nvSpPr>
          <p:spPr>
            <a:xfrm>
              <a:off x="5753099" y="533399"/>
              <a:ext cx="685800" cy="685800"/>
            </a:xfrm>
            <a:custGeom>
              <a:avLst/>
              <a:gdLst/>
              <a:ahLst/>
              <a:cxnLst/>
              <a:rect l="l" t="t" r="r" b="b"/>
              <a:pathLst>
                <a:path w="685800" h="685800">
                  <a:moveTo>
                    <a:pt x="685799" y="342899"/>
                  </a:moveTo>
                  <a:lnTo>
                    <a:pt x="683221" y="384877"/>
                  </a:lnTo>
                  <a:lnTo>
                    <a:pt x="675523" y="426217"/>
                  </a:lnTo>
                  <a:lnTo>
                    <a:pt x="662824" y="466305"/>
                  </a:lnTo>
                  <a:lnTo>
                    <a:pt x="645310" y="504541"/>
                  </a:lnTo>
                  <a:lnTo>
                    <a:pt x="623248" y="540346"/>
                  </a:lnTo>
                  <a:lnTo>
                    <a:pt x="596972" y="573177"/>
                  </a:lnTo>
                  <a:lnTo>
                    <a:pt x="566874" y="602545"/>
                  </a:lnTo>
                  <a:lnTo>
                    <a:pt x="533404" y="628010"/>
                  </a:lnTo>
                  <a:lnTo>
                    <a:pt x="497069" y="649187"/>
                  </a:lnTo>
                  <a:lnTo>
                    <a:pt x="458419" y="665755"/>
                  </a:lnTo>
                  <a:lnTo>
                    <a:pt x="418032" y="677467"/>
                  </a:lnTo>
                  <a:lnTo>
                    <a:pt x="376510" y="684148"/>
                  </a:lnTo>
                  <a:lnTo>
                    <a:pt x="342899" y="685799"/>
                  </a:lnTo>
                  <a:lnTo>
                    <a:pt x="334482" y="685696"/>
                  </a:lnTo>
                  <a:lnTo>
                    <a:pt x="292586" y="682088"/>
                  </a:lnTo>
                  <a:lnTo>
                    <a:pt x="251446" y="673379"/>
                  </a:lnTo>
                  <a:lnTo>
                    <a:pt x="211677" y="659698"/>
                  </a:lnTo>
                  <a:lnTo>
                    <a:pt x="173882" y="641251"/>
                  </a:lnTo>
                  <a:lnTo>
                    <a:pt x="138634" y="618319"/>
                  </a:lnTo>
                  <a:lnTo>
                    <a:pt x="106458" y="591246"/>
                  </a:lnTo>
                  <a:lnTo>
                    <a:pt x="77834" y="560433"/>
                  </a:lnTo>
                  <a:lnTo>
                    <a:pt x="53198" y="526348"/>
                  </a:lnTo>
                  <a:lnTo>
                    <a:pt x="32921" y="489508"/>
                  </a:lnTo>
                  <a:lnTo>
                    <a:pt x="17307" y="450463"/>
                  </a:lnTo>
                  <a:lnTo>
                    <a:pt x="6588" y="409796"/>
                  </a:lnTo>
                  <a:lnTo>
                    <a:pt x="928" y="368122"/>
                  </a:lnTo>
                  <a:lnTo>
                    <a:pt x="0" y="342899"/>
                  </a:lnTo>
                  <a:lnTo>
                    <a:pt x="103" y="334482"/>
                  </a:lnTo>
                  <a:lnTo>
                    <a:pt x="3711" y="292586"/>
                  </a:lnTo>
                  <a:lnTo>
                    <a:pt x="12420" y="251446"/>
                  </a:lnTo>
                  <a:lnTo>
                    <a:pt x="26101" y="211677"/>
                  </a:lnTo>
                  <a:lnTo>
                    <a:pt x="44548" y="173882"/>
                  </a:lnTo>
                  <a:lnTo>
                    <a:pt x="67479" y="138634"/>
                  </a:lnTo>
                  <a:lnTo>
                    <a:pt x="94553" y="106458"/>
                  </a:lnTo>
                  <a:lnTo>
                    <a:pt x="125366" y="77834"/>
                  </a:lnTo>
                  <a:lnTo>
                    <a:pt x="159451" y="53198"/>
                  </a:lnTo>
                  <a:lnTo>
                    <a:pt x="196291" y="32921"/>
                  </a:lnTo>
                  <a:lnTo>
                    <a:pt x="235336" y="17307"/>
                  </a:lnTo>
                  <a:lnTo>
                    <a:pt x="276003" y="6588"/>
                  </a:lnTo>
                  <a:lnTo>
                    <a:pt x="317677" y="928"/>
                  </a:lnTo>
                  <a:lnTo>
                    <a:pt x="342899" y="0"/>
                  </a:lnTo>
                  <a:lnTo>
                    <a:pt x="351317" y="103"/>
                  </a:lnTo>
                  <a:lnTo>
                    <a:pt x="393213" y="3711"/>
                  </a:lnTo>
                  <a:lnTo>
                    <a:pt x="434353" y="12420"/>
                  </a:lnTo>
                  <a:lnTo>
                    <a:pt x="474122" y="26101"/>
                  </a:lnTo>
                  <a:lnTo>
                    <a:pt x="511916" y="44548"/>
                  </a:lnTo>
                  <a:lnTo>
                    <a:pt x="547165" y="67479"/>
                  </a:lnTo>
                  <a:lnTo>
                    <a:pt x="579341" y="94553"/>
                  </a:lnTo>
                  <a:lnTo>
                    <a:pt x="607965" y="125366"/>
                  </a:lnTo>
                  <a:lnTo>
                    <a:pt x="632601" y="159451"/>
                  </a:lnTo>
                  <a:lnTo>
                    <a:pt x="652878" y="196291"/>
                  </a:lnTo>
                  <a:lnTo>
                    <a:pt x="668492" y="235336"/>
                  </a:lnTo>
                  <a:lnTo>
                    <a:pt x="679211" y="276003"/>
                  </a:lnTo>
                  <a:lnTo>
                    <a:pt x="684871" y="317677"/>
                  </a:lnTo>
                  <a:lnTo>
                    <a:pt x="685799" y="342899"/>
                  </a:lnTo>
                  <a:close/>
                </a:path>
              </a:pathLst>
            </a:custGeom>
            <a:ln w="15239">
              <a:solidFill>
                <a:srgbClr val="1D3A8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 descr=""/>
            <p:cNvSpPr/>
            <p:nvPr/>
          </p:nvSpPr>
          <p:spPr>
            <a:xfrm>
              <a:off x="5791199" y="571499"/>
              <a:ext cx="609600" cy="609600"/>
            </a:xfrm>
            <a:custGeom>
              <a:avLst/>
              <a:gdLst/>
              <a:ahLst/>
              <a:cxnLst/>
              <a:rect l="l" t="t" r="r" b="b"/>
              <a:pathLst>
                <a:path w="609600" h="609600">
                  <a:moveTo>
                    <a:pt x="304799" y="0"/>
                  </a:moveTo>
                  <a:lnTo>
                    <a:pt x="335124" y="34878"/>
                  </a:lnTo>
                  <a:lnTo>
                    <a:pt x="360783" y="73756"/>
                  </a:lnTo>
                  <a:lnTo>
                    <a:pt x="381777" y="115966"/>
                  </a:lnTo>
                  <a:lnTo>
                    <a:pt x="398106" y="160841"/>
                  </a:lnTo>
                  <a:lnTo>
                    <a:pt x="409769" y="207717"/>
                  </a:lnTo>
                  <a:lnTo>
                    <a:pt x="416767" y="255925"/>
                  </a:lnTo>
                  <a:lnTo>
                    <a:pt x="419099" y="304799"/>
                  </a:lnTo>
                  <a:lnTo>
                    <a:pt x="416767" y="353674"/>
                  </a:lnTo>
                  <a:lnTo>
                    <a:pt x="409769" y="401882"/>
                  </a:lnTo>
                  <a:lnTo>
                    <a:pt x="398106" y="448757"/>
                  </a:lnTo>
                  <a:lnTo>
                    <a:pt x="381777" y="493633"/>
                  </a:lnTo>
                  <a:lnTo>
                    <a:pt x="360783" y="535843"/>
                  </a:lnTo>
                  <a:lnTo>
                    <a:pt x="335124" y="574721"/>
                  </a:lnTo>
                  <a:lnTo>
                    <a:pt x="304799" y="609599"/>
                  </a:lnTo>
                  <a:lnTo>
                    <a:pt x="274475" y="574721"/>
                  </a:lnTo>
                  <a:lnTo>
                    <a:pt x="248816" y="535843"/>
                  </a:lnTo>
                  <a:lnTo>
                    <a:pt x="227822" y="493633"/>
                  </a:lnTo>
                  <a:lnTo>
                    <a:pt x="211493" y="448757"/>
                  </a:lnTo>
                  <a:lnTo>
                    <a:pt x="199830" y="401882"/>
                  </a:lnTo>
                  <a:lnTo>
                    <a:pt x="192832" y="353674"/>
                  </a:lnTo>
                  <a:lnTo>
                    <a:pt x="190499" y="304799"/>
                  </a:lnTo>
                  <a:lnTo>
                    <a:pt x="192832" y="255925"/>
                  </a:lnTo>
                  <a:lnTo>
                    <a:pt x="199830" y="207717"/>
                  </a:lnTo>
                  <a:lnTo>
                    <a:pt x="211493" y="160841"/>
                  </a:lnTo>
                  <a:lnTo>
                    <a:pt x="227822" y="115966"/>
                  </a:lnTo>
                  <a:lnTo>
                    <a:pt x="248816" y="73756"/>
                  </a:lnTo>
                  <a:lnTo>
                    <a:pt x="274475" y="34878"/>
                  </a:lnTo>
                  <a:lnTo>
                    <a:pt x="304799" y="0"/>
                  </a:lnTo>
                </a:path>
                <a:path w="609600" h="609600">
                  <a:moveTo>
                    <a:pt x="0" y="304799"/>
                  </a:moveTo>
                  <a:lnTo>
                    <a:pt x="34878" y="274475"/>
                  </a:lnTo>
                  <a:lnTo>
                    <a:pt x="73756" y="248816"/>
                  </a:lnTo>
                  <a:lnTo>
                    <a:pt x="115966" y="227822"/>
                  </a:lnTo>
                  <a:lnTo>
                    <a:pt x="160841" y="211493"/>
                  </a:lnTo>
                  <a:lnTo>
                    <a:pt x="207717" y="199830"/>
                  </a:lnTo>
                  <a:lnTo>
                    <a:pt x="255925" y="192832"/>
                  </a:lnTo>
                  <a:lnTo>
                    <a:pt x="304799" y="190499"/>
                  </a:lnTo>
                  <a:lnTo>
                    <a:pt x="353674" y="192832"/>
                  </a:lnTo>
                  <a:lnTo>
                    <a:pt x="401882" y="199830"/>
                  </a:lnTo>
                  <a:lnTo>
                    <a:pt x="448757" y="211493"/>
                  </a:lnTo>
                  <a:lnTo>
                    <a:pt x="493633" y="227822"/>
                  </a:lnTo>
                  <a:lnTo>
                    <a:pt x="535843" y="248816"/>
                  </a:lnTo>
                  <a:lnTo>
                    <a:pt x="574721" y="274475"/>
                  </a:lnTo>
                  <a:lnTo>
                    <a:pt x="609599" y="304799"/>
                  </a:lnTo>
                  <a:lnTo>
                    <a:pt x="574721" y="335124"/>
                  </a:lnTo>
                  <a:lnTo>
                    <a:pt x="535843" y="360783"/>
                  </a:lnTo>
                  <a:lnTo>
                    <a:pt x="493633" y="381777"/>
                  </a:lnTo>
                  <a:lnTo>
                    <a:pt x="448757" y="398106"/>
                  </a:lnTo>
                  <a:lnTo>
                    <a:pt x="401882" y="409769"/>
                  </a:lnTo>
                  <a:lnTo>
                    <a:pt x="353674" y="416767"/>
                  </a:lnTo>
                  <a:lnTo>
                    <a:pt x="304799" y="419099"/>
                  </a:lnTo>
                  <a:lnTo>
                    <a:pt x="255925" y="416767"/>
                  </a:lnTo>
                  <a:lnTo>
                    <a:pt x="207717" y="409769"/>
                  </a:lnTo>
                  <a:lnTo>
                    <a:pt x="160841" y="398106"/>
                  </a:lnTo>
                  <a:lnTo>
                    <a:pt x="115966" y="381777"/>
                  </a:lnTo>
                  <a:lnTo>
                    <a:pt x="73756" y="360783"/>
                  </a:lnTo>
                  <a:lnTo>
                    <a:pt x="34878" y="335124"/>
                  </a:lnTo>
                  <a:lnTo>
                    <a:pt x="0" y="304799"/>
                  </a:lnTo>
                </a:path>
              </a:pathLst>
            </a:custGeom>
            <a:ln w="15239">
              <a:solidFill>
                <a:srgbClr val="A81B0D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774826" y="1332538"/>
            <a:ext cx="4642485" cy="1266190"/>
          </a:xfrm>
          <a:prstGeom prst="rect"/>
        </p:spPr>
        <p:txBody>
          <a:bodyPr wrap="square" lIns="0" tIns="21971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730"/>
              </a:spcBef>
            </a:pPr>
            <a:r>
              <a:rPr dirty="0" sz="4050" spc="-770"/>
              <a:t>진묵의</a:t>
            </a:r>
            <a:r>
              <a:rPr dirty="0" sz="4050" spc="-430"/>
              <a:t> </a:t>
            </a:r>
            <a:r>
              <a:rPr dirty="0" sz="4050" spc="-770"/>
              <a:t>원에</a:t>
            </a:r>
            <a:r>
              <a:rPr dirty="0" sz="4050" spc="-420"/>
              <a:t> </a:t>
            </a:r>
            <a:r>
              <a:rPr dirty="0" sz="4050" spc="-770"/>
              <a:t>대한</a:t>
            </a:r>
            <a:r>
              <a:rPr dirty="0" sz="4050" spc="-415"/>
              <a:t> </a:t>
            </a:r>
            <a:r>
              <a:rPr dirty="0" sz="4050" spc="-805"/>
              <a:t>연구</a:t>
            </a:r>
            <a:endParaRPr sz="4050"/>
          </a:p>
          <a:p>
            <a:pPr algn="ctr">
              <a:lnSpc>
                <a:spcPct val="100000"/>
              </a:lnSpc>
              <a:spcBef>
                <a:spcPts val="815"/>
              </a:spcBef>
            </a:pPr>
            <a:r>
              <a:rPr dirty="0" sz="2000" spc="-360" b="0">
                <a:solidFill>
                  <a:srgbClr val="545454"/>
                </a:solidFill>
                <a:latin typeface="Dotum"/>
                <a:cs typeface="Dotum"/>
              </a:rPr>
              <a:t>조선</a:t>
            </a:r>
            <a:r>
              <a:rPr dirty="0" sz="2000" spc="-165" b="0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2000" spc="-360" b="0">
                <a:solidFill>
                  <a:srgbClr val="545454"/>
                </a:solidFill>
                <a:latin typeface="Dotum"/>
                <a:cs typeface="Dotum"/>
              </a:rPr>
              <a:t>중기</a:t>
            </a:r>
            <a:r>
              <a:rPr dirty="0" sz="2000" spc="-160" b="0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2000" spc="-360" b="0">
                <a:solidFill>
                  <a:srgbClr val="545454"/>
                </a:solidFill>
                <a:latin typeface="Dotum"/>
                <a:cs typeface="Dotum"/>
              </a:rPr>
              <a:t>고승</a:t>
            </a:r>
            <a:r>
              <a:rPr dirty="0" sz="2000" spc="-160" b="0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2000" spc="-360" b="0">
                <a:solidFill>
                  <a:srgbClr val="545454"/>
                </a:solidFill>
                <a:latin typeface="Dotum"/>
                <a:cs typeface="Dotum"/>
              </a:rPr>
              <a:t>진묵의</a:t>
            </a:r>
            <a:r>
              <a:rPr dirty="0" sz="2000" spc="-160" b="0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2000" spc="-225" b="0">
                <a:solidFill>
                  <a:srgbClr val="545454"/>
                </a:solidFill>
                <a:latin typeface="Dotum"/>
                <a:cs typeface="Dotum"/>
              </a:rPr>
              <a:t>원</a:t>
            </a:r>
            <a:r>
              <a:rPr dirty="0" sz="2050" spc="-225" b="0">
                <a:solidFill>
                  <a:srgbClr val="545454"/>
                </a:solidFill>
                <a:latin typeface="Arial"/>
                <a:cs typeface="Arial"/>
              </a:rPr>
              <a:t>(</a:t>
            </a:r>
            <a:r>
              <a:rPr dirty="0" sz="2000" spc="-200" b="0">
                <a:solidFill>
                  <a:srgbClr val="545454"/>
                </a:solidFill>
                <a:latin typeface="SimSun"/>
                <a:cs typeface="SimSun"/>
              </a:rPr>
              <a:t>寃</a:t>
            </a:r>
            <a:r>
              <a:rPr dirty="0" sz="2050" spc="-225" b="0">
                <a:solidFill>
                  <a:srgbClr val="545454"/>
                </a:solidFill>
                <a:latin typeface="Arial"/>
                <a:cs typeface="Arial"/>
              </a:rPr>
              <a:t>)</a:t>
            </a:r>
            <a:r>
              <a:rPr dirty="0" sz="2000" spc="-225" b="0">
                <a:solidFill>
                  <a:srgbClr val="545454"/>
                </a:solidFill>
                <a:latin typeface="Dotum"/>
                <a:cs typeface="Dotum"/>
              </a:rPr>
              <a:t>에</a:t>
            </a:r>
            <a:r>
              <a:rPr dirty="0" sz="2000" spc="-160" b="0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2000" spc="-360" b="0">
                <a:solidFill>
                  <a:srgbClr val="545454"/>
                </a:solidFill>
                <a:latin typeface="Dotum"/>
                <a:cs typeface="Dotum"/>
              </a:rPr>
              <a:t>대한</a:t>
            </a:r>
            <a:r>
              <a:rPr dirty="0" sz="2000" spc="-165" b="0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2000" spc="-360" b="0">
                <a:solidFill>
                  <a:srgbClr val="545454"/>
                </a:solidFill>
                <a:latin typeface="Dotum"/>
                <a:cs typeface="Dotum"/>
              </a:rPr>
              <a:t>학술적</a:t>
            </a:r>
            <a:r>
              <a:rPr dirty="0" sz="2000" spc="-160" b="0">
                <a:solidFill>
                  <a:srgbClr val="545454"/>
                </a:solidFill>
                <a:latin typeface="Dotum"/>
                <a:cs typeface="Dotum"/>
              </a:rPr>
              <a:t> </a:t>
            </a:r>
            <a:r>
              <a:rPr dirty="0" sz="2000" spc="-385" b="0">
                <a:solidFill>
                  <a:srgbClr val="545454"/>
                </a:solidFill>
                <a:latin typeface="Dotum"/>
                <a:cs typeface="Dotum"/>
              </a:rPr>
              <a:t>연구</a:t>
            </a:r>
            <a:endParaRPr sz="2000">
              <a:latin typeface="Dotum"/>
              <a:cs typeface="Dotum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4314824" y="3047999"/>
            <a:ext cx="3562350" cy="19050"/>
          </a:xfrm>
          <a:custGeom>
            <a:avLst/>
            <a:gdLst/>
            <a:ahLst/>
            <a:cxnLst/>
            <a:rect l="l" t="t" r="r" b="b"/>
            <a:pathLst>
              <a:path w="3562350" h="19050">
                <a:moveTo>
                  <a:pt x="3562349" y="19049"/>
                </a:moveTo>
                <a:lnTo>
                  <a:pt x="0" y="19049"/>
                </a:lnTo>
                <a:lnTo>
                  <a:pt x="0" y="0"/>
                </a:lnTo>
                <a:lnTo>
                  <a:pt x="3562349" y="0"/>
                </a:lnTo>
                <a:lnTo>
                  <a:pt x="3562349" y="19049"/>
                </a:lnTo>
                <a:close/>
              </a:path>
            </a:pathLst>
          </a:custGeom>
          <a:solidFill>
            <a:srgbClr val="D4AF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 txBox="1"/>
          <p:nvPr/>
        </p:nvSpPr>
        <p:spPr>
          <a:xfrm>
            <a:off x="4187378" y="3390278"/>
            <a:ext cx="3817620" cy="1005205"/>
          </a:xfrm>
          <a:prstGeom prst="rect">
            <a:avLst/>
          </a:prstGeom>
        </p:spPr>
        <p:txBody>
          <a:bodyPr wrap="square" lIns="0" tIns="12763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5"/>
              </a:spcBef>
            </a:pPr>
            <a:r>
              <a:rPr dirty="0" sz="1700" spc="-260">
                <a:latin typeface="Dotum"/>
                <a:cs typeface="Dotum"/>
              </a:rPr>
              <a:t>발표자</a:t>
            </a:r>
            <a:r>
              <a:rPr dirty="0" sz="1700" spc="-260">
                <a:latin typeface="Comic Sans MS"/>
                <a:cs typeface="Comic Sans MS"/>
              </a:rPr>
              <a:t>:</a:t>
            </a:r>
            <a:r>
              <a:rPr dirty="0" sz="1700" spc="-90">
                <a:latin typeface="Comic Sans MS"/>
                <a:cs typeface="Comic Sans MS"/>
              </a:rPr>
              <a:t> </a:t>
            </a:r>
            <a:r>
              <a:rPr dirty="0" sz="1700" spc="-325">
                <a:latin typeface="Dotum"/>
                <a:cs typeface="Dotum"/>
              </a:rPr>
              <a:t>최</a:t>
            </a:r>
            <a:r>
              <a:rPr dirty="0" sz="1700" spc="-145">
                <a:latin typeface="Dotum"/>
                <a:cs typeface="Dotum"/>
              </a:rPr>
              <a:t> </a:t>
            </a:r>
            <a:r>
              <a:rPr dirty="0" sz="1700" spc="-350">
                <a:latin typeface="Dotum"/>
                <a:cs typeface="Dotum"/>
              </a:rPr>
              <a:t>원혁</a:t>
            </a:r>
            <a:endParaRPr sz="1700">
              <a:latin typeface="Dotum"/>
              <a:cs typeface="Dotum"/>
            </a:endParaRPr>
          </a:p>
          <a:p>
            <a:pPr algn="ctr" marL="12700" marR="5080">
              <a:lnSpc>
                <a:spcPct val="116700"/>
              </a:lnSpc>
              <a:spcBef>
                <a:spcPts val="560"/>
              </a:spcBef>
            </a:pPr>
            <a:r>
              <a:rPr dirty="0" sz="1500" spc="-270">
                <a:latin typeface="Dotum"/>
                <a:cs typeface="Dotum"/>
              </a:rPr>
              <a:t>연구</a:t>
            </a:r>
            <a:r>
              <a:rPr dirty="0" sz="1500" spc="-110">
                <a:latin typeface="Dotum"/>
                <a:cs typeface="Dotum"/>
              </a:rPr>
              <a:t> </a:t>
            </a:r>
            <a:r>
              <a:rPr dirty="0" sz="1500" spc="-200">
                <a:latin typeface="Dotum"/>
                <a:cs typeface="Dotum"/>
              </a:rPr>
              <a:t>목적</a:t>
            </a:r>
            <a:r>
              <a:rPr dirty="0" sz="1500" spc="-105">
                <a:latin typeface="Microsoft Sans Serif"/>
                <a:cs typeface="Microsoft Sans Serif"/>
              </a:rPr>
              <a:t>: </a:t>
            </a:r>
            <a:r>
              <a:rPr dirty="0" sz="1500" spc="-270">
                <a:latin typeface="Dotum"/>
                <a:cs typeface="Dotum"/>
              </a:rPr>
              <a:t>진묵의</a:t>
            </a:r>
            <a:r>
              <a:rPr dirty="0" sz="1500" spc="-105">
                <a:latin typeface="Dotum"/>
                <a:cs typeface="Dotum"/>
              </a:rPr>
              <a:t> </a:t>
            </a:r>
            <a:r>
              <a:rPr dirty="0" sz="1500" spc="-220">
                <a:latin typeface="Dotum"/>
                <a:cs typeface="Dotum"/>
              </a:rPr>
              <a:t>전생사</a:t>
            </a:r>
            <a:r>
              <a:rPr dirty="0" sz="1500" spc="-114">
                <a:latin typeface="Microsoft Sans Serif"/>
                <a:cs typeface="Microsoft Sans Serif"/>
              </a:rPr>
              <a:t>, </a:t>
            </a:r>
            <a:r>
              <a:rPr dirty="0" sz="1500" spc="-200">
                <a:latin typeface="Dotum"/>
                <a:cs typeface="Dotum"/>
              </a:rPr>
              <a:t>설화</a:t>
            </a:r>
            <a:r>
              <a:rPr dirty="0" sz="1500" spc="-105">
                <a:latin typeface="Microsoft Sans Serif"/>
                <a:cs typeface="Microsoft Sans Serif"/>
              </a:rPr>
              <a:t>, </a:t>
            </a:r>
            <a:r>
              <a:rPr dirty="0" sz="1500" spc="-240">
                <a:latin typeface="Dotum"/>
                <a:cs typeface="Dotum"/>
              </a:rPr>
              <a:t>불교</a:t>
            </a:r>
            <a:r>
              <a:rPr dirty="0" sz="1500" spc="-240">
                <a:latin typeface="Microsoft Sans Serif"/>
                <a:cs typeface="Microsoft Sans Serif"/>
              </a:rPr>
              <a:t>·</a:t>
            </a:r>
            <a:r>
              <a:rPr dirty="0" sz="1500" spc="-240">
                <a:latin typeface="Dotum"/>
                <a:cs typeface="Dotum"/>
              </a:rPr>
              <a:t>사회적</a:t>
            </a:r>
            <a:r>
              <a:rPr dirty="0" sz="1500" spc="-105">
                <a:latin typeface="Dotum"/>
                <a:cs typeface="Dotum"/>
              </a:rPr>
              <a:t> </a:t>
            </a:r>
            <a:r>
              <a:rPr dirty="0" sz="1500" spc="-290">
                <a:latin typeface="Dotum"/>
                <a:cs typeface="Dotum"/>
              </a:rPr>
              <a:t>맥락에서 </a:t>
            </a:r>
            <a:r>
              <a:rPr dirty="0" sz="1500" spc="-165">
                <a:latin typeface="Dotum"/>
                <a:cs typeface="Dotum"/>
              </a:rPr>
              <a:t>원</a:t>
            </a:r>
            <a:r>
              <a:rPr dirty="0" sz="1500" spc="-165">
                <a:latin typeface="Microsoft Sans Serif"/>
                <a:cs typeface="Microsoft Sans Serif"/>
              </a:rPr>
              <a:t>(</a:t>
            </a:r>
            <a:r>
              <a:rPr dirty="0" sz="1500" spc="-150">
                <a:latin typeface="SimSun"/>
                <a:cs typeface="SimSun"/>
              </a:rPr>
              <a:t>寃</a:t>
            </a:r>
            <a:r>
              <a:rPr dirty="0" sz="1500" spc="-165">
                <a:latin typeface="Microsoft Sans Serif"/>
                <a:cs typeface="Microsoft Sans Serif"/>
              </a:rPr>
              <a:t>)</a:t>
            </a:r>
            <a:r>
              <a:rPr dirty="0" sz="1500" spc="-165">
                <a:latin typeface="Dotum"/>
                <a:cs typeface="Dotum"/>
              </a:rPr>
              <a:t>의</a:t>
            </a:r>
            <a:r>
              <a:rPr dirty="0" sz="1500" spc="-114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본질과</a:t>
            </a:r>
            <a:r>
              <a:rPr dirty="0" sz="1500" spc="-114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의미를</a:t>
            </a:r>
            <a:r>
              <a:rPr dirty="0" sz="1500" spc="-114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분석</a:t>
            </a:r>
            <a:endParaRPr sz="1500">
              <a:latin typeface="Dotum"/>
              <a:cs typeface="Dotum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5639791" y="4846764"/>
            <a:ext cx="912494" cy="20637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150" spc="-95">
                <a:solidFill>
                  <a:srgbClr val="6A7280"/>
                </a:solidFill>
                <a:latin typeface="Arial"/>
                <a:cs typeface="Arial"/>
              </a:rPr>
              <a:t>2025</a:t>
            </a:r>
            <a:r>
              <a:rPr dirty="0" sz="1150" spc="-95">
                <a:solidFill>
                  <a:srgbClr val="6A7280"/>
                </a:solidFill>
                <a:latin typeface="Dotum"/>
                <a:cs typeface="Dotum"/>
              </a:rPr>
              <a:t>년</a:t>
            </a:r>
            <a:r>
              <a:rPr dirty="0" sz="1150" spc="-75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30">
                <a:solidFill>
                  <a:srgbClr val="6A7280"/>
                </a:solidFill>
                <a:latin typeface="Arial"/>
                <a:cs typeface="Arial"/>
              </a:rPr>
              <a:t>7</a:t>
            </a:r>
            <a:r>
              <a:rPr dirty="0" sz="1150" spc="-130">
                <a:solidFill>
                  <a:srgbClr val="6A7280"/>
                </a:solidFill>
                <a:latin typeface="Dotum"/>
                <a:cs typeface="Dotum"/>
              </a:rPr>
              <a:t>월</a:t>
            </a:r>
            <a:r>
              <a:rPr dirty="0" sz="1150" spc="-70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75">
                <a:solidFill>
                  <a:srgbClr val="6A7280"/>
                </a:solidFill>
                <a:latin typeface="Arial"/>
                <a:cs typeface="Arial"/>
              </a:rPr>
              <a:t>2</a:t>
            </a:r>
            <a:r>
              <a:rPr dirty="0" sz="1150" spc="-75">
                <a:solidFill>
                  <a:srgbClr val="6A7280"/>
                </a:solidFill>
                <a:latin typeface="Dotum"/>
                <a:cs typeface="Dotum"/>
              </a:rPr>
              <a:t>일</a:t>
            </a:r>
            <a:endParaRPr sz="1150">
              <a:latin typeface="Dotum"/>
              <a:cs typeface="Dotum"/>
            </a:endParaRPr>
          </a:p>
        </p:txBody>
      </p:sp>
      <p:sp>
        <p:nvSpPr>
          <p:cNvPr id="9" name="object 9" descr=""/>
          <p:cNvSpPr/>
          <p:nvPr/>
        </p:nvSpPr>
        <p:spPr>
          <a:xfrm>
            <a:off x="0" y="6743699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A81B0D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761999" y="1104899"/>
            <a:ext cx="914400" cy="28575"/>
          </a:xfrm>
          <a:custGeom>
            <a:avLst/>
            <a:gdLst/>
            <a:ahLst/>
            <a:cxnLst/>
            <a:rect l="l" t="t" r="r" b="b"/>
            <a:pathLst>
              <a:path w="914400" h="28575">
                <a:moveTo>
                  <a:pt x="914399" y="28574"/>
                </a:moveTo>
                <a:lnTo>
                  <a:pt x="0" y="28574"/>
                </a:lnTo>
                <a:lnTo>
                  <a:pt x="0" y="0"/>
                </a:lnTo>
                <a:lnTo>
                  <a:pt x="914399" y="0"/>
                </a:lnTo>
                <a:lnTo>
                  <a:pt x="914399" y="28574"/>
                </a:lnTo>
                <a:close/>
              </a:path>
            </a:pathLst>
          </a:custGeom>
          <a:solidFill>
            <a:srgbClr val="D4AF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80"/>
              <a:t>진묵의</a:t>
            </a:r>
            <a:r>
              <a:rPr dirty="0" spc="-330"/>
              <a:t> </a:t>
            </a:r>
            <a:r>
              <a:rPr dirty="0" spc="-580"/>
              <a:t>노력과</a:t>
            </a:r>
            <a:r>
              <a:rPr dirty="0" spc="-315"/>
              <a:t> </a:t>
            </a:r>
            <a:r>
              <a:rPr dirty="0" spc="-605"/>
              <a:t>실천</a:t>
            </a: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1743074"/>
            <a:ext cx="152399" cy="152399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1054100" y="1643507"/>
            <a:ext cx="162560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latin typeface="Dotum"/>
                <a:cs typeface="Dotum"/>
              </a:rPr>
              <a:t>불교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60">
                <a:latin typeface="Dotum"/>
                <a:cs typeface="Dotum"/>
              </a:rPr>
              <a:t>계율의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85">
                <a:latin typeface="Dotum"/>
                <a:cs typeface="Dotum"/>
              </a:rPr>
              <a:t>쇄신</a:t>
            </a:r>
            <a:endParaRPr sz="2000">
              <a:latin typeface="Dotum"/>
              <a:cs typeface="Dotum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130300" y="2054872"/>
            <a:ext cx="6280150" cy="558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dirty="0" sz="1500" spc="-270">
                <a:latin typeface="Dotum"/>
                <a:cs typeface="Dotum"/>
              </a:rPr>
              <a:t>초세간적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행동을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통해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불교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계율의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본질을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29">
                <a:latin typeface="Dotum"/>
                <a:cs typeface="Dotum"/>
              </a:rPr>
              <a:t>되살리고</a:t>
            </a:r>
            <a:r>
              <a:rPr dirty="0" sz="1500" spc="-229">
                <a:latin typeface="Microsoft Sans Serif"/>
                <a:cs typeface="Microsoft Sans Serif"/>
              </a:rPr>
              <a:t>,</a:t>
            </a:r>
            <a:r>
              <a:rPr dirty="0" sz="1500" spc="-25">
                <a:latin typeface="Microsoft Sans Serif"/>
                <a:cs typeface="Microsoft Sans Serif"/>
              </a:rPr>
              <a:t> </a:t>
            </a:r>
            <a:r>
              <a:rPr dirty="0" sz="1500" spc="-270">
                <a:latin typeface="Dotum"/>
                <a:cs typeface="Dotum"/>
              </a:rPr>
              <a:t>형식보다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실천을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중시하는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새로운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320">
                <a:latin typeface="Dotum"/>
                <a:cs typeface="Dotum"/>
              </a:rPr>
              <a:t>불</a:t>
            </a:r>
            <a:r>
              <a:rPr dirty="0" sz="1500" spc="-270">
                <a:latin typeface="Dotum"/>
                <a:cs typeface="Dotum"/>
              </a:rPr>
              <a:t> 교관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제시</a:t>
            </a:r>
            <a:endParaRPr sz="1500">
              <a:latin typeface="Dotum"/>
              <a:cs typeface="Dotum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2924174"/>
            <a:ext cx="152399" cy="152399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1054100" y="2824607"/>
            <a:ext cx="1840864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45">
                <a:latin typeface="Dotum"/>
                <a:cs typeface="Dotum"/>
              </a:rPr>
              <a:t>가족</a:t>
            </a:r>
            <a:r>
              <a:rPr dirty="0" sz="2000" spc="-345">
                <a:latin typeface="Copperplate Gothic Bold"/>
                <a:cs typeface="Copperplate Gothic Bold"/>
              </a:rPr>
              <a:t>·</a:t>
            </a:r>
            <a:r>
              <a:rPr dirty="0" sz="2000" spc="-345">
                <a:latin typeface="Dotum"/>
                <a:cs typeface="Dotum"/>
              </a:rPr>
              <a:t>세속과의</a:t>
            </a:r>
            <a:r>
              <a:rPr dirty="0" sz="2000" spc="-160">
                <a:latin typeface="Dotum"/>
                <a:cs typeface="Dotum"/>
              </a:rPr>
              <a:t> </a:t>
            </a:r>
            <a:r>
              <a:rPr dirty="0" sz="2000" spc="-969">
                <a:latin typeface="Dotum"/>
                <a:cs typeface="Dotum"/>
              </a:rPr>
              <a:t>조화</a:t>
            </a:r>
            <a:endParaRPr sz="2000">
              <a:latin typeface="Dotum"/>
              <a:cs typeface="Dotum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130300" y="3235972"/>
            <a:ext cx="6231890" cy="558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dirty="0" sz="1500" spc="-270">
                <a:latin typeface="Dotum"/>
                <a:cs typeface="Dotum"/>
              </a:rPr>
              <a:t>어머니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봉양과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가족애를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29">
                <a:latin typeface="Dotum"/>
                <a:cs typeface="Dotum"/>
              </a:rPr>
              <a:t>실천하며</a:t>
            </a:r>
            <a:r>
              <a:rPr dirty="0" sz="1500" spc="-229">
                <a:latin typeface="Microsoft Sans Serif"/>
                <a:cs typeface="Microsoft Sans Serif"/>
              </a:rPr>
              <a:t>,</a:t>
            </a:r>
            <a:r>
              <a:rPr dirty="0" sz="1500" spc="-20">
                <a:latin typeface="Microsoft Sans Serif"/>
                <a:cs typeface="Microsoft Sans Serif"/>
              </a:rPr>
              <a:t> </a:t>
            </a:r>
            <a:r>
              <a:rPr dirty="0" sz="1500" spc="-270">
                <a:latin typeface="Dotum"/>
                <a:cs typeface="Dotum"/>
              </a:rPr>
              <a:t>불교의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출세간적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이상과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세속의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가치를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조화시키는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320">
                <a:latin typeface="Dotum"/>
                <a:cs typeface="Dotum"/>
              </a:rPr>
              <a:t>수</a:t>
            </a:r>
            <a:r>
              <a:rPr dirty="0" sz="1500" spc="-270">
                <a:latin typeface="Dotum"/>
                <a:cs typeface="Dotum"/>
              </a:rPr>
              <a:t> 행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방식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보여줌</a:t>
            </a:r>
            <a:endParaRPr sz="1500">
              <a:latin typeface="Dotum"/>
              <a:cs typeface="Dotum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4105274"/>
            <a:ext cx="152399" cy="152399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1054100" y="4005706"/>
            <a:ext cx="162560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latin typeface="Dotum"/>
                <a:cs typeface="Dotum"/>
              </a:rPr>
              <a:t>유불선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60">
                <a:latin typeface="Dotum"/>
                <a:cs typeface="Dotum"/>
              </a:rPr>
              <a:t>회통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85">
                <a:latin typeface="Dotum"/>
                <a:cs typeface="Dotum"/>
              </a:rPr>
              <a:t>실천</a:t>
            </a:r>
            <a:endParaRPr sz="2000">
              <a:latin typeface="Dotum"/>
              <a:cs typeface="Dotum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130300" y="4417072"/>
            <a:ext cx="6184265" cy="558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dirty="0" sz="1500" spc="-270">
                <a:latin typeface="Dotum"/>
                <a:cs typeface="Dotum"/>
              </a:rPr>
              <a:t>김봉곡과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같은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유학자와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교류하며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사상적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경계를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초월한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융합과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통합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사상을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80">
                <a:latin typeface="Dotum"/>
                <a:cs typeface="Dotum"/>
              </a:rPr>
              <a:t>실천적으로 </a:t>
            </a:r>
            <a:r>
              <a:rPr dirty="0" sz="1500" spc="-295">
                <a:latin typeface="Dotum"/>
                <a:cs typeface="Dotum"/>
              </a:rPr>
              <a:t>구현</a:t>
            </a:r>
            <a:endParaRPr sz="1500">
              <a:latin typeface="Dotum"/>
              <a:cs typeface="Dotum"/>
            </a:endParaRPr>
          </a:p>
        </p:txBody>
      </p:sp>
      <p:pic>
        <p:nvPicPr>
          <p:cNvPr id="13" name="object 1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5286374"/>
            <a:ext cx="152399" cy="152399"/>
          </a:xfrm>
          <a:prstGeom prst="rect">
            <a:avLst/>
          </a:prstGeom>
        </p:spPr>
      </p:pic>
      <p:sp>
        <p:nvSpPr>
          <p:cNvPr id="14" name="object 14" descr=""/>
          <p:cNvSpPr txBox="1"/>
          <p:nvPr/>
        </p:nvSpPr>
        <p:spPr>
          <a:xfrm>
            <a:off x="1054100" y="5186806"/>
            <a:ext cx="162560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latin typeface="Dotum"/>
                <a:cs typeface="Dotum"/>
              </a:rPr>
              <a:t>한국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60">
                <a:latin typeface="Dotum"/>
                <a:cs typeface="Dotum"/>
              </a:rPr>
              <a:t>문명화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85">
                <a:latin typeface="Dotum"/>
                <a:cs typeface="Dotum"/>
              </a:rPr>
              <a:t>시도</a:t>
            </a:r>
            <a:endParaRPr sz="2000">
              <a:latin typeface="Dotum"/>
              <a:cs typeface="Dotum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1130300" y="5598172"/>
            <a:ext cx="6231890" cy="558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dirty="0" sz="1500" spc="-270">
                <a:latin typeface="Dotum"/>
                <a:cs typeface="Dotum"/>
              </a:rPr>
              <a:t>천상에서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배운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묘법으로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한국의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선경건설을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이루고자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했으나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00">
                <a:latin typeface="Dotum"/>
                <a:cs typeface="Dotum"/>
              </a:rPr>
              <a:t>실패</a:t>
            </a:r>
            <a:r>
              <a:rPr dirty="0" sz="1500" spc="-200">
                <a:latin typeface="Microsoft Sans Serif"/>
                <a:cs typeface="Microsoft Sans Serif"/>
              </a:rPr>
              <a:t>,</a:t>
            </a:r>
            <a:r>
              <a:rPr dirty="0" sz="1500" spc="-20">
                <a:latin typeface="Microsoft Sans Serif"/>
                <a:cs typeface="Microsoft Sans Serif"/>
              </a:rPr>
              <a:t> </a:t>
            </a:r>
            <a:r>
              <a:rPr dirty="0" sz="1500" spc="-270">
                <a:latin typeface="Dotum"/>
                <a:cs typeface="Dotum"/>
              </a:rPr>
              <a:t>후에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서양문명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발전에 </a:t>
            </a:r>
            <a:r>
              <a:rPr dirty="0" sz="1500" spc="-270">
                <a:latin typeface="Dotum"/>
                <a:cs typeface="Dotum"/>
              </a:rPr>
              <a:t>영향을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끼침</a:t>
            </a:r>
            <a:endParaRPr sz="1500">
              <a:latin typeface="Dotum"/>
              <a:cs typeface="Dotum"/>
            </a:endParaRPr>
          </a:p>
        </p:txBody>
      </p:sp>
      <p:pic>
        <p:nvPicPr>
          <p:cNvPr id="16" name="object 16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6467474"/>
            <a:ext cx="152399" cy="152399"/>
          </a:xfrm>
          <a:prstGeom prst="rect">
            <a:avLst/>
          </a:prstGeom>
        </p:spPr>
      </p:pic>
      <p:sp>
        <p:nvSpPr>
          <p:cNvPr id="17" name="object 17" descr=""/>
          <p:cNvSpPr txBox="1"/>
          <p:nvPr/>
        </p:nvSpPr>
        <p:spPr>
          <a:xfrm>
            <a:off x="1054100" y="6367906"/>
            <a:ext cx="183642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latin typeface="Dotum"/>
                <a:cs typeface="Dotum"/>
              </a:rPr>
              <a:t>죽음과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60">
                <a:latin typeface="Dotum"/>
                <a:cs typeface="Dotum"/>
              </a:rPr>
              <a:t>헌신의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85">
                <a:latin typeface="Dotum"/>
                <a:cs typeface="Dotum"/>
              </a:rPr>
              <a:t>역설</a:t>
            </a:r>
            <a:endParaRPr sz="2000">
              <a:latin typeface="Dotum"/>
              <a:cs typeface="Dotum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1130300" y="6779272"/>
            <a:ext cx="6231890" cy="558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dirty="0" sz="1500" spc="-270">
                <a:latin typeface="Dotum"/>
                <a:cs typeface="Dotum"/>
              </a:rPr>
              <a:t>김봉곡에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의해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죽음에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이르기까지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평생을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불교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혁신과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문명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계발에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29">
                <a:latin typeface="Dotum"/>
                <a:cs typeface="Dotum"/>
              </a:rPr>
              <a:t>바쳤으나</a:t>
            </a:r>
            <a:r>
              <a:rPr dirty="0" sz="1500" spc="-229">
                <a:latin typeface="Microsoft Sans Serif"/>
                <a:cs typeface="Microsoft Sans Serif"/>
              </a:rPr>
              <a:t>,</a:t>
            </a:r>
            <a:r>
              <a:rPr dirty="0" sz="1500" spc="-25">
                <a:latin typeface="Microsoft Sans Serif"/>
                <a:cs typeface="Microsoft Sans Serif"/>
              </a:rPr>
              <a:t> </a:t>
            </a:r>
            <a:r>
              <a:rPr dirty="0" sz="1500" spc="-280">
                <a:latin typeface="Dotum"/>
                <a:cs typeface="Dotum"/>
              </a:rPr>
              <a:t>한국에서의 </a:t>
            </a:r>
            <a:r>
              <a:rPr dirty="0" sz="1500" spc="-270">
                <a:latin typeface="Dotum"/>
                <a:cs typeface="Dotum"/>
              </a:rPr>
              <a:t>꿈은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좌절됨</a:t>
            </a:r>
            <a:endParaRPr sz="1500">
              <a:latin typeface="Dotum"/>
              <a:cs typeface="Dotum"/>
            </a:endParaRPr>
          </a:p>
        </p:txBody>
      </p:sp>
      <p:sp>
        <p:nvSpPr>
          <p:cNvPr id="19" name="object 19" descr=""/>
          <p:cNvSpPr/>
          <p:nvPr/>
        </p:nvSpPr>
        <p:spPr>
          <a:xfrm>
            <a:off x="7877174" y="1666874"/>
            <a:ext cx="9525" cy="5905500"/>
          </a:xfrm>
          <a:custGeom>
            <a:avLst/>
            <a:gdLst/>
            <a:ahLst/>
            <a:cxnLst/>
            <a:rect l="l" t="t" r="r" b="b"/>
            <a:pathLst>
              <a:path w="9525" h="5905500">
                <a:moveTo>
                  <a:pt x="9524" y="5905499"/>
                </a:moveTo>
                <a:lnTo>
                  <a:pt x="0" y="5905499"/>
                </a:lnTo>
                <a:lnTo>
                  <a:pt x="0" y="0"/>
                </a:lnTo>
                <a:lnTo>
                  <a:pt x="9524" y="0"/>
                </a:lnTo>
                <a:lnTo>
                  <a:pt x="9524" y="5905499"/>
                </a:lnTo>
                <a:close/>
              </a:path>
            </a:pathLst>
          </a:custGeom>
          <a:solidFill>
            <a:srgbClr val="D4AF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/>
          <p:nvPr/>
        </p:nvSpPr>
        <p:spPr>
          <a:xfrm>
            <a:off x="8191499" y="2066924"/>
            <a:ext cx="3238500" cy="3543300"/>
          </a:xfrm>
          <a:custGeom>
            <a:avLst/>
            <a:gdLst/>
            <a:ahLst/>
            <a:cxnLst/>
            <a:rect l="l" t="t" r="r" b="b"/>
            <a:pathLst>
              <a:path w="3238500" h="3543300">
                <a:moveTo>
                  <a:pt x="3167302" y="3543299"/>
                </a:moveTo>
                <a:lnTo>
                  <a:pt x="71196" y="3543299"/>
                </a:lnTo>
                <a:lnTo>
                  <a:pt x="66240" y="3542811"/>
                </a:lnTo>
                <a:lnTo>
                  <a:pt x="29703" y="3527676"/>
                </a:lnTo>
                <a:lnTo>
                  <a:pt x="3884" y="3491637"/>
                </a:lnTo>
                <a:lnTo>
                  <a:pt x="0" y="3472102"/>
                </a:lnTo>
                <a:lnTo>
                  <a:pt x="0" y="3467099"/>
                </a:lnTo>
                <a:lnTo>
                  <a:pt x="0" y="71196"/>
                </a:lnTo>
                <a:lnTo>
                  <a:pt x="15620" y="29705"/>
                </a:lnTo>
                <a:lnTo>
                  <a:pt x="51660" y="3885"/>
                </a:lnTo>
                <a:lnTo>
                  <a:pt x="71196" y="0"/>
                </a:lnTo>
                <a:lnTo>
                  <a:pt x="3167302" y="0"/>
                </a:lnTo>
                <a:lnTo>
                  <a:pt x="3208793" y="15621"/>
                </a:lnTo>
                <a:lnTo>
                  <a:pt x="3234612" y="51661"/>
                </a:lnTo>
                <a:lnTo>
                  <a:pt x="3238498" y="71196"/>
                </a:lnTo>
                <a:lnTo>
                  <a:pt x="3238498" y="3472102"/>
                </a:lnTo>
                <a:lnTo>
                  <a:pt x="3222876" y="3513593"/>
                </a:lnTo>
                <a:lnTo>
                  <a:pt x="3186836" y="3539413"/>
                </a:lnTo>
                <a:lnTo>
                  <a:pt x="3172257" y="3542811"/>
                </a:lnTo>
                <a:lnTo>
                  <a:pt x="3167302" y="3543299"/>
                </a:lnTo>
                <a:close/>
              </a:path>
            </a:pathLst>
          </a:custGeom>
          <a:solidFill>
            <a:srgbClr val="1D3A8A">
              <a:alpha val="50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 txBox="1"/>
          <p:nvPr/>
        </p:nvSpPr>
        <p:spPr>
          <a:xfrm>
            <a:off x="9129514" y="2277110"/>
            <a:ext cx="1358900" cy="2838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00" spc="-325">
                <a:solidFill>
                  <a:srgbClr val="1D3A8A"/>
                </a:solidFill>
                <a:latin typeface="Dotum"/>
                <a:cs typeface="Dotum"/>
              </a:rPr>
              <a:t>진묵의</a:t>
            </a:r>
            <a:r>
              <a:rPr dirty="0" sz="1700" spc="-145">
                <a:solidFill>
                  <a:srgbClr val="1D3A8A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1D3A8A"/>
                </a:solidFill>
                <a:latin typeface="Dotum"/>
                <a:cs typeface="Dotum"/>
              </a:rPr>
              <a:t>실천</a:t>
            </a:r>
            <a:r>
              <a:rPr dirty="0" sz="1700" spc="-145">
                <a:solidFill>
                  <a:srgbClr val="1D3A8A"/>
                </a:solidFill>
                <a:latin typeface="Dotum"/>
                <a:cs typeface="Dotum"/>
              </a:rPr>
              <a:t> </a:t>
            </a:r>
            <a:r>
              <a:rPr dirty="0" sz="1700" spc="-350">
                <a:solidFill>
                  <a:srgbClr val="1D3A8A"/>
                </a:solidFill>
                <a:latin typeface="Dotum"/>
                <a:cs typeface="Dotum"/>
              </a:rPr>
              <a:t>방식</a:t>
            </a:r>
            <a:endParaRPr sz="1700">
              <a:latin typeface="Dotum"/>
              <a:cs typeface="Dotum"/>
            </a:endParaRPr>
          </a:p>
        </p:txBody>
      </p:sp>
      <p:sp>
        <p:nvSpPr>
          <p:cNvPr id="22" name="object 22" descr=""/>
          <p:cNvSpPr/>
          <p:nvPr/>
        </p:nvSpPr>
        <p:spPr>
          <a:xfrm>
            <a:off x="8429612" y="2809874"/>
            <a:ext cx="57150" cy="2190750"/>
          </a:xfrm>
          <a:custGeom>
            <a:avLst/>
            <a:gdLst/>
            <a:ahLst/>
            <a:cxnLst/>
            <a:rect l="l" t="t" r="r" b="b"/>
            <a:pathLst>
              <a:path w="57150" h="2190750">
                <a:moveTo>
                  <a:pt x="57150" y="2158390"/>
                </a:moveTo>
                <a:lnTo>
                  <a:pt x="32372" y="2133600"/>
                </a:lnTo>
                <a:lnTo>
                  <a:pt x="24790" y="2133600"/>
                </a:lnTo>
                <a:lnTo>
                  <a:pt x="0" y="2158390"/>
                </a:lnTo>
                <a:lnTo>
                  <a:pt x="0" y="2165972"/>
                </a:lnTo>
                <a:lnTo>
                  <a:pt x="24790" y="2190750"/>
                </a:lnTo>
                <a:lnTo>
                  <a:pt x="32372" y="2190750"/>
                </a:lnTo>
                <a:lnTo>
                  <a:pt x="57150" y="2165972"/>
                </a:lnTo>
                <a:lnTo>
                  <a:pt x="57150" y="2162175"/>
                </a:lnTo>
                <a:lnTo>
                  <a:pt x="57150" y="2158390"/>
                </a:lnTo>
                <a:close/>
              </a:path>
              <a:path w="57150" h="2190750">
                <a:moveTo>
                  <a:pt x="57150" y="1624990"/>
                </a:moveTo>
                <a:lnTo>
                  <a:pt x="32372" y="1600200"/>
                </a:lnTo>
                <a:lnTo>
                  <a:pt x="24790" y="1600200"/>
                </a:lnTo>
                <a:lnTo>
                  <a:pt x="0" y="1624990"/>
                </a:lnTo>
                <a:lnTo>
                  <a:pt x="0" y="1632572"/>
                </a:lnTo>
                <a:lnTo>
                  <a:pt x="24790" y="1657350"/>
                </a:lnTo>
                <a:lnTo>
                  <a:pt x="32372" y="1657350"/>
                </a:lnTo>
                <a:lnTo>
                  <a:pt x="57150" y="1632572"/>
                </a:lnTo>
                <a:lnTo>
                  <a:pt x="57150" y="1628775"/>
                </a:lnTo>
                <a:lnTo>
                  <a:pt x="57150" y="1624990"/>
                </a:lnTo>
                <a:close/>
              </a:path>
              <a:path w="57150" h="2190750">
                <a:moveTo>
                  <a:pt x="57150" y="1091590"/>
                </a:moveTo>
                <a:lnTo>
                  <a:pt x="32372" y="1066800"/>
                </a:lnTo>
                <a:lnTo>
                  <a:pt x="24790" y="1066800"/>
                </a:lnTo>
                <a:lnTo>
                  <a:pt x="0" y="1091590"/>
                </a:lnTo>
                <a:lnTo>
                  <a:pt x="0" y="1099172"/>
                </a:lnTo>
                <a:lnTo>
                  <a:pt x="24790" y="1123950"/>
                </a:lnTo>
                <a:lnTo>
                  <a:pt x="32372" y="1123950"/>
                </a:lnTo>
                <a:lnTo>
                  <a:pt x="57150" y="1099172"/>
                </a:lnTo>
                <a:lnTo>
                  <a:pt x="57150" y="1095375"/>
                </a:lnTo>
                <a:lnTo>
                  <a:pt x="57150" y="1091590"/>
                </a:lnTo>
                <a:close/>
              </a:path>
              <a:path w="57150" h="2190750">
                <a:moveTo>
                  <a:pt x="57150" y="558190"/>
                </a:moveTo>
                <a:lnTo>
                  <a:pt x="32372" y="533400"/>
                </a:lnTo>
                <a:lnTo>
                  <a:pt x="24790" y="533400"/>
                </a:lnTo>
                <a:lnTo>
                  <a:pt x="0" y="558190"/>
                </a:lnTo>
                <a:lnTo>
                  <a:pt x="0" y="565772"/>
                </a:lnTo>
                <a:lnTo>
                  <a:pt x="24790" y="590550"/>
                </a:lnTo>
                <a:lnTo>
                  <a:pt x="32372" y="590550"/>
                </a:lnTo>
                <a:lnTo>
                  <a:pt x="57150" y="565772"/>
                </a:lnTo>
                <a:lnTo>
                  <a:pt x="57150" y="561975"/>
                </a:lnTo>
                <a:lnTo>
                  <a:pt x="57150" y="558190"/>
                </a:lnTo>
                <a:close/>
              </a:path>
              <a:path w="57150" h="2190750">
                <a:moveTo>
                  <a:pt x="57150" y="24790"/>
                </a:moveTo>
                <a:lnTo>
                  <a:pt x="32372" y="0"/>
                </a:lnTo>
                <a:lnTo>
                  <a:pt x="24790" y="0"/>
                </a:lnTo>
                <a:lnTo>
                  <a:pt x="0" y="24790"/>
                </a:lnTo>
                <a:lnTo>
                  <a:pt x="0" y="32372"/>
                </a:lnTo>
                <a:lnTo>
                  <a:pt x="24790" y="57150"/>
                </a:lnTo>
                <a:lnTo>
                  <a:pt x="32372" y="57150"/>
                </a:lnTo>
                <a:lnTo>
                  <a:pt x="57150" y="32372"/>
                </a:lnTo>
                <a:lnTo>
                  <a:pt x="57150" y="28575"/>
                </a:lnTo>
                <a:lnTo>
                  <a:pt x="57150" y="2479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 txBox="1"/>
          <p:nvPr/>
        </p:nvSpPr>
        <p:spPr>
          <a:xfrm>
            <a:off x="8594625" y="2687613"/>
            <a:ext cx="2567305" cy="4838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105"/>
              </a:spcBef>
            </a:pPr>
            <a:r>
              <a:rPr dirty="0" sz="1350" spc="-260">
                <a:latin typeface="Dotum"/>
                <a:cs typeface="Dotum"/>
              </a:rPr>
              <a:t>술을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195">
                <a:latin typeface="Dotum"/>
                <a:cs typeface="Dotum"/>
              </a:rPr>
              <a:t>곡차</a:t>
            </a:r>
            <a:r>
              <a:rPr dirty="0" sz="1350" spc="-195">
                <a:latin typeface="Arial"/>
                <a:cs typeface="Arial"/>
              </a:rPr>
              <a:t>(</a:t>
            </a:r>
            <a:r>
              <a:rPr dirty="0" sz="1350" spc="-170">
                <a:latin typeface="SimSun"/>
                <a:cs typeface="SimSun"/>
              </a:rPr>
              <a:t>曲茶</a:t>
            </a:r>
            <a:r>
              <a:rPr dirty="0" sz="1350" spc="-160">
                <a:latin typeface="Arial"/>
                <a:cs typeface="Arial"/>
              </a:rPr>
              <a:t>)</a:t>
            </a:r>
            <a:r>
              <a:rPr dirty="0" sz="1350" spc="-160">
                <a:latin typeface="Dotum"/>
                <a:cs typeface="Dotum"/>
              </a:rPr>
              <a:t>라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부르며</a:t>
            </a:r>
            <a:r>
              <a:rPr dirty="0" sz="1350" spc="-9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계율의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형식보</a:t>
            </a:r>
            <a:r>
              <a:rPr dirty="0" sz="1350" spc="5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다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본질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95">
                <a:latin typeface="Dotum"/>
                <a:cs typeface="Dotum"/>
              </a:rPr>
              <a:t>중시</a:t>
            </a:r>
            <a:endParaRPr sz="1350">
              <a:latin typeface="Dotum"/>
              <a:cs typeface="Dotum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8594625" y="3222142"/>
            <a:ext cx="2482215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95"/>
              </a:spcBef>
            </a:pPr>
            <a:r>
              <a:rPr dirty="0" sz="1350" spc="-260">
                <a:latin typeface="Dotum"/>
                <a:cs typeface="Dotum"/>
              </a:rPr>
              <a:t>가난하게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태어나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평생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걸식하며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타인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310">
                <a:latin typeface="Dotum"/>
                <a:cs typeface="Dotum"/>
              </a:rPr>
              <a:t>도</a:t>
            </a:r>
            <a:r>
              <a:rPr dirty="0" sz="1350" spc="500">
                <a:latin typeface="Dotum"/>
                <a:cs typeface="Dotum"/>
              </a:rPr>
              <a:t> </a:t>
            </a:r>
            <a:r>
              <a:rPr dirty="0" sz="1350" spc="-310">
                <a:latin typeface="Dotum"/>
                <a:cs typeface="Dotum"/>
              </a:rPr>
              <a:t>움</a:t>
            </a:r>
            <a:endParaRPr sz="1350">
              <a:latin typeface="Dotum"/>
              <a:cs typeface="Dotum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8594625" y="3755542"/>
            <a:ext cx="2482215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95"/>
              </a:spcBef>
            </a:pPr>
            <a:r>
              <a:rPr dirty="0" sz="1350" spc="-260">
                <a:latin typeface="Dotum"/>
                <a:cs typeface="Dotum"/>
              </a:rPr>
              <a:t>물고기를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먹은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후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되살려내는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초월적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310">
                <a:latin typeface="Dotum"/>
                <a:cs typeface="Dotum"/>
              </a:rPr>
              <a:t>능</a:t>
            </a:r>
            <a:r>
              <a:rPr dirty="0" sz="1350" spc="500">
                <a:latin typeface="Dotum"/>
                <a:cs typeface="Dotum"/>
              </a:rPr>
              <a:t> </a:t>
            </a:r>
            <a:r>
              <a:rPr dirty="0" sz="1350" spc="-310">
                <a:latin typeface="Dotum"/>
                <a:cs typeface="Dotum"/>
              </a:rPr>
              <a:t>력</a:t>
            </a:r>
            <a:endParaRPr sz="1350">
              <a:latin typeface="Dotum"/>
              <a:cs typeface="Dotum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8594625" y="4288942"/>
            <a:ext cx="2580005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95"/>
              </a:spcBef>
            </a:pPr>
            <a:r>
              <a:rPr dirty="0" sz="1350" spc="-260">
                <a:latin typeface="Dotum"/>
                <a:cs typeface="Dotum"/>
              </a:rPr>
              <a:t>경제활동에도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적극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참여하며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불교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근대화</a:t>
            </a:r>
            <a:r>
              <a:rPr dirty="0" sz="1350" spc="500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시도</a:t>
            </a:r>
            <a:endParaRPr sz="1350">
              <a:latin typeface="Dotum"/>
              <a:cs typeface="Dotum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8594625" y="4822341"/>
            <a:ext cx="2439670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95"/>
              </a:spcBef>
            </a:pPr>
            <a:r>
              <a:rPr dirty="0" sz="1350" spc="-260">
                <a:latin typeface="Dotum"/>
                <a:cs typeface="Dotum"/>
              </a:rPr>
              <a:t>서가여래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오백대원과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같은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이타적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원을</a:t>
            </a:r>
            <a:r>
              <a:rPr dirty="0" sz="1350" spc="500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실천</a:t>
            </a:r>
            <a:endParaRPr sz="1350">
              <a:latin typeface="Dotum"/>
              <a:cs typeface="Dotum"/>
            </a:endParaRPr>
          </a:p>
        </p:txBody>
      </p:sp>
      <p:sp>
        <p:nvSpPr>
          <p:cNvPr id="28" name="object 28" descr=""/>
          <p:cNvSpPr/>
          <p:nvPr/>
        </p:nvSpPr>
        <p:spPr>
          <a:xfrm>
            <a:off x="8191499" y="5915024"/>
            <a:ext cx="3238500" cy="1257300"/>
          </a:xfrm>
          <a:custGeom>
            <a:avLst/>
            <a:gdLst/>
            <a:ahLst/>
            <a:cxnLst/>
            <a:rect l="l" t="t" r="r" b="b"/>
            <a:pathLst>
              <a:path w="3238500" h="1257300">
                <a:moveTo>
                  <a:pt x="3167302" y="1257299"/>
                </a:moveTo>
                <a:lnTo>
                  <a:pt x="71196" y="1257299"/>
                </a:lnTo>
                <a:lnTo>
                  <a:pt x="66240" y="1256810"/>
                </a:lnTo>
                <a:lnTo>
                  <a:pt x="29703" y="1241677"/>
                </a:lnTo>
                <a:lnTo>
                  <a:pt x="3884" y="1205636"/>
                </a:lnTo>
                <a:lnTo>
                  <a:pt x="0" y="1186102"/>
                </a:lnTo>
                <a:lnTo>
                  <a:pt x="0" y="1181099"/>
                </a:lnTo>
                <a:lnTo>
                  <a:pt x="0" y="71196"/>
                </a:lnTo>
                <a:lnTo>
                  <a:pt x="15620" y="29704"/>
                </a:lnTo>
                <a:lnTo>
                  <a:pt x="51660" y="3885"/>
                </a:lnTo>
                <a:lnTo>
                  <a:pt x="71196" y="0"/>
                </a:lnTo>
                <a:lnTo>
                  <a:pt x="3167302" y="0"/>
                </a:lnTo>
                <a:lnTo>
                  <a:pt x="3208793" y="15621"/>
                </a:lnTo>
                <a:lnTo>
                  <a:pt x="3234612" y="51660"/>
                </a:lnTo>
                <a:lnTo>
                  <a:pt x="3238498" y="71196"/>
                </a:lnTo>
                <a:lnTo>
                  <a:pt x="3238498" y="1186102"/>
                </a:lnTo>
                <a:lnTo>
                  <a:pt x="3222876" y="1227594"/>
                </a:lnTo>
                <a:lnTo>
                  <a:pt x="3186836" y="1253412"/>
                </a:lnTo>
                <a:lnTo>
                  <a:pt x="3172257" y="1256810"/>
                </a:lnTo>
                <a:lnTo>
                  <a:pt x="3167302" y="1257299"/>
                </a:lnTo>
                <a:close/>
              </a:path>
            </a:pathLst>
          </a:custGeom>
          <a:solidFill>
            <a:srgbClr val="A81B0D">
              <a:alpha val="50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 descr=""/>
          <p:cNvSpPr txBox="1"/>
          <p:nvPr/>
        </p:nvSpPr>
        <p:spPr>
          <a:xfrm>
            <a:off x="8406507" y="6042602"/>
            <a:ext cx="2805430" cy="98234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07100"/>
              </a:lnSpc>
              <a:spcBef>
                <a:spcPts val="100"/>
              </a:spcBef>
            </a:pPr>
            <a:r>
              <a:rPr dirty="0" sz="1400" spc="-210" i="1">
                <a:latin typeface="Meiryo"/>
                <a:cs typeface="Meiryo"/>
              </a:rPr>
              <a:t>「</a:t>
            </a:r>
            <a:r>
              <a:rPr dirty="0" sz="1400" spc="-310">
                <a:latin typeface="Dotum"/>
                <a:cs typeface="Dotum"/>
              </a:rPr>
              <a:t>진묵은</a:t>
            </a:r>
            <a:r>
              <a:rPr dirty="0" sz="1400" spc="-130">
                <a:latin typeface="Dotum"/>
                <a:cs typeface="Dotum"/>
              </a:rPr>
              <a:t> </a:t>
            </a:r>
            <a:r>
              <a:rPr dirty="0" sz="1400" spc="-310">
                <a:latin typeface="Dotum"/>
                <a:cs typeface="Dotum"/>
              </a:rPr>
              <a:t>평생</a:t>
            </a:r>
            <a:r>
              <a:rPr dirty="0" sz="1400" spc="-130">
                <a:latin typeface="Dotum"/>
                <a:cs typeface="Dotum"/>
              </a:rPr>
              <a:t> </a:t>
            </a:r>
            <a:r>
              <a:rPr dirty="0" sz="1400" spc="-310">
                <a:latin typeface="Dotum"/>
                <a:cs typeface="Dotum"/>
              </a:rPr>
              <a:t>천상의</a:t>
            </a:r>
            <a:r>
              <a:rPr dirty="0" sz="1400" spc="-130">
                <a:latin typeface="Dotum"/>
                <a:cs typeface="Dotum"/>
              </a:rPr>
              <a:t> </a:t>
            </a:r>
            <a:r>
              <a:rPr dirty="0" sz="1400" spc="-310">
                <a:latin typeface="Dotum"/>
                <a:cs typeface="Dotum"/>
              </a:rPr>
              <a:t>묘법을</a:t>
            </a:r>
            <a:r>
              <a:rPr dirty="0" sz="1400" spc="-130">
                <a:latin typeface="Dotum"/>
                <a:cs typeface="Dotum"/>
              </a:rPr>
              <a:t> </a:t>
            </a:r>
            <a:r>
              <a:rPr dirty="0" sz="1400" spc="-310">
                <a:latin typeface="Dotum"/>
                <a:cs typeface="Dotum"/>
              </a:rPr>
              <a:t>인세에</a:t>
            </a:r>
            <a:r>
              <a:rPr dirty="0" sz="1400" spc="-130">
                <a:latin typeface="Dotum"/>
                <a:cs typeface="Dotum"/>
              </a:rPr>
              <a:t> </a:t>
            </a:r>
            <a:r>
              <a:rPr dirty="0" sz="1400" spc="-335">
                <a:latin typeface="Dotum"/>
                <a:cs typeface="Dotum"/>
              </a:rPr>
              <a:t>펼치려</a:t>
            </a:r>
            <a:r>
              <a:rPr dirty="0" sz="1400" spc="-260">
                <a:latin typeface="Dotum"/>
                <a:cs typeface="Dotum"/>
              </a:rPr>
              <a:t> 하였으나</a:t>
            </a:r>
            <a:r>
              <a:rPr dirty="0" sz="1400" spc="-155" i="1">
                <a:latin typeface="Arial"/>
                <a:cs typeface="Arial"/>
              </a:rPr>
              <a:t>, </a:t>
            </a:r>
            <a:r>
              <a:rPr dirty="0" sz="1400" spc="-310">
                <a:latin typeface="Dotum"/>
                <a:cs typeface="Dotum"/>
              </a:rPr>
              <a:t>그</a:t>
            </a:r>
            <a:r>
              <a:rPr dirty="0" sz="1400" spc="-130">
                <a:latin typeface="Dotum"/>
                <a:cs typeface="Dotum"/>
              </a:rPr>
              <a:t> </a:t>
            </a:r>
            <a:r>
              <a:rPr dirty="0" sz="1400" spc="-310">
                <a:latin typeface="Dotum"/>
                <a:cs typeface="Dotum"/>
              </a:rPr>
              <a:t>노력은</a:t>
            </a:r>
            <a:r>
              <a:rPr dirty="0" sz="1400" spc="-130">
                <a:latin typeface="Dotum"/>
                <a:cs typeface="Dotum"/>
              </a:rPr>
              <a:t> </a:t>
            </a:r>
            <a:r>
              <a:rPr dirty="0" sz="1400" spc="-310">
                <a:latin typeface="Dotum"/>
                <a:cs typeface="Dotum"/>
              </a:rPr>
              <a:t>김봉곡에</a:t>
            </a:r>
            <a:r>
              <a:rPr dirty="0" sz="1400" spc="-130">
                <a:latin typeface="Dotum"/>
                <a:cs typeface="Dotum"/>
              </a:rPr>
              <a:t> </a:t>
            </a:r>
            <a:r>
              <a:rPr dirty="0" sz="1400" spc="-310">
                <a:latin typeface="Dotum"/>
                <a:cs typeface="Dotum"/>
              </a:rPr>
              <a:t>의해</a:t>
            </a:r>
            <a:r>
              <a:rPr dirty="0" sz="1400" spc="-130">
                <a:latin typeface="Dotum"/>
                <a:cs typeface="Dotum"/>
              </a:rPr>
              <a:t> </a:t>
            </a:r>
            <a:r>
              <a:rPr dirty="0" sz="1400" spc="-330">
                <a:latin typeface="Dotum"/>
                <a:cs typeface="Dotum"/>
              </a:rPr>
              <a:t>좌절되고</a:t>
            </a:r>
            <a:r>
              <a:rPr dirty="0" sz="1400" spc="500">
                <a:latin typeface="Dotum"/>
                <a:cs typeface="Dotum"/>
              </a:rPr>
              <a:t> </a:t>
            </a:r>
            <a:r>
              <a:rPr dirty="0" sz="1400" spc="-310">
                <a:latin typeface="Dotum"/>
                <a:cs typeface="Dotum"/>
              </a:rPr>
              <a:t>말았다</a:t>
            </a:r>
            <a:r>
              <a:rPr dirty="0" sz="1400" spc="-50" i="1">
                <a:latin typeface="Meiryo"/>
                <a:cs typeface="Meiryo"/>
              </a:rPr>
              <a:t>」</a:t>
            </a:r>
            <a:endParaRPr sz="1400">
              <a:latin typeface="Meiryo"/>
              <a:cs typeface="Meiryo"/>
            </a:endParaRPr>
          </a:p>
          <a:p>
            <a:pPr algn="ctr">
              <a:lnSpc>
                <a:spcPct val="100000"/>
              </a:lnSpc>
              <a:spcBef>
                <a:spcPts val="745"/>
              </a:spcBef>
            </a:pPr>
            <a:r>
              <a:rPr dirty="0" sz="1150" spc="-65">
                <a:solidFill>
                  <a:srgbClr val="4A5462"/>
                </a:solidFill>
                <a:latin typeface="Bodoni"/>
                <a:cs typeface="Bodoni"/>
              </a:rPr>
              <a:t>- </a:t>
            </a:r>
            <a:r>
              <a:rPr dirty="0" sz="1150" spc="-110">
                <a:solidFill>
                  <a:srgbClr val="4A5462"/>
                </a:solidFill>
                <a:latin typeface="SimSun"/>
                <a:cs typeface="SimSun"/>
              </a:rPr>
              <a:t>『</a:t>
            </a:r>
            <a:r>
              <a:rPr dirty="0" sz="1150" spc="-190">
                <a:solidFill>
                  <a:srgbClr val="4A5462"/>
                </a:solidFill>
                <a:latin typeface="Dotum"/>
                <a:cs typeface="Dotum"/>
              </a:rPr>
              <a:t>진묵대사유적고</a:t>
            </a:r>
            <a:r>
              <a:rPr dirty="0" sz="1150" spc="-185">
                <a:solidFill>
                  <a:srgbClr val="4A5462"/>
                </a:solidFill>
                <a:latin typeface="SimSun"/>
                <a:cs typeface="SimSun"/>
              </a:rPr>
              <a:t>』 </a:t>
            </a:r>
            <a:r>
              <a:rPr dirty="0" sz="1150" spc="-25">
                <a:solidFill>
                  <a:srgbClr val="4A5462"/>
                </a:solidFill>
                <a:latin typeface="Dotum"/>
                <a:cs typeface="Dotum"/>
              </a:rPr>
              <a:t>중에서</a:t>
            </a:r>
            <a:endParaRPr sz="1150">
              <a:latin typeface="Dotum"/>
              <a:cs typeface="Dotum"/>
            </a:endParaRPr>
          </a:p>
        </p:txBody>
      </p:sp>
      <p:sp>
        <p:nvSpPr>
          <p:cNvPr id="30" name="object 30" descr=""/>
          <p:cNvSpPr/>
          <p:nvPr/>
        </p:nvSpPr>
        <p:spPr>
          <a:xfrm>
            <a:off x="0" y="8372474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A81B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 descr=""/>
          <p:cNvSpPr txBox="1"/>
          <p:nvPr/>
        </p:nvSpPr>
        <p:spPr>
          <a:xfrm>
            <a:off x="749299" y="7747126"/>
            <a:ext cx="1242060" cy="1587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50"/>
              </a:lnSpc>
            </a:pP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진묵의</a:t>
            </a:r>
            <a:r>
              <a:rPr dirty="0" sz="1150" spc="-85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원에</a:t>
            </a:r>
            <a:r>
              <a:rPr dirty="0" sz="1150" spc="-80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대한</a:t>
            </a:r>
            <a:r>
              <a:rPr dirty="0" sz="1150" spc="-80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60">
                <a:solidFill>
                  <a:srgbClr val="6A7280"/>
                </a:solidFill>
                <a:latin typeface="Dotum"/>
                <a:cs typeface="Dotum"/>
              </a:rPr>
              <a:t>연구</a:t>
            </a:r>
            <a:endParaRPr sz="1150">
              <a:latin typeface="Dotum"/>
              <a:cs typeface="Dotum"/>
            </a:endParaRPr>
          </a:p>
        </p:txBody>
      </p:sp>
      <p:sp>
        <p:nvSpPr>
          <p:cNvPr id="32" name="object 32" descr=""/>
          <p:cNvSpPr txBox="1"/>
          <p:nvPr/>
        </p:nvSpPr>
        <p:spPr>
          <a:xfrm>
            <a:off x="11243815" y="7747126"/>
            <a:ext cx="237490" cy="1587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50"/>
              </a:lnSpc>
            </a:pPr>
            <a:fld id="{81D60167-4931-47E6-BA6A-407CBD079E47}" type="slidenum">
              <a:rPr dirty="0" sz="1150" spc="-25">
                <a:solidFill>
                  <a:srgbClr val="6A7280"/>
                </a:solidFill>
                <a:latin typeface="Arial"/>
                <a:cs typeface="Arial"/>
              </a:rPr>
              <a:t>10</a:t>
            </a:fld>
            <a:endParaRPr sz="11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761999" y="1104899"/>
            <a:ext cx="914400" cy="28575"/>
          </a:xfrm>
          <a:custGeom>
            <a:avLst/>
            <a:gdLst/>
            <a:ahLst/>
            <a:cxnLst/>
            <a:rect l="l" t="t" r="r" b="b"/>
            <a:pathLst>
              <a:path w="914400" h="28575">
                <a:moveTo>
                  <a:pt x="914399" y="28574"/>
                </a:moveTo>
                <a:lnTo>
                  <a:pt x="0" y="28574"/>
                </a:lnTo>
                <a:lnTo>
                  <a:pt x="0" y="0"/>
                </a:lnTo>
                <a:lnTo>
                  <a:pt x="914399" y="0"/>
                </a:lnTo>
                <a:lnTo>
                  <a:pt x="914399" y="28574"/>
                </a:lnTo>
                <a:close/>
              </a:path>
            </a:pathLst>
          </a:custGeom>
          <a:solidFill>
            <a:srgbClr val="D4AF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80"/>
              <a:t>연구</a:t>
            </a:r>
            <a:r>
              <a:rPr dirty="0" spc="-320"/>
              <a:t> </a:t>
            </a:r>
            <a:r>
              <a:rPr dirty="0" spc="-605"/>
              <a:t>결론</a:t>
            </a: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1743075"/>
            <a:ext cx="152399" cy="152399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1054100" y="1640535"/>
            <a:ext cx="3361690" cy="3390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270">
                <a:latin typeface="Dotum"/>
                <a:cs typeface="Dotum"/>
              </a:rPr>
              <a:t>대원</a:t>
            </a:r>
            <a:r>
              <a:rPr dirty="0" sz="2050" spc="-270">
                <a:latin typeface="Berlin Sans FB"/>
                <a:cs typeface="Berlin Sans FB"/>
              </a:rPr>
              <a:t>(</a:t>
            </a:r>
            <a:r>
              <a:rPr dirty="0" sz="2000" spc="-200">
                <a:latin typeface="SimSun"/>
                <a:cs typeface="SimSun"/>
              </a:rPr>
              <a:t>大願</a:t>
            </a:r>
            <a:r>
              <a:rPr dirty="0" sz="2050" spc="-229">
                <a:latin typeface="Berlin Sans FB"/>
                <a:cs typeface="Berlin Sans FB"/>
              </a:rPr>
              <a:t>)</a:t>
            </a:r>
            <a:r>
              <a:rPr dirty="0" sz="2000" spc="-229">
                <a:latin typeface="Dotum"/>
                <a:cs typeface="Dotum"/>
              </a:rPr>
              <a:t>의</a:t>
            </a:r>
            <a:r>
              <a:rPr dirty="0" sz="2000" spc="-160">
                <a:latin typeface="Dotum"/>
                <a:cs typeface="Dotum"/>
              </a:rPr>
              <a:t> </a:t>
            </a:r>
            <a:r>
              <a:rPr dirty="0" sz="2000" spc="-360">
                <a:latin typeface="Dotum"/>
                <a:cs typeface="Dotum"/>
              </a:rPr>
              <a:t>좌절로서의</a:t>
            </a:r>
            <a:r>
              <a:rPr dirty="0" sz="2000" spc="-160">
                <a:latin typeface="Dotum"/>
                <a:cs typeface="Dotum"/>
              </a:rPr>
              <a:t> </a:t>
            </a:r>
            <a:r>
              <a:rPr dirty="0" sz="2000" spc="-360">
                <a:latin typeface="Dotum"/>
                <a:cs typeface="Dotum"/>
              </a:rPr>
              <a:t>진묵의</a:t>
            </a:r>
            <a:r>
              <a:rPr dirty="0" sz="2000" spc="-160">
                <a:latin typeface="Dotum"/>
                <a:cs typeface="Dotum"/>
              </a:rPr>
              <a:t> </a:t>
            </a:r>
            <a:r>
              <a:rPr dirty="0" sz="2000" spc="-409">
                <a:latin typeface="Dotum"/>
                <a:cs typeface="Dotum"/>
              </a:rPr>
              <a:t>원</a:t>
            </a:r>
            <a:endParaRPr sz="2000">
              <a:latin typeface="Dotum"/>
              <a:cs typeface="Dotum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130300" y="2054872"/>
            <a:ext cx="5299710" cy="558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dirty="0" sz="1500" spc="-270">
                <a:latin typeface="Dotum"/>
                <a:cs typeface="Dotum"/>
              </a:rPr>
              <a:t>초월적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능력을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갖추었음에도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한국에서의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문명개발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목적을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이루지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못한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좌절 </a:t>
            </a:r>
            <a:r>
              <a:rPr dirty="0" sz="1500" spc="-270">
                <a:latin typeface="Dotum"/>
                <a:cs typeface="Dotum"/>
              </a:rPr>
              <a:t>서가여래의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오백대원과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같은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이타적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원을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품고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헌신했으나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실패함</a:t>
            </a:r>
            <a:endParaRPr sz="1500">
              <a:latin typeface="Dotum"/>
              <a:cs typeface="Dotum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3000374"/>
            <a:ext cx="152399" cy="152399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1054100" y="2900807"/>
            <a:ext cx="295148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latin typeface="Dotum"/>
                <a:cs typeface="Dotum"/>
              </a:rPr>
              <a:t>통합적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60">
                <a:latin typeface="Dotum"/>
                <a:cs typeface="Dotum"/>
              </a:rPr>
              <a:t>관점에서의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60">
                <a:latin typeface="Dotum"/>
                <a:cs typeface="Dotum"/>
              </a:rPr>
              <a:t>진묵상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95">
                <a:latin typeface="Dotum"/>
                <a:cs typeface="Dotum"/>
              </a:rPr>
              <a:t>복원</a:t>
            </a:r>
            <a:endParaRPr sz="2000">
              <a:latin typeface="Dotum"/>
              <a:cs typeface="Dotum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130300" y="3312173"/>
            <a:ext cx="4874260" cy="558800"/>
          </a:xfrm>
          <a:prstGeom prst="rect">
            <a:avLst/>
          </a:prstGeom>
        </p:spPr>
        <p:txBody>
          <a:bodyPr wrap="square" lIns="0" tIns="501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dirty="0" sz="1500" spc="-240">
                <a:latin typeface="Dotum"/>
                <a:cs typeface="Dotum"/>
              </a:rPr>
              <a:t>불교적</a:t>
            </a:r>
            <a:r>
              <a:rPr dirty="0" sz="1500" spc="-240">
                <a:latin typeface="Arial Narrow"/>
                <a:cs typeface="Arial Narrow"/>
              </a:rPr>
              <a:t>·</a:t>
            </a:r>
            <a:r>
              <a:rPr dirty="0" sz="1500" spc="-240">
                <a:latin typeface="Dotum"/>
                <a:cs typeface="Dotum"/>
              </a:rPr>
              <a:t>사회학적</a:t>
            </a:r>
            <a:r>
              <a:rPr dirty="0" sz="1500" spc="-240">
                <a:latin typeface="Arial Narrow"/>
                <a:cs typeface="Arial Narrow"/>
              </a:rPr>
              <a:t>·</a:t>
            </a:r>
            <a:r>
              <a:rPr dirty="0" sz="1500" spc="-240">
                <a:latin typeface="Dotum"/>
                <a:cs typeface="Dotum"/>
              </a:rPr>
              <a:t>문명사적</a:t>
            </a:r>
            <a:r>
              <a:rPr dirty="0" sz="1500" spc="-11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관점을</a:t>
            </a:r>
            <a:r>
              <a:rPr dirty="0" sz="1500" spc="-10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통합하여</a:t>
            </a:r>
            <a:r>
              <a:rPr dirty="0" sz="1500" spc="-10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진묵의</a:t>
            </a:r>
            <a:r>
              <a:rPr dirty="0" sz="1500" spc="-11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실체</a:t>
            </a:r>
            <a:r>
              <a:rPr dirty="0" sz="1500" spc="-10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접근</a:t>
            </a:r>
            <a:endParaRPr sz="1500">
              <a:latin typeface="Dotum"/>
              <a:cs typeface="Dotum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dirty="0" sz="1500" spc="-270">
                <a:latin typeface="Dotum"/>
                <a:cs typeface="Dotum"/>
              </a:rPr>
              <a:t>설화와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역사적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기록을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교차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검증한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진묵의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일대기와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원의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의미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재구성</a:t>
            </a:r>
            <a:endParaRPr sz="1500">
              <a:latin typeface="Dotum"/>
              <a:cs typeface="Dotum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4257675"/>
            <a:ext cx="152399" cy="152399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1054100" y="4155135"/>
            <a:ext cx="2017395" cy="3390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229">
                <a:latin typeface="Dotum"/>
                <a:cs typeface="Dotum"/>
              </a:rPr>
              <a:t>원</a:t>
            </a:r>
            <a:r>
              <a:rPr dirty="0" sz="2050" spc="-229">
                <a:latin typeface="Berlin Sans FB"/>
                <a:cs typeface="Berlin Sans FB"/>
              </a:rPr>
              <a:t>(</a:t>
            </a:r>
            <a:r>
              <a:rPr dirty="0" sz="2000" spc="-200">
                <a:latin typeface="SimSun"/>
                <a:cs typeface="SimSun"/>
              </a:rPr>
              <a:t>寃</a:t>
            </a:r>
            <a:r>
              <a:rPr dirty="0" sz="2050" spc="-229">
                <a:latin typeface="Berlin Sans FB"/>
                <a:cs typeface="Berlin Sans FB"/>
              </a:rPr>
              <a:t>)</a:t>
            </a:r>
            <a:r>
              <a:rPr dirty="0" sz="2000" spc="-229">
                <a:latin typeface="Dotum"/>
                <a:cs typeface="Dotum"/>
              </a:rPr>
              <a:t>의</a:t>
            </a:r>
            <a:r>
              <a:rPr dirty="0" sz="2000" spc="-155">
                <a:latin typeface="Dotum"/>
                <a:cs typeface="Dotum"/>
              </a:rPr>
              <a:t> </a:t>
            </a:r>
            <a:r>
              <a:rPr dirty="0" sz="2000" spc="-360">
                <a:latin typeface="Dotum"/>
                <a:cs typeface="Dotum"/>
              </a:rPr>
              <a:t>상징적</a:t>
            </a:r>
            <a:r>
              <a:rPr dirty="0" sz="2000" spc="-150">
                <a:latin typeface="Dotum"/>
                <a:cs typeface="Dotum"/>
              </a:rPr>
              <a:t> </a:t>
            </a:r>
            <a:r>
              <a:rPr dirty="0" sz="2000" spc="-385">
                <a:latin typeface="Dotum"/>
                <a:cs typeface="Dotum"/>
              </a:rPr>
              <a:t>교훈</a:t>
            </a:r>
            <a:endParaRPr sz="2000">
              <a:latin typeface="Dotum"/>
              <a:cs typeface="Dotum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130300" y="4569472"/>
            <a:ext cx="4352925" cy="558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dirty="0" sz="1500" spc="-270">
                <a:latin typeface="Dotum"/>
                <a:cs typeface="Dotum"/>
              </a:rPr>
              <a:t>동서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문명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교류와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한국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문명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발전의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역사적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기로에서의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상실감 </a:t>
            </a:r>
            <a:r>
              <a:rPr dirty="0" sz="1500" spc="-270">
                <a:latin typeface="Dotum"/>
                <a:cs typeface="Dotum"/>
              </a:rPr>
              <a:t>진묵의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원을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통해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본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한국의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문명사적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좌절과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미래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가능성</a:t>
            </a:r>
            <a:endParaRPr sz="1500">
              <a:latin typeface="Dotum"/>
              <a:cs typeface="Dotum"/>
            </a:endParaRPr>
          </a:p>
        </p:txBody>
      </p:sp>
      <p:sp>
        <p:nvSpPr>
          <p:cNvPr id="13" name="object 13" descr=""/>
          <p:cNvSpPr/>
          <p:nvPr/>
        </p:nvSpPr>
        <p:spPr>
          <a:xfrm>
            <a:off x="7877174" y="1666874"/>
            <a:ext cx="9525" cy="3771900"/>
          </a:xfrm>
          <a:custGeom>
            <a:avLst/>
            <a:gdLst/>
            <a:ahLst/>
            <a:cxnLst/>
            <a:rect l="l" t="t" r="r" b="b"/>
            <a:pathLst>
              <a:path w="9525" h="3771900">
                <a:moveTo>
                  <a:pt x="9524" y="3771899"/>
                </a:moveTo>
                <a:lnTo>
                  <a:pt x="0" y="3771899"/>
                </a:lnTo>
                <a:lnTo>
                  <a:pt x="0" y="0"/>
                </a:lnTo>
                <a:lnTo>
                  <a:pt x="9524" y="0"/>
                </a:lnTo>
                <a:lnTo>
                  <a:pt x="9524" y="3771899"/>
                </a:lnTo>
                <a:close/>
              </a:path>
            </a:pathLst>
          </a:custGeom>
          <a:solidFill>
            <a:srgbClr val="D4AF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8191499" y="2047874"/>
            <a:ext cx="3238500" cy="2400300"/>
          </a:xfrm>
          <a:custGeom>
            <a:avLst/>
            <a:gdLst/>
            <a:ahLst/>
            <a:cxnLst/>
            <a:rect l="l" t="t" r="r" b="b"/>
            <a:pathLst>
              <a:path w="3238500" h="2400300">
                <a:moveTo>
                  <a:pt x="3167302" y="2400299"/>
                </a:moveTo>
                <a:lnTo>
                  <a:pt x="71196" y="2400299"/>
                </a:lnTo>
                <a:lnTo>
                  <a:pt x="66240" y="2399811"/>
                </a:lnTo>
                <a:lnTo>
                  <a:pt x="29703" y="2384677"/>
                </a:lnTo>
                <a:lnTo>
                  <a:pt x="3884" y="2348637"/>
                </a:lnTo>
                <a:lnTo>
                  <a:pt x="0" y="2329103"/>
                </a:lnTo>
                <a:lnTo>
                  <a:pt x="0" y="2324099"/>
                </a:lnTo>
                <a:lnTo>
                  <a:pt x="0" y="71196"/>
                </a:lnTo>
                <a:lnTo>
                  <a:pt x="15620" y="29705"/>
                </a:lnTo>
                <a:lnTo>
                  <a:pt x="51660" y="3885"/>
                </a:lnTo>
                <a:lnTo>
                  <a:pt x="71196" y="0"/>
                </a:lnTo>
                <a:lnTo>
                  <a:pt x="3167302" y="0"/>
                </a:lnTo>
                <a:lnTo>
                  <a:pt x="3208793" y="15621"/>
                </a:lnTo>
                <a:lnTo>
                  <a:pt x="3234612" y="51661"/>
                </a:lnTo>
                <a:lnTo>
                  <a:pt x="3238498" y="71196"/>
                </a:lnTo>
                <a:lnTo>
                  <a:pt x="3238498" y="2329103"/>
                </a:lnTo>
                <a:lnTo>
                  <a:pt x="3222876" y="2370594"/>
                </a:lnTo>
                <a:lnTo>
                  <a:pt x="3186836" y="2396413"/>
                </a:lnTo>
                <a:lnTo>
                  <a:pt x="3172257" y="2399811"/>
                </a:lnTo>
                <a:lnTo>
                  <a:pt x="3167302" y="2400299"/>
                </a:lnTo>
                <a:close/>
              </a:path>
            </a:pathLst>
          </a:custGeom>
          <a:solidFill>
            <a:srgbClr val="1D3A8A">
              <a:alpha val="50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 txBox="1"/>
          <p:nvPr/>
        </p:nvSpPr>
        <p:spPr>
          <a:xfrm>
            <a:off x="8966398" y="2255583"/>
            <a:ext cx="1685289" cy="28702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700" spc="-325">
                <a:solidFill>
                  <a:srgbClr val="1D3A8A"/>
                </a:solidFill>
                <a:latin typeface="Dotum"/>
                <a:cs typeface="Dotum"/>
              </a:rPr>
              <a:t>진묵의</a:t>
            </a:r>
            <a:r>
              <a:rPr dirty="0" sz="1700" spc="-135">
                <a:solidFill>
                  <a:srgbClr val="1D3A8A"/>
                </a:solidFill>
                <a:latin typeface="Dotum"/>
                <a:cs typeface="Dotum"/>
              </a:rPr>
              <a:t> </a:t>
            </a:r>
            <a:r>
              <a:rPr dirty="0" sz="1700" spc="-200">
                <a:solidFill>
                  <a:srgbClr val="1D3A8A"/>
                </a:solidFill>
                <a:latin typeface="Dotum"/>
                <a:cs typeface="Dotum"/>
              </a:rPr>
              <a:t>원</a:t>
            </a:r>
            <a:r>
              <a:rPr dirty="0" sz="1700" spc="-200">
                <a:solidFill>
                  <a:srgbClr val="1D3A8A"/>
                </a:solidFill>
                <a:latin typeface="Berlin Sans FB"/>
                <a:cs typeface="Berlin Sans FB"/>
              </a:rPr>
              <a:t>(</a:t>
            </a:r>
            <a:r>
              <a:rPr dirty="0" sz="1700" spc="-210">
                <a:solidFill>
                  <a:srgbClr val="1D3A8A"/>
                </a:solidFill>
                <a:latin typeface="SimSun"/>
                <a:cs typeface="SimSun"/>
              </a:rPr>
              <a:t>寃</a:t>
            </a:r>
            <a:r>
              <a:rPr dirty="0" sz="1700" spc="-200">
                <a:solidFill>
                  <a:srgbClr val="1D3A8A"/>
                </a:solidFill>
                <a:latin typeface="Berlin Sans FB"/>
                <a:cs typeface="Berlin Sans FB"/>
              </a:rPr>
              <a:t>)</a:t>
            </a:r>
            <a:r>
              <a:rPr dirty="0" sz="1700" spc="-200">
                <a:solidFill>
                  <a:srgbClr val="1D3A8A"/>
                </a:solidFill>
                <a:latin typeface="Dotum"/>
                <a:cs typeface="Dotum"/>
              </a:rPr>
              <a:t>의</a:t>
            </a:r>
            <a:r>
              <a:rPr dirty="0" sz="1700" spc="-135">
                <a:solidFill>
                  <a:srgbClr val="1D3A8A"/>
                </a:solidFill>
                <a:latin typeface="Dotum"/>
                <a:cs typeface="Dotum"/>
              </a:rPr>
              <a:t> </a:t>
            </a:r>
            <a:r>
              <a:rPr dirty="0" sz="1700" spc="-350">
                <a:solidFill>
                  <a:srgbClr val="1D3A8A"/>
                </a:solidFill>
                <a:latin typeface="Dotum"/>
                <a:cs typeface="Dotum"/>
              </a:rPr>
              <a:t>본질</a:t>
            </a:r>
            <a:endParaRPr sz="1700">
              <a:latin typeface="Dotum"/>
              <a:cs typeface="Dotum"/>
            </a:endParaRPr>
          </a:p>
        </p:txBody>
      </p:sp>
      <p:sp>
        <p:nvSpPr>
          <p:cNvPr id="16" name="object 16" descr=""/>
          <p:cNvSpPr/>
          <p:nvPr/>
        </p:nvSpPr>
        <p:spPr>
          <a:xfrm>
            <a:off x="8429612" y="2790824"/>
            <a:ext cx="57150" cy="1276350"/>
          </a:xfrm>
          <a:custGeom>
            <a:avLst/>
            <a:gdLst/>
            <a:ahLst/>
            <a:cxnLst/>
            <a:rect l="l" t="t" r="r" b="b"/>
            <a:pathLst>
              <a:path w="57150" h="1276350">
                <a:moveTo>
                  <a:pt x="57150" y="1243990"/>
                </a:moveTo>
                <a:lnTo>
                  <a:pt x="32372" y="1219200"/>
                </a:lnTo>
                <a:lnTo>
                  <a:pt x="24790" y="1219200"/>
                </a:lnTo>
                <a:lnTo>
                  <a:pt x="0" y="1243990"/>
                </a:lnTo>
                <a:lnTo>
                  <a:pt x="0" y="1251572"/>
                </a:lnTo>
                <a:lnTo>
                  <a:pt x="24790" y="1276350"/>
                </a:lnTo>
                <a:lnTo>
                  <a:pt x="32372" y="1276350"/>
                </a:lnTo>
                <a:lnTo>
                  <a:pt x="57150" y="1251572"/>
                </a:lnTo>
                <a:lnTo>
                  <a:pt x="57150" y="1247775"/>
                </a:lnTo>
                <a:lnTo>
                  <a:pt x="57150" y="1243990"/>
                </a:lnTo>
                <a:close/>
              </a:path>
              <a:path w="57150" h="1276350">
                <a:moveTo>
                  <a:pt x="57150" y="939190"/>
                </a:moveTo>
                <a:lnTo>
                  <a:pt x="32372" y="914400"/>
                </a:lnTo>
                <a:lnTo>
                  <a:pt x="24790" y="914400"/>
                </a:lnTo>
                <a:lnTo>
                  <a:pt x="0" y="939190"/>
                </a:lnTo>
                <a:lnTo>
                  <a:pt x="0" y="946772"/>
                </a:lnTo>
                <a:lnTo>
                  <a:pt x="24790" y="971550"/>
                </a:lnTo>
                <a:lnTo>
                  <a:pt x="32372" y="971550"/>
                </a:lnTo>
                <a:lnTo>
                  <a:pt x="57150" y="946772"/>
                </a:lnTo>
                <a:lnTo>
                  <a:pt x="57150" y="942975"/>
                </a:lnTo>
                <a:lnTo>
                  <a:pt x="57150" y="939190"/>
                </a:lnTo>
                <a:close/>
              </a:path>
              <a:path w="57150" h="1276350">
                <a:moveTo>
                  <a:pt x="57150" y="634390"/>
                </a:moveTo>
                <a:lnTo>
                  <a:pt x="32372" y="609600"/>
                </a:lnTo>
                <a:lnTo>
                  <a:pt x="24790" y="609600"/>
                </a:lnTo>
                <a:lnTo>
                  <a:pt x="0" y="634390"/>
                </a:lnTo>
                <a:lnTo>
                  <a:pt x="0" y="641972"/>
                </a:lnTo>
                <a:lnTo>
                  <a:pt x="24790" y="666750"/>
                </a:lnTo>
                <a:lnTo>
                  <a:pt x="32372" y="666750"/>
                </a:lnTo>
                <a:lnTo>
                  <a:pt x="57150" y="641972"/>
                </a:lnTo>
                <a:lnTo>
                  <a:pt x="57150" y="638175"/>
                </a:lnTo>
                <a:lnTo>
                  <a:pt x="57150" y="634390"/>
                </a:lnTo>
                <a:close/>
              </a:path>
              <a:path w="57150" h="1276350">
                <a:moveTo>
                  <a:pt x="57150" y="329590"/>
                </a:moveTo>
                <a:lnTo>
                  <a:pt x="32372" y="304800"/>
                </a:lnTo>
                <a:lnTo>
                  <a:pt x="24790" y="304800"/>
                </a:lnTo>
                <a:lnTo>
                  <a:pt x="0" y="329590"/>
                </a:lnTo>
                <a:lnTo>
                  <a:pt x="0" y="337172"/>
                </a:lnTo>
                <a:lnTo>
                  <a:pt x="24790" y="361950"/>
                </a:lnTo>
                <a:lnTo>
                  <a:pt x="32372" y="361950"/>
                </a:lnTo>
                <a:lnTo>
                  <a:pt x="57150" y="337172"/>
                </a:lnTo>
                <a:lnTo>
                  <a:pt x="57150" y="333375"/>
                </a:lnTo>
                <a:lnTo>
                  <a:pt x="57150" y="329590"/>
                </a:lnTo>
                <a:close/>
              </a:path>
              <a:path w="57150" h="1276350">
                <a:moveTo>
                  <a:pt x="57150" y="24790"/>
                </a:moveTo>
                <a:lnTo>
                  <a:pt x="32372" y="0"/>
                </a:lnTo>
                <a:lnTo>
                  <a:pt x="24790" y="0"/>
                </a:lnTo>
                <a:lnTo>
                  <a:pt x="0" y="24790"/>
                </a:lnTo>
                <a:lnTo>
                  <a:pt x="0" y="32372"/>
                </a:lnTo>
                <a:lnTo>
                  <a:pt x="24790" y="57150"/>
                </a:lnTo>
                <a:lnTo>
                  <a:pt x="32372" y="57150"/>
                </a:lnTo>
                <a:lnTo>
                  <a:pt x="57150" y="32372"/>
                </a:lnTo>
                <a:lnTo>
                  <a:pt x="57150" y="28575"/>
                </a:lnTo>
                <a:lnTo>
                  <a:pt x="57150" y="2479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 txBox="1"/>
          <p:nvPr/>
        </p:nvSpPr>
        <p:spPr>
          <a:xfrm>
            <a:off x="8594625" y="2691638"/>
            <a:ext cx="211645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60">
                <a:latin typeface="Dotum"/>
                <a:cs typeface="Dotum"/>
              </a:rPr>
              <a:t>서가여래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오백대원의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이타적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성격</a:t>
            </a:r>
            <a:endParaRPr sz="1350">
              <a:latin typeface="Dotum"/>
              <a:cs typeface="Dotum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8594625" y="2996438"/>
            <a:ext cx="206184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60">
                <a:latin typeface="Dotum"/>
                <a:cs typeface="Dotum"/>
              </a:rPr>
              <a:t>문명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개발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및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회통의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거대한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포부</a:t>
            </a:r>
            <a:endParaRPr sz="1350">
              <a:latin typeface="Dotum"/>
              <a:cs typeface="Dotum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8594625" y="3301238"/>
            <a:ext cx="169608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60">
                <a:latin typeface="Dotum"/>
                <a:cs typeface="Dotum"/>
              </a:rPr>
              <a:t>한국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선경건설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실패의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아픔</a:t>
            </a:r>
            <a:endParaRPr sz="1350">
              <a:latin typeface="Dotum"/>
              <a:cs typeface="Dotum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8594625" y="3606037"/>
            <a:ext cx="1878964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60">
                <a:latin typeface="Dotum"/>
                <a:cs typeface="Dotum"/>
              </a:rPr>
              <a:t>서양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문화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계발의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간접적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공헌</a:t>
            </a:r>
            <a:endParaRPr sz="1350">
              <a:latin typeface="Dotum"/>
              <a:cs typeface="Dotum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8594625" y="3909618"/>
            <a:ext cx="2274570" cy="233679"/>
          </a:xfrm>
          <a:prstGeom prst="rect">
            <a:avLst/>
          </a:prstGeom>
        </p:spPr>
        <p:txBody>
          <a:bodyPr wrap="square" lIns="0" tIns="1460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1350" spc="-260">
                <a:latin typeface="Dotum"/>
                <a:cs typeface="Dotum"/>
              </a:rPr>
              <a:t>실패한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원의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크기만큼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확대된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160">
                <a:latin typeface="Dotum"/>
                <a:cs typeface="Dotum"/>
              </a:rPr>
              <a:t>원</a:t>
            </a:r>
            <a:r>
              <a:rPr dirty="0" sz="1350" spc="-160">
                <a:latin typeface="Arial"/>
                <a:cs typeface="Arial"/>
              </a:rPr>
              <a:t>(</a:t>
            </a:r>
            <a:r>
              <a:rPr dirty="0" sz="1350" spc="-170">
                <a:latin typeface="SimSun"/>
                <a:cs typeface="SimSun"/>
              </a:rPr>
              <a:t>寃</a:t>
            </a:r>
            <a:r>
              <a:rPr dirty="0" sz="1350" spc="-50">
                <a:latin typeface="Arial"/>
                <a:cs typeface="Arial"/>
              </a:rPr>
              <a:t>)</a:t>
            </a:r>
            <a:endParaRPr sz="1350">
              <a:latin typeface="Arial"/>
              <a:cs typeface="Arial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8849866" y="4661151"/>
            <a:ext cx="1918335" cy="402590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35255" marR="5080" indent="-123189">
              <a:lnSpc>
                <a:spcPct val="104200"/>
              </a:lnSpc>
              <a:spcBef>
                <a:spcPts val="60"/>
              </a:spcBef>
            </a:pPr>
            <a:r>
              <a:rPr dirty="0" sz="1200" spc="-204" i="1">
                <a:solidFill>
                  <a:srgbClr val="4A5462"/>
                </a:solidFill>
                <a:latin typeface="Axiforma"/>
                <a:cs typeface="Axiforma"/>
              </a:rPr>
              <a:t>"</a:t>
            </a:r>
            <a:r>
              <a:rPr dirty="0" sz="1200" spc="-204">
                <a:solidFill>
                  <a:srgbClr val="4A5462"/>
                </a:solidFill>
                <a:latin typeface="Dotum"/>
                <a:cs typeface="Dotum"/>
              </a:rPr>
              <a:t>진묵의</a:t>
            </a:r>
            <a:r>
              <a:rPr dirty="0" sz="1200" spc="-10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원은</a:t>
            </a:r>
            <a:r>
              <a:rPr dirty="0" sz="1200" spc="-95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문명사적으로</a:t>
            </a:r>
            <a:r>
              <a:rPr dirty="0" sz="1200" spc="-10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29">
                <a:solidFill>
                  <a:srgbClr val="4A5462"/>
                </a:solidFill>
                <a:latin typeface="Dotum"/>
                <a:cs typeface="Dotum"/>
              </a:rPr>
              <a:t>중요한</a:t>
            </a:r>
            <a:r>
              <a:rPr dirty="0" sz="1200" spc="50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한국</a:t>
            </a:r>
            <a:r>
              <a:rPr dirty="0" sz="1200" spc="-11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정신문화의</a:t>
            </a:r>
            <a:r>
              <a:rPr dirty="0" sz="1200" spc="-11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상징적</a:t>
            </a:r>
            <a:r>
              <a:rPr dirty="0" sz="1200" spc="-11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5">
                <a:solidFill>
                  <a:srgbClr val="4A5462"/>
                </a:solidFill>
                <a:latin typeface="Dotum"/>
                <a:cs typeface="Dotum"/>
              </a:rPr>
              <a:t>원형</a:t>
            </a:r>
            <a:r>
              <a:rPr dirty="0" sz="1200" spc="-25" i="1">
                <a:solidFill>
                  <a:srgbClr val="4A5462"/>
                </a:solidFill>
                <a:latin typeface="Axiforma"/>
                <a:cs typeface="Axiforma"/>
              </a:rPr>
              <a:t>"</a:t>
            </a:r>
            <a:endParaRPr sz="1200">
              <a:latin typeface="Axiforma"/>
              <a:cs typeface="Axiforma"/>
            </a:endParaRPr>
          </a:p>
        </p:txBody>
      </p:sp>
      <p:sp>
        <p:nvSpPr>
          <p:cNvPr id="23" name="object 23" descr=""/>
          <p:cNvSpPr/>
          <p:nvPr/>
        </p:nvSpPr>
        <p:spPr>
          <a:xfrm>
            <a:off x="0" y="6743699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A81B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50"/>
              </a:lnSpc>
            </a:pPr>
            <a:r>
              <a:rPr dirty="0" spc="-190"/>
              <a:t>진묵의</a:t>
            </a:r>
            <a:r>
              <a:rPr dirty="0" spc="-85"/>
              <a:t> </a:t>
            </a:r>
            <a:r>
              <a:rPr dirty="0" spc="-190"/>
              <a:t>원에</a:t>
            </a:r>
            <a:r>
              <a:rPr dirty="0" spc="-80"/>
              <a:t> </a:t>
            </a:r>
            <a:r>
              <a:rPr dirty="0" spc="-190"/>
              <a:t>대한</a:t>
            </a:r>
            <a:r>
              <a:rPr dirty="0" spc="-80"/>
              <a:t> </a:t>
            </a:r>
            <a:r>
              <a:rPr dirty="0" spc="-160"/>
              <a:t>연구</a:t>
            </a:r>
          </a:p>
        </p:txBody>
      </p:sp>
      <p:sp>
        <p:nvSpPr>
          <p:cNvPr id="25" name="object 25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50"/>
              </a:lnSpc>
            </a:pPr>
            <a:fld id="{81D60167-4931-47E6-BA6A-407CBD079E47}" type="slidenum">
              <a:rPr dirty="0" spc="-25"/>
              <a:t>11</a:t>
            </a:fld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761999" y="1104899"/>
            <a:ext cx="914400" cy="28575"/>
          </a:xfrm>
          <a:custGeom>
            <a:avLst/>
            <a:gdLst/>
            <a:ahLst/>
            <a:cxnLst/>
            <a:rect l="l" t="t" r="r" b="b"/>
            <a:pathLst>
              <a:path w="914400" h="28575">
                <a:moveTo>
                  <a:pt x="914399" y="28574"/>
                </a:moveTo>
                <a:lnTo>
                  <a:pt x="0" y="28574"/>
                </a:lnTo>
                <a:lnTo>
                  <a:pt x="0" y="0"/>
                </a:lnTo>
                <a:lnTo>
                  <a:pt x="914399" y="0"/>
                </a:lnTo>
                <a:lnTo>
                  <a:pt x="914399" y="28574"/>
                </a:lnTo>
                <a:close/>
              </a:path>
            </a:pathLst>
          </a:custGeom>
          <a:solidFill>
            <a:srgbClr val="D4AF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80"/>
              <a:t>향후</a:t>
            </a:r>
            <a:r>
              <a:rPr dirty="0" spc="-330"/>
              <a:t> </a:t>
            </a:r>
            <a:r>
              <a:rPr dirty="0" spc="-580"/>
              <a:t>연구</a:t>
            </a:r>
            <a:r>
              <a:rPr dirty="0" spc="-320"/>
              <a:t> </a:t>
            </a:r>
            <a:r>
              <a:rPr dirty="0" spc="-580"/>
              <a:t>과제</a:t>
            </a:r>
            <a:r>
              <a:rPr dirty="0" spc="-315"/>
              <a:t> </a:t>
            </a:r>
            <a:r>
              <a:rPr dirty="0" spc="-580"/>
              <a:t>및</a:t>
            </a:r>
            <a:r>
              <a:rPr dirty="0" spc="-320"/>
              <a:t> </a:t>
            </a:r>
            <a:r>
              <a:rPr dirty="0" spc="-580"/>
              <a:t>감사</a:t>
            </a:r>
            <a:r>
              <a:rPr dirty="0" spc="-320"/>
              <a:t> </a:t>
            </a:r>
            <a:r>
              <a:rPr dirty="0" spc="-605"/>
              <a:t>인사</a:t>
            </a: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1743075"/>
            <a:ext cx="152399" cy="152399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1054100" y="1643507"/>
            <a:ext cx="232092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latin typeface="Dotum"/>
                <a:cs typeface="Dotum"/>
              </a:rPr>
              <a:t>진묵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60">
                <a:latin typeface="Dotum"/>
                <a:cs typeface="Dotum"/>
              </a:rPr>
              <a:t>연구의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60">
                <a:latin typeface="Dotum"/>
                <a:cs typeface="Dotum"/>
              </a:rPr>
              <a:t>확장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85">
                <a:latin typeface="Dotum"/>
                <a:cs typeface="Dotum"/>
              </a:rPr>
              <a:t>필요성</a:t>
            </a:r>
            <a:endParaRPr sz="2000">
              <a:latin typeface="Dotum"/>
              <a:cs typeface="Dotum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130300" y="2054872"/>
            <a:ext cx="3201035" cy="558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dirty="0" sz="1500" spc="-270">
                <a:latin typeface="Dotum"/>
                <a:cs typeface="Dotum"/>
              </a:rPr>
              <a:t>진묵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관련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설화와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문헌의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지속적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발굴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및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분석 </a:t>
            </a:r>
            <a:r>
              <a:rPr dirty="0" sz="1500" spc="-270">
                <a:latin typeface="Dotum"/>
                <a:cs typeface="Dotum"/>
              </a:rPr>
              <a:t>대순사상과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불교학의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학제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간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연구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활성화</a:t>
            </a:r>
            <a:endParaRPr sz="1500">
              <a:latin typeface="Dotum"/>
              <a:cs typeface="Dotum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3000374"/>
            <a:ext cx="152399" cy="152399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1054100" y="2900807"/>
            <a:ext cx="211074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latin typeface="Dotum"/>
                <a:cs typeface="Dotum"/>
              </a:rPr>
              <a:t>전경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60">
                <a:latin typeface="Dotum"/>
                <a:cs typeface="Dotum"/>
              </a:rPr>
              <a:t>설화의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60">
                <a:latin typeface="Dotum"/>
                <a:cs typeface="Dotum"/>
              </a:rPr>
              <a:t>추가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85">
                <a:latin typeface="Dotum"/>
                <a:cs typeface="Dotum"/>
              </a:rPr>
              <a:t>검증</a:t>
            </a:r>
            <a:endParaRPr sz="2000">
              <a:latin typeface="Dotum"/>
              <a:cs typeface="Dotum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130300" y="3310835"/>
            <a:ext cx="3282315" cy="5607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5"/>
              </a:spcBef>
            </a:pPr>
            <a:r>
              <a:rPr dirty="0" sz="1500" spc="-270">
                <a:latin typeface="Dotum"/>
                <a:cs typeface="Dotum"/>
              </a:rPr>
              <a:t>진묵</a:t>
            </a:r>
            <a:r>
              <a:rPr dirty="0" sz="1500" spc="-110">
                <a:latin typeface="Dotum"/>
                <a:cs typeface="Dotum"/>
              </a:rPr>
              <a:t> </a:t>
            </a:r>
            <a:r>
              <a:rPr dirty="0" sz="1500" spc="-165">
                <a:latin typeface="Dotum"/>
                <a:cs typeface="Dotum"/>
              </a:rPr>
              <a:t>원</a:t>
            </a:r>
            <a:r>
              <a:rPr dirty="0" sz="1500" spc="-165">
                <a:latin typeface="Microsoft Sans Serif"/>
                <a:cs typeface="Microsoft Sans Serif"/>
              </a:rPr>
              <a:t>(</a:t>
            </a:r>
            <a:r>
              <a:rPr dirty="0" sz="1500" spc="-150">
                <a:latin typeface="SimSun"/>
                <a:cs typeface="SimSun"/>
              </a:rPr>
              <a:t>寃</a:t>
            </a:r>
            <a:r>
              <a:rPr dirty="0" sz="1500" spc="-165">
                <a:latin typeface="Microsoft Sans Serif"/>
                <a:cs typeface="Microsoft Sans Serif"/>
              </a:rPr>
              <a:t>)</a:t>
            </a:r>
            <a:r>
              <a:rPr dirty="0" sz="1500" spc="-165">
                <a:latin typeface="Dotum"/>
                <a:cs typeface="Dotum"/>
              </a:rPr>
              <a:t>의</a:t>
            </a:r>
            <a:r>
              <a:rPr dirty="0" sz="1500" spc="-105">
                <a:latin typeface="Dotum"/>
                <a:cs typeface="Dotum"/>
              </a:rPr>
              <a:t> </a:t>
            </a:r>
            <a:r>
              <a:rPr dirty="0" sz="1500" spc="-250">
                <a:latin typeface="Dotum"/>
                <a:cs typeface="Dotum"/>
              </a:rPr>
              <a:t>역사적</a:t>
            </a:r>
            <a:r>
              <a:rPr dirty="0" sz="1500" spc="-250">
                <a:latin typeface="Microsoft Sans Serif"/>
                <a:cs typeface="Microsoft Sans Serif"/>
              </a:rPr>
              <a:t>·</a:t>
            </a:r>
            <a:r>
              <a:rPr dirty="0" sz="1500" spc="-250">
                <a:latin typeface="Dotum"/>
                <a:cs typeface="Dotum"/>
              </a:rPr>
              <a:t>종교학적</a:t>
            </a:r>
            <a:r>
              <a:rPr dirty="0" sz="1500" spc="-10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맥락</a:t>
            </a:r>
            <a:r>
              <a:rPr dirty="0" sz="1500" spc="-10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분석</a:t>
            </a:r>
            <a:r>
              <a:rPr dirty="0" sz="1500" spc="-10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심화 </a:t>
            </a:r>
            <a:r>
              <a:rPr dirty="0" sz="1500" spc="-270">
                <a:latin typeface="Dotum"/>
                <a:cs typeface="Dotum"/>
              </a:rPr>
              <a:t>전경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속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진묵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관련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구절의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문헌학적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고증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확대</a:t>
            </a:r>
            <a:endParaRPr sz="1500">
              <a:latin typeface="Dotum"/>
              <a:cs typeface="Dotum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4257675"/>
            <a:ext cx="152399" cy="152399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1054100" y="4158106"/>
            <a:ext cx="253111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latin typeface="Dotum"/>
                <a:cs typeface="Dotum"/>
              </a:rPr>
              <a:t>동서문명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60">
                <a:latin typeface="Dotum"/>
                <a:cs typeface="Dotum"/>
              </a:rPr>
              <a:t>교류사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60">
                <a:latin typeface="Dotum"/>
                <a:cs typeface="Dotum"/>
              </a:rPr>
              <a:t>연구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85">
                <a:latin typeface="Dotum"/>
                <a:cs typeface="Dotum"/>
              </a:rPr>
              <a:t>과제</a:t>
            </a:r>
            <a:endParaRPr sz="2000">
              <a:latin typeface="Dotum"/>
              <a:cs typeface="Dotum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130300" y="4569472"/>
            <a:ext cx="3625850" cy="558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dirty="0" sz="1500" spc="-270">
                <a:latin typeface="Dotum"/>
                <a:cs typeface="Dotum"/>
              </a:rPr>
              <a:t>유불선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도통신과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서양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과학문명의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상호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관계성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연구 </a:t>
            </a:r>
            <a:r>
              <a:rPr dirty="0" sz="1500" spc="-270">
                <a:latin typeface="Dotum"/>
                <a:cs typeface="Dotum"/>
              </a:rPr>
              <a:t>음양오행과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서양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자연과학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발전의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연계성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규명</a:t>
            </a:r>
            <a:endParaRPr sz="1500">
              <a:latin typeface="Dotum"/>
              <a:cs typeface="Dotum"/>
            </a:endParaRPr>
          </a:p>
        </p:txBody>
      </p:sp>
      <p:sp>
        <p:nvSpPr>
          <p:cNvPr id="13" name="object 13" descr=""/>
          <p:cNvSpPr/>
          <p:nvPr/>
        </p:nvSpPr>
        <p:spPr>
          <a:xfrm>
            <a:off x="7877174" y="1666874"/>
            <a:ext cx="9525" cy="3771900"/>
          </a:xfrm>
          <a:custGeom>
            <a:avLst/>
            <a:gdLst/>
            <a:ahLst/>
            <a:cxnLst/>
            <a:rect l="l" t="t" r="r" b="b"/>
            <a:pathLst>
              <a:path w="9525" h="3771900">
                <a:moveTo>
                  <a:pt x="9524" y="3771899"/>
                </a:moveTo>
                <a:lnTo>
                  <a:pt x="0" y="3771899"/>
                </a:lnTo>
                <a:lnTo>
                  <a:pt x="0" y="0"/>
                </a:lnTo>
                <a:lnTo>
                  <a:pt x="9524" y="0"/>
                </a:lnTo>
                <a:lnTo>
                  <a:pt x="9524" y="3771899"/>
                </a:lnTo>
                <a:close/>
              </a:path>
            </a:pathLst>
          </a:custGeom>
          <a:solidFill>
            <a:srgbClr val="D4AF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8191499" y="2200274"/>
            <a:ext cx="3238500" cy="1714500"/>
          </a:xfrm>
          <a:custGeom>
            <a:avLst/>
            <a:gdLst/>
            <a:ahLst/>
            <a:cxnLst/>
            <a:rect l="l" t="t" r="r" b="b"/>
            <a:pathLst>
              <a:path w="3238500" h="1714500">
                <a:moveTo>
                  <a:pt x="3167302" y="1714499"/>
                </a:moveTo>
                <a:lnTo>
                  <a:pt x="71196" y="1714499"/>
                </a:lnTo>
                <a:lnTo>
                  <a:pt x="66240" y="1714011"/>
                </a:lnTo>
                <a:lnTo>
                  <a:pt x="29703" y="1698877"/>
                </a:lnTo>
                <a:lnTo>
                  <a:pt x="3884" y="1662837"/>
                </a:lnTo>
                <a:lnTo>
                  <a:pt x="0" y="1643303"/>
                </a:lnTo>
                <a:lnTo>
                  <a:pt x="0" y="1638299"/>
                </a:lnTo>
                <a:lnTo>
                  <a:pt x="0" y="71196"/>
                </a:lnTo>
                <a:lnTo>
                  <a:pt x="15620" y="29705"/>
                </a:lnTo>
                <a:lnTo>
                  <a:pt x="51660" y="3885"/>
                </a:lnTo>
                <a:lnTo>
                  <a:pt x="71196" y="0"/>
                </a:lnTo>
                <a:lnTo>
                  <a:pt x="3167302" y="0"/>
                </a:lnTo>
                <a:lnTo>
                  <a:pt x="3208793" y="15621"/>
                </a:lnTo>
                <a:lnTo>
                  <a:pt x="3234612" y="51661"/>
                </a:lnTo>
                <a:lnTo>
                  <a:pt x="3238498" y="71196"/>
                </a:lnTo>
                <a:lnTo>
                  <a:pt x="3238498" y="1643303"/>
                </a:lnTo>
                <a:lnTo>
                  <a:pt x="3222876" y="1684793"/>
                </a:lnTo>
                <a:lnTo>
                  <a:pt x="3186836" y="1710613"/>
                </a:lnTo>
                <a:lnTo>
                  <a:pt x="3172257" y="1714011"/>
                </a:lnTo>
                <a:lnTo>
                  <a:pt x="3167302" y="1714499"/>
                </a:lnTo>
                <a:close/>
              </a:path>
            </a:pathLst>
          </a:custGeom>
          <a:solidFill>
            <a:srgbClr val="1D3A8A">
              <a:alpha val="50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 txBox="1"/>
          <p:nvPr/>
        </p:nvSpPr>
        <p:spPr>
          <a:xfrm>
            <a:off x="9270454" y="2405507"/>
            <a:ext cx="107696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70">
                <a:solidFill>
                  <a:srgbClr val="1D3A8A"/>
                </a:solidFill>
                <a:latin typeface="Dotum"/>
                <a:cs typeface="Dotum"/>
              </a:rPr>
              <a:t>감사합니다</a:t>
            </a:r>
            <a:endParaRPr sz="2000">
              <a:latin typeface="Dotum"/>
              <a:cs typeface="Dotum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9073852" y="2860192"/>
            <a:ext cx="1470660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 indent="48260">
              <a:lnSpc>
                <a:spcPct val="111100"/>
              </a:lnSpc>
              <a:spcBef>
                <a:spcPts val="95"/>
              </a:spcBef>
            </a:pPr>
            <a:r>
              <a:rPr dirty="0" sz="1350" spc="-260">
                <a:latin typeface="Dotum"/>
                <a:cs typeface="Dotum"/>
              </a:rPr>
              <a:t>발표를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경청해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주셔서</a:t>
            </a:r>
            <a:r>
              <a:rPr dirty="0" sz="1350" spc="5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진심으로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70">
                <a:latin typeface="Dotum"/>
                <a:cs typeface="Dotum"/>
              </a:rPr>
              <a:t>감사드립니다</a:t>
            </a:r>
            <a:endParaRPr sz="1350">
              <a:latin typeface="Dotum"/>
              <a:cs typeface="Dotum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8723510" y="3470041"/>
            <a:ext cx="2171065" cy="2241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90">
                <a:latin typeface="Dotum"/>
                <a:cs typeface="Dotum"/>
              </a:rPr>
              <a:t>문의</a:t>
            </a:r>
            <a:r>
              <a:rPr dirty="0" sz="1300" spc="-190" i="1">
                <a:latin typeface="Arial"/>
                <a:cs typeface="Arial"/>
              </a:rPr>
              <a:t>:</a:t>
            </a:r>
            <a:r>
              <a:rPr dirty="0" sz="1300" spc="85" i="1">
                <a:latin typeface="Arial"/>
                <a:cs typeface="Arial"/>
              </a:rPr>
              <a:t> </a:t>
            </a:r>
            <a:r>
              <a:rPr dirty="0" sz="1300" spc="-114" i="1">
                <a:latin typeface="Arial"/>
                <a:cs typeface="Arial"/>
                <a:hlinkClick r:id="rId3"/>
              </a:rPr>
              <a:t>research@jinmuk-</a:t>
            </a:r>
            <a:r>
              <a:rPr dirty="0" sz="1300" spc="-85" i="1">
                <a:latin typeface="Arial"/>
                <a:cs typeface="Arial"/>
                <a:hlinkClick r:id="rId3"/>
              </a:rPr>
              <a:t>studies.org</a:t>
            </a:r>
            <a:endParaRPr sz="1300">
              <a:latin typeface="Arial"/>
              <a:cs typeface="Arial"/>
            </a:endParaRPr>
          </a:p>
        </p:txBody>
      </p:sp>
      <p:sp>
        <p:nvSpPr>
          <p:cNvPr id="18" name="object 18" descr=""/>
          <p:cNvSpPr/>
          <p:nvPr/>
        </p:nvSpPr>
        <p:spPr>
          <a:xfrm>
            <a:off x="9153524" y="4495799"/>
            <a:ext cx="381000" cy="28575"/>
          </a:xfrm>
          <a:custGeom>
            <a:avLst/>
            <a:gdLst/>
            <a:ahLst/>
            <a:cxnLst/>
            <a:rect l="l" t="t" r="r" b="b"/>
            <a:pathLst>
              <a:path w="381000" h="28575">
                <a:moveTo>
                  <a:pt x="380999" y="28574"/>
                </a:moveTo>
                <a:lnTo>
                  <a:pt x="0" y="28574"/>
                </a:lnTo>
                <a:lnTo>
                  <a:pt x="0" y="0"/>
                </a:lnTo>
                <a:lnTo>
                  <a:pt x="380999" y="0"/>
                </a:lnTo>
                <a:lnTo>
                  <a:pt x="380999" y="28574"/>
                </a:lnTo>
                <a:close/>
              </a:path>
            </a:pathLst>
          </a:custGeom>
          <a:solidFill>
            <a:srgbClr val="A81B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 descr=""/>
          <p:cNvSpPr txBox="1"/>
          <p:nvPr/>
        </p:nvSpPr>
        <p:spPr>
          <a:xfrm>
            <a:off x="9602191" y="4353559"/>
            <a:ext cx="414020" cy="2838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00">
                <a:solidFill>
                  <a:srgbClr val="1D3A8A"/>
                </a:solidFill>
                <a:latin typeface="Arial Narrow"/>
                <a:cs typeface="Arial Narrow"/>
              </a:rPr>
              <a:t>·</a:t>
            </a:r>
            <a:r>
              <a:rPr dirty="0" sz="1700" spc="-20">
                <a:solidFill>
                  <a:srgbClr val="1D3A8A"/>
                </a:solidFill>
                <a:latin typeface="Arial Narrow"/>
                <a:cs typeface="Arial Narrow"/>
              </a:rPr>
              <a:t> </a:t>
            </a:r>
            <a:r>
              <a:rPr dirty="0" sz="1700" spc="-325">
                <a:solidFill>
                  <a:srgbClr val="1D3A8A"/>
                </a:solidFill>
                <a:latin typeface="Dotum"/>
                <a:cs typeface="Dotum"/>
              </a:rPr>
              <a:t>끝</a:t>
            </a:r>
            <a:r>
              <a:rPr dirty="0" sz="1700" spc="-150">
                <a:solidFill>
                  <a:srgbClr val="1D3A8A"/>
                </a:solidFill>
                <a:latin typeface="Dotum"/>
                <a:cs typeface="Dotum"/>
              </a:rPr>
              <a:t> </a:t>
            </a:r>
            <a:r>
              <a:rPr dirty="0" sz="1700" spc="-50">
                <a:solidFill>
                  <a:srgbClr val="1D3A8A"/>
                </a:solidFill>
                <a:latin typeface="Arial Narrow"/>
                <a:cs typeface="Arial Narrow"/>
              </a:rPr>
              <a:t>·</a:t>
            </a:r>
            <a:endParaRPr sz="1700">
              <a:latin typeface="Arial Narrow"/>
              <a:cs typeface="Arial Narrow"/>
            </a:endParaRPr>
          </a:p>
        </p:txBody>
      </p:sp>
      <p:sp>
        <p:nvSpPr>
          <p:cNvPr id="20" name="object 20" descr=""/>
          <p:cNvSpPr/>
          <p:nvPr/>
        </p:nvSpPr>
        <p:spPr>
          <a:xfrm>
            <a:off x="10077449" y="4495799"/>
            <a:ext cx="381000" cy="28575"/>
          </a:xfrm>
          <a:custGeom>
            <a:avLst/>
            <a:gdLst/>
            <a:ahLst/>
            <a:cxnLst/>
            <a:rect l="l" t="t" r="r" b="b"/>
            <a:pathLst>
              <a:path w="381000" h="28575">
                <a:moveTo>
                  <a:pt x="380999" y="28574"/>
                </a:moveTo>
                <a:lnTo>
                  <a:pt x="0" y="28574"/>
                </a:lnTo>
                <a:lnTo>
                  <a:pt x="0" y="0"/>
                </a:lnTo>
                <a:lnTo>
                  <a:pt x="380999" y="0"/>
                </a:lnTo>
                <a:lnTo>
                  <a:pt x="380999" y="28574"/>
                </a:lnTo>
                <a:close/>
              </a:path>
            </a:pathLst>
          </a:custGeom>
          <a:solidFill>
            <a:srgbClr val="A81B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 txBox="1"/>
          <p:nvPr/>
        </p:nvSpPr>
        <p:spPr>
          <a:xfrm>
            <a:off x="8479432" y="4699251"/>
            <a:ext cx="2659380" cy="21209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200" spc="-170" i="1">
                <a:solidFill>
                  <a:srgbClr val="4A5462"/>
                </a:solidFill>
                <a:latin typeface="Arial"/>
                <a:cs typeface="Arial"/>
              </a:rPr>
              <a:t>"</a:t>
            </a:r>
            <a:r>
              <a:rPr dirty="0" sz="1200" spc="-170">
                <a:solidFill>
                  <a:srgbClr val="4A5462"/>
                </a:solidFill>
                <a:latin typeface="Dotum"/>
                <a:cs typeface="Dotum"/>
              </a:rPr>
              <a:t>진묵의</a:t>
            </a:r>
            <a:r>
              <a:rPr dirty="0" sz="1200" spc="-105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145">
                <a:solidFill>
                  <a:srgbClr val="4A5462"/>
                </a:solidFill>
                <a:latin typeface="Dotum"/>
                <a:cs typeface="Dotum"/>
              </a:rPr>
              <a:t>원</a:t>
            </a:r>
            <a:r>
              <a:rPr dirty="0" sz="1200" spc="-145" i="1">
                <a:solidFill>
                  <a:srgbClr val="4A5462"/>
                </a:solidFill>
                <a:latin typeface="Arial"/>
                <a:cs typeface="Arial"/>
              </a:rPr>
              <a:t>,</a:t>
            </a:r>
            <a:r>
              <a:rPr dirty="0" sz="1200" spc="-35" i="1">
                <a:solidFill>
                  <a:srgbClr val="4A5462"/>
                </a:solidFill>
                <a:latin typeface="Arial"/>
                <a:cs typeface="Arial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한국의</a:t>
            </a:r>
            <a:r>
              <a:rPr dirty="0" sz="1200" spc="-105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미래</a:t>
            </a:r>
            <a:r>
              <a:rPr dirty="0" sz="1200" spc="-105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문명을</a:t>
            </a:r>
            <a:r>
              <a:rPr dirty="0" sz="1200" spc="-105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향한</a:t>
            </a:r>
            <a:r>
              <a:rPr dirty="0" sz="1200" spc="-10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미완의</a:t>
            </a:r>
            <a:r>
              <a:rPr dirty="0" sz="1200" spc="-105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5">
                <a:solidFill>
                  <a:srgbClr val="4A5462"/>
                </a:solidFill>
                <a:latin typeface="Dotum"/>
                <a:cs typeface="Dotum"/>
              </a:rPr>
              <a:t>꿈</a:t>
            </a:r>
            <a:r>
              <a:rPr dirty="0" sz="1200" spc="-25" i="1">
                <a:solidFill>
                  <a:srgbClr val="4A5462"/>
                </a:solidFill>
                <a:latin typeface="Arial"/>
                <a:cs typeface="Arial"/>
              </a:rPr>
              <a:t>"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 descr=""/>
          <p:cNvSpPr/>
          <p:nvPr/>
        </p:nvSpPr>
        <p:spPr>
          <a:xfrm>
            <a:off x="0" y="6743699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A81B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50"/>
              </a:lnSpc>
            </a:pPr>
            <a:r>
              <a:rPr dirty="0" spc="-190"/>
              <a:t>진묵의</a:t>
            </a:r>
            <a:r>
              <a:rPr dirty="0" spc="-85"/>
              <a:t> </a:t>
            </a:r>
            <a:r>
              <a:rPr dirty="0" spc="-190"/>
              <a:t>원에</a:t>
            </a:r>
            <a:r>
              <a:rPr dirty="0" spc="-80"/>
              <a:t> </a:t>
            </a:r>
            <a:r>
              <a:rPr dirty="0" spc="-190"/>
              <a:t>대한</a:t>
            </a:r>
            <a:r>
              <a:rPr dirty="0" spc="-80"/>
              <a:t> </a:t>
            </a:r>
            <a:r>
              <a:rPr dirty="0" spc="-160"/>
              <a:t>연구</a:t>
            </a:r>
          </a:p>
        </p:txBody>
      </p:sp>
      <p:sp>
        <p:nvSpPr>
          <p:cNvPr id="24" name="object 2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50"/>
              </a:lnSpc>
            </a:pPr>
            <a:fld id="{81D60167-4931-47E6-BA6A-407CBD079E47}" type="slidenum">
              <a:rPr dirty="0" spc="-25"/>
              <a:t>11</a:t>
            </a:fld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605"/>
              <a:t>목차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761999" y="1257299"/>
            <a:ext cx="914400" cy="28575"/>
          </a:xfrm>
          <a:custGeom>
            <a:avLst/>
            <a:gdLst/>
            <a:ahLst/>
            <a:cxnLst/>
            <a:rect l="l" t="t" r="r" b="b"/>
            <a:pathLst>
              <a:path w="914400" h="28575">
                <a:moveTo>
                  <a:pt x="914399" y="28574"/>
                </a:moveTo>
                <a:lnTo>
                  <a:pt x="0" y="28574"/>
                </a:lnTo>
                <a:lnTo>
                  <a:pt x="0" y="0"/>
                </a:lnTo>
                <a:lnTo>
                  <a:pt x="914399" y="0"/>
                </a:lnTo>
                <a:lnTo>
                  <a:pt x="914399" y="28574"/>
                </a:lnTo>
                <a:close/>
              </a:path>
            </a:pathLst>
          </a:custGeom>
          <a:solidFill>
            <a:srgbClr val="D4AF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761999" y="1666874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499" y="380999"/>
                </a:moveTo>
                <a:lnTo>
                  <a:pt x="144200" y="375289"/>
                </a:lnTo>
                <a:lnTo>
                  <a:pt x="100697" y="358507"/>
                </a:lnTo>
                <a:lnTo>
                  <a:pt x="62575" y="331659"/>
                </a:lnTo>
                <a:lnTo>
                  <a:pt x="32104" y="296335"/>
                </a:lnTo>
                <a:lnTo>
                  <a:pt x="11130" y="254666"/>
                </a:lnTo>
                <a:lnTo>
                  <a:pt x="915" y="209172"/>
                </a:lnTo>
                <a:lnTo>
                  <a:pt x="0" y="190499"/>
                </a:lnTo>
                <a:lnTo>
                  <a:pt x="228" y="181141"/>
                </a:lnTo>
                <a:lnTo>
                  <a:pt x="8200" y="135199"/>
                </a:lnTo>
                <a:lnTo>
                  <a:pt x="27095" y="92572"/>
                </a:lnTo>
                <a:lnTo>
                  <a:pt x="55796" y="55796"/>
                </a:lnTo>
                <a:lnTo>
                  <a:pt x="92572" y="27095"/>
                </a:lnTo>
                <a:lnTo>
                  <a:pt x="135200" y="8200"/>
                </a:lnTo>
                <a:lnTo>
                  <a:pt x="181141" y="228"/>
                </a:lnTo>
                <a:lnTo>
                  <a:pt x="190499" y="0"/>
                </a:lnTo>
                <a:lnTo>
                  <a:pt x="199858" y="228"/>
                </a:lnTo>
                <a:lnTo>
                  <a:pt x="245799" y="8200"/>
                </a:lnTo>
                <a:lnTo>
                  <a:pt x="288427" y="27095"/>
                </a:lnTo>
                <a:lnTo>
                  <a:pt x="325203" y="55796"/>
                </a:lnTo>
                <a:lnTo>
                  <a:pt x="353904" y="92572"/>
                </a:lnTo>
                <a:lnTo>
                  <a:pt x="372799" y="135199"/>
                </a:lnTo>
                <a:lnTo>
                  <a:pt x="380771" y="181141"/>
                </a:lnTo>
                <a:lnTo>
                  <a:pt x="380999" y="190499"/>
                </a:lnTo>
                <a:lnTo>
                  <a:pt x="380771" y="199858"/>
                </a:lnTo>
                <a:lnTo>
                  <a:pt x="372799" y="245799"/>
                </a:lnTo>
                <a:lnTo>
                  <a:pt x="353904" y="288427"/>
                </a:lnTo>
                <a:lnTo>
                  <a:pt x="325203" y="325203"/>
                </a:lnTo>
                <a:lnTo>
                  <a:pt x="288427" y="353903"/>
                </a:lnTo>
                <a:lnTo>
                  <a:pt x="245799" y="372798"/>
                </a:lnTo>
                <a:lnTo>
                  <a:pt x="199858" y="380771"/>
                </a:lnTo>
                <a:lnTo>
                  <a:pt x="190499" y="380999"/>
                </a:lnTo>
                <a:close/>
              </a:path>
            </a:pathLst>
          </a:custGeom>
          <a:solidFill>
            <a:srgbClr val="1D3A8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 txBox="1"/>
          <p:nvPr/>
        </p:nvSpPr>
        <p:spPr>
          <a:xfrm>
            <a:off x="896342" y="1741867"/>
            <a:ext cx="112395" cy="2292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300" spc="-50" b="0">
                <a:solidFill>
                  <a:srgbClr val="FFFFFF"/>
                </a:solidFill>
                <a:latin typeface="Lato Medium"/>
                <a:cs typeface="Lato Medium"/>
              </a:rPr>
              <a:t>1</a:t>
            </a:r>
            <a:endParaRPr sz="1300">
              <a:latin typeface="Lato Medium"/>
              <a:cs typeface="Lato Medium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282699" y="1648460"/>
            <a:ext cx="779780" cy="2838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00" spc="-325">
                <a:latin typeface="Dotum"/>
                <a:cs typeface="Dotum"/>
              </a:rPr>
              <a:t>연구</a:t>
            </a:r>
            <a:r>
              <a:rPr dirty="0" sz="1700" spc="-150">
                <a:latin typeface="Dotum"/>
                <a:cs typeface="Dotum"/>
              </a:rPr>
              <a:t> </a:t>
            </a:r>
            <a:r>
              <a:rPr dirty="0" sz="1700" spc="-350">
                <a:latin typeface="Dotum"/>
                <a:cs typeface="Dotum"/>
              </a:rPr>
              <a:t>배경</a:t>
            </a:r>
            <a:endParaRPr sz="1700">
              <a:latin typeface="Dotum"/>
              <a:cs typeface="Dotum"/>
            </a:endParaRPr>
          </a:p>
        </p:txBody>
      </p:sp>
      <p:sp>
        <p:nvSpPr>
          <p:cNvPr id="7" name="object 7" descr=""/>
          <p:cNvSpPr/>
          <p:nvPr/>
        </p:nvSpPr>
        <p:spPr>
          <a:xfrm>
            <a:off x="761999" y="2276474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499" y="380999"/>
                </a:moveTo>
                <a:lnTo>
                  <a:pt x="144200" y="375288"/>
                </a:lnTo>
                <a:lnTo>
                  <a:pt x="100697" y="358507"/>
                </a:lnTo>
                <a:lnTo>
                  <a:pt x="62575" y="331659"/>
                </a:lnTo>
                <a:lnTo>
                  <a:pt x="32104" y="296335"/>
                </a:lnTo>
                <a:lnTo>
                  <a:pt x="11130" y="254666"/>
                </a:lnTo>
                <a:lnTo>
                  <a:pt x="915" y="209172"/>
                </a:lnTo>
                <a:lnTo>
                  <a:pt x="0" y="190499"/>
                </a:lnTo>
                <a:lnTo>
                  <a:pt x="228" y="181141"/>
                </a:lnTo>
                <a:lnTo>
                  <a:pt x="8200" y="135199"/>
                </a:lnTo>
                <a:lnTo>
                  <a:pt x="27095" y="92572"/>
                </a:lnTo>
                <a:lnTo>
                  <a:pt x="55796" y="55796"/>
                </a:lnTo>
                <a:lnTo>
                  <a:pt x="92572" y="27095"/>
                </a:lnTo>
                <a:lnTo>
                  <a:pt x="135200" y="8200"/>
                </a:lnTo>
                <a:lnTo>
                  <a:pt x="181141" y="228"/>
                </a:lnTo>
                <a:lnTo>
                  <a:pt x="190499" y="0"/>
                </a:lnTo>
                <a:lnTo>
                  <a:pt x="199858" y="228"/>
                </a:lnTo>
                <a:lnTo>
                  <a:pt x="245799" y="8200"/>
                </a:lnTo>
                <a:lnTo>
                  <a:pt x="288427" y="27095"/>
                </a:lnTo>
                <a:lnTo>
                  <a:pt x="325203" y="55796"/>
                </a:lnTo>
                <a:lnTo>
                  <a:pt x="353904" y="92572"/>
                </a:lnTo>
                <a:lnTo>
                  <a:pt x="372799" y="135199"/>
                </a:lnTo>
                <a:lnTo>
                  <a:pt x="380771" y="181141"/>
                </a:lnTo>
                <a:lnTo>
                  <a:pt x="380999" y="190499"/>
                </a:lnTo>
                <a:lnTo>
                  <a:pt x="380771" y="199858"/>
                </a:lnTo>
                <a:lnTo>
                  <a:pt x="372799" y="245799"/>
                </a:lnTo>
                <a:lnTo>
                  <a:pt x="353904" y="288427"/>
                </a:lnTo>
                <a:lnTo>
                  <a:pt x="325203" y="325203"/>
                </a:lnTo>
                <a:lnTo>
                  <a:pt x="288427" y="353903"/>
                </a:lnTo>
                <a:lnTo>
                  <a:pt x="245799" y="372798"/>
                </a:lnTo>
                <a:lnTo>
                  <a:pt x="199858" y="380771"/>
                </a:lnTo>
                <a:lnTo>
                  <a:pt x="190499" y="380999"/>
                </a:lnTo>
                <a:close/>
              </a:path>
            </a:pathLst>
          </a:custGeom>
          <a:solidFill>
            <a:srgbClr val="1D3A8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/>
          <p:nvPr/>
        </p:nvSpPr>
        <p:spPr>
          <a:xfrm>
            <a:off x="896342" y="2351467"/>
            <a:ext cx="112395" cy="2292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300" spc="-50" b="0">
                <a:solidFill>
                  <a:srgbClr val="FFFFFF"/>
                </a:solidFill>
                <a:latin typeface="Lato Medium"/>
                <a:cs typeface="Lato Medium"/>
              </a:rPr>
              <a:t>2</a:t>
            </a:r>
            <a:endParaRPr sz="1300">
              <a:latin typeface="Lato Medium"/>
              <a:cs typeface="Lato Medium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282699" y="2258060"/>
            <a:ext cx="1534160" cy="2838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00" spc="-325">
                <a:latin typeface="Dotum"/>
                <a:cs typeface="Dotum"/>
              </a:rPr>
              <a:t>연구</a:t>
            </a:r>
            <a:r>
              <a:rPr dirty="0" sz="1700" spc="-145">
                <a:latin typeface="Dotum"/>
                <a:cs typeface="Dotum"/>
              </a:rPr>
              <a:t> </a:t>
            </a:r>
            <a:r>
              <a:rPr dirty="0" sz="1700" spc="-325">
                <a:latin typeface="Dotum"/>
                <a:cs typeface="Dotum"/>
              </a:rPr>
              <a:t>목적과</a:t>
            </a:r>
            <a:r>
              <a:rPr dirty="0" sz="1700" spc="-145">
                <a:latin typeface="Dotum"/>
                <a:cs typeface="Dotum"/>
              </a:rPr>
              <a:t> </a:t>
            </a:r>
            <a:r>
              <a:rPr dirty="0" sz="1700" spc="-350">
                <a:latin typeface="Dotum"/>
                <a:cs typeface="Dotum"/>
              </a:rPr>
              <a:t>방법론</a:t>
            </a:r>
            <a:endParaRPr sz="1700">
              <a:latin typeface="Dotum"/>
              <a:cs typeface="Dotum"/>
            </a:endParaRPr>
          </a:p>
        </p:txBody>
      </p:sp>
      <p:sp>
        <p:nvSpPr>
          <p:cNvPr id="10" name="object 10" descr=""/>
          <p:cNvSpPr/>
          <p:nvPr/>
        </p:nvSpPr>
        <p:spPr>
          <a:xfrm>
            <a:off x="761999" y="2886074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499" y="380999"/>
                </a:moveTo>
                <a:lnTo>
                  <a:pt x="144200" y="375288"/>
                </a:lnTo>
                <a:lnTo>
                  <a:pt x="100697" y="358507"/>
                </a:lnTo>
                <a:lnTo>
                  <a:pt x="62575" y="331659"/>
                </a:lnTo>
                <a:lnTo>
                  <a:pt x="32104" y="296335"/>
                </a:lnTo>
                <a:lnTo>
                  <a:pt x="11130" y="254667"/>
                </a:lnTo>
                <a:lnTo>
                  <a:pt x="915" y="209172"/>
                </a:lnTo>
                <a:lnTo>
                  <a:pt x="0" y="190499"/>
                </a:lnTo>
                <a:lnTo>
                  <a:pt x="228" y="181141"/>
                </a:lnTo>
                <a:lnTo>
                  <a:pt x="8200" y="135199"/>
                </a:lnTo>
                <a:lnTo>
                  <a:pt x="27095" y="92572"/>
                </a:lnTo>
                <a:lnTo>
                  <a:pt x="55796" y="55796"/>
                </a:lnTo>
                <a:lnTo>
                  <a:pt x="92572" y="27095"/>
                </a:lnTo>
                <a:lnTo>
                  <a:pt x="135200" y="8200"/>
                </a:lnTo>
                <a:lnTo>
                  <a:pt x="181141" y="228"/>
                </a:lnTo>
                <a:lnTo>
                  <a:pt x="190499" y="0"/>
                </a:lnTo>
                <a:lnTo>
                  <a:pt x="199858" y="228"/>
                </a:lnTo>
                <a:lnTo>
                  <a:pt x="245799" y="8200"/>
                </a:lnTo>
                <a:lnTo>
                  <a:pt x="288427" y="27095"/>
                </a:lnTo>
                <a:lnTo>
                  <a:pt x="325203" y="55796"/>
                </a:lnTo>
                <a:lnTo>
                  <a:pt x="353904" y="92572"/>
                </a:lnTo>
                <a:lnTo>
                  <a:pt x="372799" y="135199"/>
                </a:lnTo>
                <a:lnTo>
                  <a:pt x="380771" y="181141"/>
                </a:lnTo>
                <a:lnTo>
                  <a:pt x="380999" y="190499"/>
                </a:lnTo>
                <a:lnTo>
                  <a:pt x="380771" y="199858"/>
                </a:lnTo>
                <a:lnTo>
                  <a:pt x="372799" y="245799"/>
                </a:lnTo>
                <a:lnTo>
                  <a:pt x="353904" y="288426"/>
                </a:lnTo>
                <a:lnTo>
                  <a:pt x="325203" y="325203"/>
                </a:lnTo>
                <a:lnTo>
                  <a:pt x="288427" y="353903"/>
                </a:lnTo>
                <a:lnTo>
                  <a:pt x="245799" y="372798"/>
                </a:lnTo>
                <a:lnTo>
                  <a:pt x="199858" y="380771"/>
                </a:lnTo>
                <a:lnTo>
                  <a:pt x="190499" y="380999"/>
                </a:lnTo>
                <a:close/>
              </a:path>
            </a:pathLst>
          </a:custGeom>
          <a:solidFill>
            <a:srgbClr val="1D3A8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 txBox="1"/>
          <p:nvPr/>
        </p:nvSpPr>
        <p:spPr>
          <a:xfrm>
            <a:off x="896342" y="2961067"/>
            <a:ext cx="112395" cy="2292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300" spc="-50" b="0">
                <a:solidFill>
                  <a:srgbClr val="FFFFFF"/>
                </a:solidFill>
                <a:latin typeface="Lato Medium"/>
                <a:cs typeface="Lato Medium"/>
              </a:rPr>
              <a:t>3</a:t>
            </a:r>
            <a:endParaRPr sz="1300">
              <a:latin typeface="Lato Medium"/>
              <a:cs typeface="Lato Medium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282699" y="2867660"/>
            <a:ext cx="1534160" cy="2838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00" spc="-325">
                <a:latin typeface="Dotum"/>
                <a:cs typeface="Dotum"/>
              </a:rPr>
              <a:t>진묵의</a:t>
            </a:r>
            <a:r>
              <a:rPr dirty="0" sz="1700" spc="-145">
                <a:latin typeface="Dotum"/>
                <a:cs typeface="Dotum"/>
              </a:rPr>
              <a:t> </a:t>
            </a:r>
            <a:r>
              <a:rPr dirty="0" sz="1700" spc="-325">
                <a:latin typeface="Dotum"/>
                <a:cs typeface="Dotum"/>
              </a:rPr>
              <a:t>일대기</a:t>
            </a:r>
            <a:r>
              <a:rPr dirty="0" sz="1700" spc="-145">
                <a:latin typeface="Dotum"/>
                <a:cs typeface="Dotum"/>
              </a:rPr>
              <a:t> </a:t>
            </a:r>
            <a:r>
              <a:rPr dirty="0" sz="1700" spc="-350">
                <a:latin typeface="Dotum"/>
                <a:cs typeface="Dotum"/>
              </a:rPr>
              <a:t>개관</a:t>
            </a:r>
            <a:endParaRPr sz="1700">
              <a:latin typeface="Dotum"/>
              <a:cs typeface="Dotum"/>
            </a:endParaRPr>
          </a:p>
        </p:txBody>
      </p:sp>
      <p:sp>
        <p:nvSpPr>
          <p:cNvPr id="13" name="object 13" descr=""/>
          <p:cNvSpPr/>
          <p:nvPr/>
        </p:nvSpPr>
        <p:spPr>
          <a:xfrm>
            <a:off x="761999" y="3495674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499" y="380999"/>
                </a:moveTo>
                <a:lnTo>
                  <a:pt x="144200" y="375288"/>
                </a:lnTo>
                <a:lnTo>
                  <a:pt x="100697" y="358507"/>
                </a:lnTo>
                <a:lnTo>
                  <a:pt x="62575" y="331659"/>
                </a:lnTo>
                <a:lnTo>
                  <a:pt x="32104" y="296335"/>
                </a:lnTo>
                <a:lnTo>
                  <a:pt x="11130" y="254666"/>
                </a:lnTo>
                <a:lnTo>
                  <a:pt x="915" y="209172"/>
                </a:lnTo>
                <a:lnTo>
                  <a:pt x="0" y="190499"/>
                </a:lnTo>
                <a:lnTo>
                  <a:pt x="228" y="181141"/>
                </a:lnTo>
                <a:lnTo>
                  <a:pt x="8200" y="135199"/>
                </a:lnTo>
                <a:lnTo>
                  <a:pt x="27095" y="92572"/>
                </a:lnTo>
                <a:lnTo>
                  <a:pt x="55796" y="55796"/>
                </a:lnTo>
                <a:lnTo>
                  <a:pt x="92572" y="27095"/>
                </a:lnTo>
                <a:lnTo>
                  <a:pt x="135200" y="8200"/>
                </a:lnTo>
                <a:lnTo>
                  <a:pt x="181141" y="228"/>
                </a:lnTo>
                <a:lnTo>
                  <a:pt x="190499" y="0"/>
                </a:lnTo>
                <a:lnTo>
                  <a:pt x="199858" y="228"/>
                </a:lnTo>
                <a:lnTo>
                  <a:pt x="245799" y="8200"/>
                </a:lnTo>
                <a:lnTo>
                  <a:pt x="288427" y="27095"/>
                </a:lnTo>
                <a:lnTo>
                  <a:pt x="325203" y="55796"/>
                </a:lnTo>
                <a:lnTo>
                  <a:pt x="353904" y="92572"/>
                </a:lnTo>
                <a:lnTo>
                  <a:pt x="372799" y="135199"/>
                </a:lnTo>
                <a:lnTo>
                  <a:pt x="380771" y="181141"/>
                </a:lnTo>
                <a:lnTo>
                  <a:pt x="380999" y="190499"/>
                </a:lnTo>
                <a:lnTo>
                  <a:pt x="380771" y="199858"/>
                </a:lnTo>
                <a:lnTo>
                  <a:pt x="372799" y="245799"/>
                </a:lnTo>
                <a:lnTo>
                  <a:pt x="353904" y="288426"/>
                </a:lnTo>
                <a:lnTo>
                  <a:pt x="325203" y="325203"/>
                </a:lnTo>
                <a:lnTo>
                  <a:pt x="288427" y="353903"/>
                </a:lnTo>
                <a:lnTo>
                  <a:pt x="245799" y="372798"/>
                </a:lnTo>
                <a:lnTo>
                  <a:pt x="199858" y="380771"/>
                </a:lnTo>
                <a:lnTo>
                  <a:pt x="190499" y="380999"/>
                </a:lnTo>
                <a:close/>
              </a:path>
            </a:pathLst>
          </a:custGeom>
          <a:solidFill>
            <a:srgbClr val="1D3A8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 txBox="1"/>
          <p:nvPr/>
        </p:nvSpPr>
        <p:spPr>
          <a:xfrm>
            <a:off x="896342" y="3570667"/>
            <a:ext cx="112395" cy="2292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300" spc="-50" b="0">
                <a:solidFill>
                  <a:srgbClr val="FFFFFF"/>
                </a:solidFill>
                <a:latin typeface="Lato Medium"/>
                <a:cs typeface="Lato Medium"/>
              </a:rPr>
              <a:t>4</a:t>
            </a:r>
            <a:endParaRPr sz="1300">
              <a:latin typeface="Lato Medium"/>
              <a:cs typeface="Lato Medium"/>
            </a:endParaRPr>
          </a:p>
        </p:txBody>
      </p:sp>
      <p:sp>
        <p:nvSpPr>
          <p:cNvPr id="15" name="object 15" descr=""/>
          <p:cNvSpPr txBox="1"/>
          <p:nvPr/>
        </p:nvSpPr>
        <p:spPr>
          <a:xfrm>
            <a:off x="1282699" y="3477259"/>
            <a:ext cx="1130300" cy="2838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00" spc="-325">
                <a:latin typeface="Dotum"/>
                <a:cs typeface="Dotum"/>
              </a:rPr>
              <a:t>선행연구</a:t>
            </a:r>
            <a:r>
              <a:rPr dirty="0" sz="1700" spc="-145">
                <a:latin typeface="Dotum"/>
                <a:cs typeface="Dotum"/>
              </a:rPr>
              <a:t> </a:t>
            </a:r>
            <a:r>
              <a:rPr dirty="0" sz="1700" spc="-350">
                <a:latin typeface="Dotum"/>
                <a:cs typeface="Dotum"/>
              </a:rPr>
              <a:t>검토</a:t>
            </a:r>
            <a:endParaRPr sz="1700">
              <a:latin typeface="Dotum"/>
              <a:cs typeface="Dotum"/>
            </a:endParaRPr>
          </a:p>
        </p:txBody>
      </p:sp>
      <p:sp>
        <p:nvSpPr>
          <p:cNvPr id="16" name="object 16" descr=""/>
          <p:cNvSpPr/>
          <p:nvPr/>
        </p:nvSpPr>
        <p:spPr>
          <a:xfrm>
            <a:off x="761999" y="4105274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499" y="380999"/>
                </a:moveTo>
                <a:lnTo>
                  <a:pt x="144200" y="375288"/>
                </a:lnTo>
                <a:lnTo>
                  <a:pt x="100697" y="358507"/>
                </a:lnTo>
                <a:lnTo>
                  <a:pt x="62575" y="331659"/>
                </a:lnTo>
                <a:lnTo>
                  <a:pt x="32104" y="296335"/>
                </a:lnTo>
                <a:lnTo>
                  <a:pt x="11130" y="254666"/>
                </a:lnTo>
                <a:lnTo>
                  <a:pt x="915" y="209172"/>
                </a:lnTo>
                <a:lnTo>
                  <a:pt x="0" y="190499"/>
                </a:lnTo>
                <a:lnTo>
                  <a:pt x="228" y="181141"/>
                </a:lnTo>
                <a:lnTo>
                  <a:pt x="8200" y="135199"/>
                </a:lnTo>
                <a:lnTo>
                  <a:pt x="27095" y="92572"/>
                </a:lnTo>
                <a:lnTo>
                  <a:pt x="55796" y="55796"/>
                </a:lnTo>
                <a:lnTo>
                  <a:pt x="92572" y="27095"/>
                </a:lnTo>
                <a:lnTo>
                  <a:pt x="135200" y="8200"/>
                </a:lnTo>
                <a:lnTo>
                  <a:pt x="181141" y="228"/>
                </a:lnTo>
                <a:lnTo>
                  <a:pt x="190499" y="0"/>
                </a:lnTo>
                <a:lnTo>
                  <a:pt x="199858" y="228"/>
                </a:lnTo>
                <a:lnTo>
                  <a:pt x="245799" y="8200"/>
                </a:lnTo>
                <a:lnTo>
                  <a:pt x="288427" y="27095"/>
                </a:lnTo>
                <a:lnTo>
                  <a:pt x="325203" y="55796"/>
                </a:lnTo>
                <a:lnTo>
                  <a:pt x="353904" y="92572"/>
                </a:lnTo>
                <a:lnTo>
                  <a:pt x="372799" y="135199"/>
                </a:lnTo>
                <a:lnTo>
                  <a:pt x="380771" y="181141"/>
                </a:lnTo>
                <a:lnTo>
                  <a:pt x="380999" y="190499"/>
                </a:lnTo>
                <a:lnTo>
                  <a:pt x="380771" y="199858"/>
                </a:lnTo>
                <a:lnTo>
                  <a:pt x="372799" y="245799"/>
                </a:lnTo>
                <a:lnTo>
                  <a:pt x="353904" y="288426"/>
                </a:lnTo>
                <a:lnTo>
                  <a:pt x="325203" y="325203"/>
                </a:lnTo>
                <a:lnTo>
                  <a:pt x="288427" y="353903"/>
                </a:lnTo>
                <a:lnTo>
                  <a:pt x="245799" y="372798"/>
                </a:lnTo>
                <a:lnTo>
                  <a:pt x="199858" y="380771"/>
                </a:lnTo>
                <a:lnTo>
                  <a:pt x="190499" y="380999"/>
                </a:lnTo>
                <a:close/>
              </a:path>
            </a:pathLst>
          </a:custGeom>
          <a:solidFill>
            <a:srgbClr val="1D3A8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 txBox="1"/>
          <p:nvPr/>
        </p:nvSpPr>
        <p:spPr>
          <a:xfrm>
            <a:off x="896342" y="4180267"/>
            <a:ext cx="112395" cy="2292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300" spc="-50" b="0">
                <a:solidFill>
                  <a:srgbClr val="FFFFFF"/>
                </a:solidFill>
                <a:latin typeface="Lato Medium"/>
                <a:cs typeface="Lato Medium"/>
              </a:rPr>
              <a:t>5</a:t>
            </a:r>
            <a:endParaRPr sz="1300">
              <a:latin typeface="Lato Medium"/>
              <a:cs typeface="Lato Medium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1282699" y="4086859"/>
            <a:ext cx="1358900" cy="2838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00" spc="-325">
                <a:latin typeface="Dotum"/>
                <a:cs typeface="Dotum"/>
              </a:rPr>
              <a:t>진묵의</a:t>
            </a:r>
            <a:r>
              <a:rPr dirty="0" sz="1700" spc="-145">
                <a:latin typeface="Dotum"/>
                <a:cs typeface="Dotum"/>
              </a:rPr>
              <a:t> </a:t>
            </a:r>
            <a:r>
              <a:rPr dirty="0" sz="1700" spc="-325">
                <a:latin typeface="Dotum"/>
                <a:cs typeface="Dotum"/>
              </a:rPr>
              <a:t>원의</a:t>
            </a:r>
            <a:r>
              <a:rPr dirty="0" sz="1700" spc="-145">
                <a:latin typeface="Dotum"/>
                <a:cs typeface="Dotum"/>
              </a:rPr>
              <a:t> </a:t>
            </a:r>
            <a:r>
              <a:rPr dirty="0" sz="1700" spc="-350">
                <a:latin typeface="Dotum"/>
                <a:cs typeface="Dotum"/>
              </a:rPr>
              <a:t>크기</a:t>
            </a:r>
            <a:endParaRPr sz="1700">
              <a:latin typeface="Dotum"/>
              <a:cs typeface="Dotum"/>
            </a:endParaRPr>
          </a:p>
        </p:txBody>
      </p:sp>
      <p:sp>
        <p:nvSpPr>
          <p:cNvPr id="19" name="object 19" descr=""/>
          <p:cNvSpPr/>
          <p:nvPr/>
        </p:nvSpPr>
        <p:spPr>
          <a:xfrm>
            <a:off x="6095999" y="1666874"/>
            <a:ext cx="9525" cy="2819400"/>
          </a:xfrm>
          <a:custGeom>
            <a:avLst/>
            <a:gdLst/>
            <a:ahLst/>
            <a:cxnLst/>
            <a:rect l="l" t="t" r="r" b="b"/>
            <a:pathLst>
              <a:path w="9525" h="2819400">
                <a:moveTo>
                  <a:pt x="9524" y="2819399"/>
                </a:moveTo>
                <a:lnTo>
                  <a:pt x="0" y="2819399"/>
                </a:lnTo>
                <a:lnTo>
                  <a:pt x="0" y="0"/>
                </a:lnTo>
                <a:lnTo>
                  <a:pt x="9524" y="0"/>
                </a:lnTo>
                <a:lnTo>
                  <a:pt x="9524" y="2819399"/>
                </a:lnTo>
                <a:close/>
              </a:path>
            </a:pathLst>
          </a:custGeom>
          <a:solidFill>
            <a:srgbClr val="D4AF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/>
          <p:nvPr/>
        </p:nvSpPr>
        <p:spPr>
          <a:xfrm>
            <a:off x="6410324" y="1666874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499" y="380999"/>
                </a:moveTo>
                <a:lnTo>
                  <a:pt x="144199" y="375289"/>
                </a:lnTo>
                <a:lnTo>
                  <a:pt x="100697" y="358507"/>
                </a:lnTo>
                <a:lnTo>
                  <a:pt x="62574" y="331659"/>
                </a:lnTo>
                <a:lnTo>
                  <a:pt x="32103" y="296335"/>
                </a:lnTo>
                <a:lnTo>
                  <a:pt x="11129" y="254666"/>
                </a:lnTo>
                <a:lnTo>
                  <a:pt x="914" y="209172"/>
                </a:lnTo>
                <a:lnTo>
                  <a:pt x="0" y="190499"/>
                </a:lnTo>
                <a:lnTo>
                  <a:pt x="228" y="181141"/>
                </a:lnTo>
                <a:lnTo>
                  <a:pt x="8200" y="135199"/>
                </a:lnTo>
                <a:lnTo>
                  <a:pt x="27094" y="92572"/>
                </a:lnTo>
                <a:lnTo>
                  <a:pt x="55795" y="55796"/>
                </a:lnTo>
                <a:lnTo>
                  <a:pt x="92571" y="27095"/>
                </a:lnTo>
                <a:lnTo>
                  <a:pt x="135198" y="8200"/>
                </a:lnTo>
                <a:lnTo>
                  <a:pt x="181140" y="228"/>
                </a:lnTo>
                <a:lnTo>
                  <a:pt x="190499" y="0"/>
                </a:lnTo>
                <a:lnTo>
                  <a:pt x="199858" y="228"/>
                </a:lnTo>
                <a:lnTo>
                  <a:pt x="245798" y="8200"/>
                </a:lnTo>
                <a:lnTo>
                  <a:pt x="288426" y="27095"/>
                </a:lnTo>
                <a:lnTo>
                  <a:pt x="325203" y="55796"/>
                </a:lnTo>
                <a:lnTo>
                  <a:pt x="353903" y="92572"/>
                </a:lnTo>
                <a:lnTo>
                  <a:pt x="372798" y="135199"/>
                </a:lnTo>
                <a:lnTo>
                  <a:pt x="380770" y="181141"/>
                </a:lnTo>
                <a:lnTo>
                  <a:pt x="380999" y="190499"/>
                </a:lnTo>
                <a:lnTo>
                  <a:pt x="380770" y="199858"/>
                </a:lnTo>
                <a:lnTo>
                  <a:pt x="372798" y="245799"/>
                </a:lnTo>
                <a:lnTo>
                  <a:pt x="353903" y="288427"/>
                </a:lnTo>
                <a:lnTo>
                  <a:pt x="325203" y="325203"/>
                </a:lnTo>
                <a:lnTo>
                  <a:pt x="288426" y="353903"/>
                </a:lnTo>
                <a:lnTo>
                  <a:pt x="245798" y="372798"/>
                </a:lnTo>
                <a:lnTo>
                  <a:pt x="199858" y="380771"/>
                </a:lnTo>
                <a:lnTo>
                  <a:pt x="190499" y="380999"/>
                </a:lnTo>
                <a:close/>
              </a:path>
            </a:pathLst>
          </a:custGeom>
          <a:solidFill>
            <a:srgbClr val="1D3A8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 descr=""/>
          <p:cNvSpPr txBox="1"/>
          <p:nvPr/>
        </p:nvSpPr>
        <p:spPr>
          <a:xfrm>
            <a:off x="6544667" y="1741867"/>
            <a:ext cx="112395" cy="2292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300" spc="-50" b="0">
                <a:solidFill>
                  <a:srgbClr val="FFFFFF"/>
                </a:solidFill>
                <a:latin typeface="Lato Medium"/>
                <a:cs typeface="Lato Medium"/>
              </a:rPr>
              <a:t>6</a:t>
            </a:r>
            <a:endParaRPr sz="1300">
              <a:latin typeface="Lato Medium"/>
              <a:cs typeface="Lato Medium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6931025" y="1648460"/>
            <a:ext cx="1358900" cy="2838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00" spc="-325">
                <a:latin typeface="Dotum"/>
                <a:cs typeface="Dotum"/>
              </a:rPr>
              <a:t>진묵의</a:t>
            </a:r>
            <a:r>
              <a:rPr dirty="0" sz="1700" spc="-145">
                <a:latin typeface="Dotum"/>
                <a:cs typeface="Dotum"/>
              </a:rPr>
              <a:t> </a:t>
            </a:r>
            <a:r>
              <a:rPr dirty="0" sz="1700" spc="-325">
                <a:latin typeface="Dotum"/>
                <a:cs typeface="Dotum"/>
              </a:rPr>
              <a:t>원의</a:t>
            </a:r>
            <a:r>
              <a:rPr dirty="0" sz="1700" spc="-145">
                <a:latin typeface="Dotum"/>
                <a:cs typeface="Dotum"/>
              </a:rPr>
              <a:t> </a:t>
            </a:r>
            <a:r>
              <a:rPr dirty="0" sz="1700" spc="-350">
                <a:latin typeface="Dotum"/>
                <a:cs typeface="Dotum"/>
              </a:rPr>
              <a:t>성격</a:t>
            </a:r>
            <a:endParaRPr sz="1700">
              <a:latin typeface="Dotum"/>
              <a:cs typeface="Dotum"/>
            </a:endParaRPr>
          </a:p>
        </p:txBody>
      </p:sp>
      <p:sp>
        <p:nvSpPr>
          <p:cNvPr id="23" name="object 23" descr=""/>
          <p:cNvSpPr/>
          <p:nvPr/>
        </p:nvSpPr>
        <p:spPr>
          <a:xfrm>
            <a:off x="6410324" y="2276474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499" y="380999"/>
                </a:moveTo>
                <a:lnTo>
                  <a:pt x="144199" y="375288"/>
                </a:lnTo>
                <a:lnTo>
                  <a:pt x="100697" y="358507"/>
                </a:lnTo>
                <a:lnTo>
                  <a:pt x="62574" y="331659"/>
                </a:lnTo>
                <a:lnTo>
                  <a:pt x="32103" y="296335"/>
                </a:lnTo>
                <a:lnTo>
                  <a:pt x="11129" y="254666"/>
                </a:lnTo>
                <a:lnTo>
                  <a:pt x="914" y="209172"/>
                </a:lnTo>
                <a:lnTo>
                  <a:pt x="0" y="190499"/>
                </a:lnTo>
                <a:lnTo>
                  <a:pt x="228" y="181141"/>
                </a:lnTo>
                <a:lnTo>
                  <a:pt x="8200" y="135199"/>
                </a:lnTo>
                <a:lnTo>
                  <a:pt x="27094" y="92572"/>
                </a:lnTo>
                <a:lnTo>
                  <a:pt x="55795" y="55796"/>
                </a:lnTo>
                <a:lnTo>
                  <a:pt x="92571" y="27095"/>
                </a:lnTo>
                <a:lnTo>
                  <a:pt x="135198" y="8200"/>
                </a:lnTo>
                <a:lnTo>
                  <a:pt x="181140" y="228"/>
                </a:lnTo>
                <a:lnTo>
                  <a:pt x="190499" y="0"/>
                </a:lnTo>
                <a:lnTo>
                  <a:pt x="199858" y="228"/>
                </a:lnTo>
                <a:lnTo>
                  <a:pt x="245798" y="8200"/>
                </a:lnTo>
                <a:lnTo>
                  <a:pt x="288426" y="27095"/>
                </a:lnTo>
                <a:lnTo>
                  <a:pt x="325203" y="55796"/>
                </a:lnTo>
                <a:lnTo>
                  <a:pt x="353903" y="92572"/>
                </a:lnTo>
                <a:lnTo>
                  <a:pt x="372798" y="135199"/>
                </a:lnTo>
                <a:lnTo>
                  <a:pt x="380770" y="181141"/>
                </a:lnTo>
                <a:lnTo>
                  <a:pt x="380999" y="190499"/>
                </a:lnTo>
                <a:lnTo>
                  <a:pt x="380770" y="199858"/>
                </a:lnTo>
                <a:lnTo>
                  <a:pt x="372798" y="245799"/>
                </a:lnTo>
                <a:lnTo>
                  <a:pt x="353903" y="288427"/>
                </a:lnTo>
                <a:lnTo>
                  <a:pt x="325203" y="325203"/>
                </a:lnTo>
                <a:lnTo>
                  <a:pt x="288426" y="353903"/>
                </a:lnTo>
                <a:lnTo>
                  <a:pt x="245798" y="372798"/>
                </a:lnTo>
                <a:lnTo>
                  <a:pt x="199858" y="380771"/>
                </a:lnTo>
                <a:lnTo>
                  <a:pt x="190499" y="380999"/>
                </a:lnTo>
                <a:close/>
              </a:path>
            </a:pathLst>
          </a:custGeom>
          <a:solidFill>
            <a:srgbClr val="1D3A8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 txBox="1"/>
          <p:nvPr/>
        </p:nvSpPr>
        <p:spPr>
          <a:xfrm>
            <a:off x="6544667" y="2351467"/>
            <a:ext cx="112395" cy="2292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300" spc="-50" b="0">
                <a:solidFill>
                  <a:srgbClr val="FFFFFF"/>
                </a:solidFill>
                <a:latin typeface="Lato Medium"/>
                <a:cs typeface="Lato Medium"/>
              </a:rPr>
              <a:t>7</a:t>
            </a:r>
            <a:endParaRPr sz="1300">
              <a:latin typeface="Lato Medium"/>
              <a:cs typeface="Lato Medium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6931025" y="2258060"/>
            <a:ext cx="1709420" cy="2838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00" spc="-325">
                <a:latin typeface="Dotum"/>
                <a:cs typeface="Dotum"/>
              </a:rPr>
              <a:t>진묵과</a:t>
            </a:r>
            <a:r>
              <a:rPr dirty="0" sz="1700" spc="-145">
                <a:latin typeface="Dotum"/>
                <a:cs typeface="Dotum"/>
              </a:rPr>
              <a:t> </a:t>
            </a:r>
            <a:r>
              <a:rPr dirty="0" sz="1700" spc="-325">
                <a:latin typeface="Dotum"/>
                <a:cs typeface="Dotum"/>
              </a:rPr>
              <a:t>관련된</a:t>
            </a:r>
            <a:r>
              <a:rPr dirty="0" sz="1700" spc="-145">
                <a:latin typeface="Dotum"/>
                <a:cs typeface="Dotum"/>
              </a:rPr>
              <a:t> </a:t>
            </a:r>
            <a:r>
              <a:rPr dirty="0" sz="1700" spc="-350">
                <a:latin typeface="Dotum"/>
                <a:cs typeface="Dotum"/>
              </a:rPr>
              <a:t>과거사</a:t>
            </a:r>
            <a:endParaRPr sz="1700">
              <a:latin typeface="Dotum"/>
              <a:cs typeface="Dotum"/>
            </a:endParaRPr>
          </a:p>
        </p:txBody>
      </p:sp>
      <p:sp>
        <p:nvSpPr>
          <p:cNvPr id="26" name="object 26" descr=""/>
          <p:cNvSpPr/>
          <p:nvPr/>
        </p:nvSpPr>
        <p:spPr>
          <a:xfrm>
            <a:off x="6410324" y="2886074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499" y="380999"/>
                </a:moveTo>
                <a:lnTo>
                  <a:pt x="144199" y="375288"/>
                </a:lnTo>
                <a:lnTo>
                  <a:pt x="100697" y="358507"/>
                </a:lnTo>
                <a:lnTo>
                  <a:pt x="62574" y="331659"/>
                </a:lnTo>
                <a:lnTo>
                  <a:pt x="32103" y="296335"/>
                </a:lnTo>
                <a:lnTo>
                  <a:pt x="11129" y="254667"/>
                </a:lnTo>
                <a:lnTo>
                  <a:pt x="914" y="209172"/>
                </a:lnTo>
                <a:lnTo>
                  <a:pt x="0" y="190499"/>
                </a:lnTo>
                <a:lnTo>
                  <a:pt x="228" y="181141"/>
                </a:lnTo>
                <a:lnTo>
                  <a:pt x="8200" y="135199"/>
                </a:lnTo>
                <a:lnTo>
                  <a:pt x="27094" y="92572"/>
                </a:lnTo>
                <a:lnTo>
                  <a:pt x="55795" y="55796"/>
                </a:lnTo>
                <a:lnTo>
                  <a:pt x="92571" y="27095"/>
                </a:lnTo>
                <a:lnTo>
                  <a:pt x="135198" y="8200"/>
                </a:lnTo>
                <a:lnTo>
                  <a:pt x="181140" y="228"/>
                </a:lnTo>
                <a:lnTo>
                  <a:pt x="190499" y="0"/>
                </a:lnTo>
                <a:lnTo>
                  <a:pt x="199858" y="228"/>
                </a:lnTo>
                <a:lnTo>
                  <a:pt x="245798" y="8200"/>
                </a:lnTo>
                <a:lnTo>
                  <a:pt x="288426" y="27095"/>
                </a:lnTo>
                <a:lnTo>
                  <a:pt x="325203" y="55796"/>
                </a:lnTo>
                <a:lnTo>
                  <a:pt x="353903" y="92572"/>
                </a:lnTo>
                <a:lnTo>
                  <a:pt x="372798" y="135199"/>
                </a:lnTo>
                <a:lnTo>
                  <a:pt x="380770" y="181141"/>
                </a:lnTo>
                <a:lnTo>
                  <a:pt x="380999" y="190499"/>
                </a:lnTo>
                <a:lnTo>
                  <a:pt x="380770" y="199858"/>
                </a:lnTo>
                <a:lnTo>
                  <a:pt x="372798" y="245799"/>
                </a:lnTo>
                <a:lnTo>
                  <a:pt x="353903" y="288426"/>
                </a:lnTo>
                <a:lnTo>
                  <a:pt x="325203" y="325203"/>
                </a:lnTo>
                <a:lnTo>
                  <a:pt x="288426" y="353903"/>
                </a:lnTo>
                <a:lnTo>
                  <a:pt x="245798" y="372798"/>
                </a:lnTo>
                <a:lnTo>
                  <a:pt x="199858" y="380771"/>
                </a:lnTo>
                <a:lnTo>
                  <a:pt x="190499" y="380999"/>
                </a:lnTo>
                <a:close/>
              </a:path>
            </a:pathLst>
          </a:custGeom>
          <a:solidFill>
            <a:srgbClr val="1D3A8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7" name="object 27" descr=""/>
          <p:cNvSpPr txBox="1"/>
          <p:nvPr/>
        </p:nvSpPr>
        <p:spPr>
          <a:xfrm>
            <a:off x="6544667" y="2961067"/>
            <a:ext cx="112395" cy="2292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300" spc="-50" b="0">
                <a:solidFill>
                  <a:srgbClr val="FFFFFF"/>
                </a:solidFill>
                <a:latin typeface="Lato Medium"/>
                <a:cs typeface="Lato Medium"/>
              </a:rPr>
              <a:t>8</a:t>
            </a:r>
            <a:endParaRPr sz="1300">
              <a:latin typeface="Lato Medium"/>
              <a:cs typeface="Lato Medium"/>
            </a:endParaRPr>
          </a:p>
        </p:txBody>
      </p:sp>
      <p:sp>
        <p:nvSpPr>
          <p:cNvPr id="28" name="object 28" descr=""/>
          <p:cNvSpPr txBox="1"/>
          <p:nvPr/>
        </p:nvSpPr>
        <p:spPr>
          <a:xfrm>
            <a:off x="6931025" y="2867660"/>
            <a:ext cx="1534160" cy="2838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00" spc="-325">
                <a:latin typeface="Dotum"/>
                <a:cs typeface="Dotum"/>
              </a:rPr>
              <a:t>진묵의</a:t>
            </a:r>
            <a:r>
              <a:rPr dirty="0" sz="1700" spc="-145">
                <a:latin typeface="Dotum"/>
                <a:cs typeface="Dotum"/>
              </a:rPr>
              <a:t> </a:t>
            </a:r>
            <a:r>
              <a:rPr dirty="0" sz="1700" spc="-325">
                <a:latin typeface="Dotum"/>
                <a:cs typeface="Dotum"/>
              </a:rPr>
              <a:t>노력과</a:t>
            </a:r>
            <a:r>
              <a:rPr dirty="0" sz="1700" spc="-145">
                <a:latin typeface="Dotum"/>
                <a:cs typeface="Dotum"/>
              </a:rPr>
              <a:t> </a:t>
            </a:r>
            <a:r>
              <a:rPr dirty="0" sz="1700" spc="-350">
                <a:latin typeface="Dotum"/>
                <a:cs typeface="Dotum"/>
              </a:rPr>
              <a:t>실천</a:t>
            </a:r>
            <a:endParaRPr sz="1700">
              <a:latin typeface="Dotum"/>
              <a:cs typeface="Dotum"/>
            </a:endParaRPr>
          </a:p>
        </p:txBody>
      </p:sp>
      <p:sp>
        <p:nvSpPr>
          <p:cNvPr id="29" name="object 29" descr=""/>
          <p:cNvSpPr/>
          <p:nvPr/>
        </p:nvSpPr>
        <p:spPr>
          <a:xfrm>
            <a:off x="6410324" y="3495674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499" y="380999"/>
                </a:moveTo>
                <a:lnTo>
                  <a:pt x="144199" y="375288"/>
                </a:lnTo>
                <a:lnTo>
                  <a:pt x="100697" y="358507"/>
                </a:lnTo>
                <a:lnTo>
                  <a:pt x="62574" y="331659"/>
                </a:lnTo>
                <a:lnTo>
                  <a:pt x="32103" y="296335"/>
                </a:lnTo>
                <a:lnTo>
                  <a:pt x="11129" y="254666"/>
                </a:lnTo>
                <a:lnTo>
                  <a:pt x="914" y="209172"/>
                </a:lnTo>
                <a:lnTo>
                  <a:pt x="0" y="190499"/>
                </a:lnTo>
                <a:lnTo>
                  <a:pt x="228" y="181141"/>
                </a:lnTo>
                <a:lnTo>
                  <a:pt x="8200" y="135199"/>
                </a:lnTo>
                <a:lnTo>
                  <a:pt x="27094" y="92572"/>
                </a:lnTo>
                <a:lnTo>
                  <a:pt x="55795" y="55796"/>
                </a:lnTo>
                <a:lnTo>
                  <a:pt x="92571" y="27095"/>
                </a:lnTo>
                <a:lnTo>
                  <a:pt x="135198" y="8200"/>
                </a:lnTo>
                <a:lnTo>
                  <a:pt x="181140" y="228"/>
                </a:lnTo>
                <a:lnTo>
                  <a:pt x="190499" y="0"/>
                </a:lnTo>
                <a:lnTo>
                  <a:pt x="199858" y="228"/>
                </a:lnTo>
                <a:lnTo>
                  <a:pt x="245798" y="8200"/>
                </a:lnTo>
                <a:lnTo>
                  <a:pt x="288426" y="27095"/>
                </a:lnTo>
                <a:lnTo>
                  <a:pt x="325203" y="55796"/>
                </a:lnTo>
                <a:lnTo>
                  <a:pt x="353903" y="92572"/>
                </a:lnTo>
                <a:lnTo>
                  <a:pt x="372798" y="135199"/>
                </a:lnTo>
                <a:lnTo>
                  <a:pt x="380770" y="181141"/>
                </a:lnTo>
                <a:lnTo>
                  <a:pt x="380999" y="190499"/>
                </a:lnTo>
                <a:lnTo>
                  <a:pt x="380770" y="199858"/>
                </a:lnTo>
                <a:lnTo>
                  <a:pt x="372798" y="245799"/>
                </a:lnTo>
                <a:lnTo>
                  <a:pt x="353903" y="288426"/>
                </a:lnTo>
                <a:lnTo>
                  <a:pt x="325203" y="325203"/>
                </a:lnTo>
                <a:lnTo>
                  <a:pt x="288426" y="353903"/>
                </a:lnTo>
                <a:lnTo>
                  <a:pt x="245798" y="372798"/>
                </a:lnTo>
                <a:lnTo>
                  <a:pt x="199858" y="380771"/>
                </a:lnTo>
                <a:lnTo>
                  <a:pt x="190499" y="380999"/>
                </a:lnTo>
                <a:close/>
              </a:path>
            </a:pathLst>
          </a:custGeom>
          <a:solidFill>
            <a:srgbClr val="1D3A8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 descr=""/>
          <p:cNvSpPr txBox="1"/>
          <p:nvPr/>
        </p:nvSpPr>
        <p:spPr>
          <a:xfrm>
            <a:off x="6544667" y="3570667"/>
            <a:ext cx="112395" cy="2292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300" spc="-50" b="0">
                <a:solidFill>
                  <a:srgbClr val="FFFFFF"/>
                </a:solidFill>
                <a:latin typeface="Lato Medium"/>
                <a:cs typeface="Lato Medium"/>
              </a:rPr>
              <a:t>9</a:t>
            </a:r>
            <a:endParaRPr sz="1300">
              <a:latin typeface="Lato Medium"/>
              <a:cs typeface="Lato Medium"/>
            </a:endParaRPr>
          </a:p>
        </p:txBody>
      </p:sp>
      <p:sp>
        <p:nvSpPr>
          <p:cNvPr id="31" name="object 31" descr=""/>
          <p:cNvSpPr txBox="1"/>
          <p:nvPr/>
        </p:nvSpPr>
        <p:spPr>
          <a:xfrm>
            <a:off x="6931025" y="3477259"/>
            <a:ext cx="779780" cy="2838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00" spc="-325">
                <a:latin typeface="Dotum"/>
                <a:cs typeface="Dotum"/>
              </a:rPr>
              <a:t>연구</a:t>
            </a:r>
            <a:r>
              <a:rPr dirty="0" sz="1700" spc="-150">
                <a:latin typeface="Dotum"/>
                <a:cs typeface="Dotum"/>
              </a:rPr>
              <a:t> </a:t>
            </a:r>
            <a:r>
              <a:rPr dirty="0" sz="1700" spc="-350">
                <a:latin typeface="Dotum"/>
                <a:cs typeface="Dotum"/>
              </a:rPr>
              <a:t>결론</a:t>
            </a:r>
            <a:endParaRPr sz="1700">
              <a:latin typeface="Dotum"/>
              <a:cs typeface="Dotum"/>
            </a:endParaRPr>
          </a:p>
        </p:txBody>
      </p:sp>
      <p:sp>
        <p:nvSpPr>
          <p:cNvPr id="32" name="object 32" descr=""/>
          <p:cNvSpPr/>
          <p:nvPr/>
        </p:nvSpPr>
        <p:spPr>
          <a:xfrm>
            <a:off x="6410324" y="4105274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499" y="380999"/>
                </a:moveTo>
                <a:lnTo>
                  <a:pt x="144199" y="375288"/>
                </a:lnTo>
                <a:lnTo>
                  <a:pt x="100697" y="358507"/>
                </a:lnTo>
                <a:lnTo>
                  <a:pt x="62574" y="331659"/>
                </a:lnTo>
                <a:lnTo>
                  <a:pt x="32103" y="296335"/>
                </a:lnTo>
                <a:lnTo>
                  <a:pt x="11129" y="254666"/>
                </a:lnTo>
                <a:lnTo>
                  <a:pt x="914" y="209172"/>
                </a:lnTo>
                <a:lnTo>
                  <a:pt x="0" y="190499"/>
                </a:lnTo>
                <a:lnTo>
                  <a:pt x="228" y="181141"/>
                </a:lnTo>
                <a:lnTo>
                  <a:pt x="8200" y="135199"/>
                </a:lnTo>
                <a:lnTo>
                  <a:pt x="27094" y="92572"/>
                </a:lnTo>
                <a:lnTo>
                  <a:pt x="55795" y="55796"/>
                </a:lnTo>
                <a:lnTo>
                  <a:pt x="92571" y="27095"/>
                </a:lnTo>
                <a:lnTo>
                  <a:pt x="135198" y="8200"/>
                </a:lnTo>
                <a:lnTo>
                  <a:pt x="181140" y="228"/>
                </a:lnTo>
                <a:lnTo>
                  <a:pt x="190499" y="0"/>
                </a:lnTo>
                <a:lnTo>
                  <a:pt x="199858" y="228"/>
                </a:lnTo>
                <a:lnTo>
                  <a:pt x="245798" y="8200"/>
                </a:lnTo>
                <a:lnTo>
                  <a:pt x="288426" y="27095"/>
                </a:lnTo>
                <a:lnTo>
                  <a:pt x="325203" y="55796"/>
                </a:lnTo>
                <a:lnTo>
                  <a:pt x="353903" y="92572"/>
                </a:lnTo>
                <a:lnTo>
                  <a:pt x="372798" y="135199"/>
                </a:lnTo>
                <a:lnTo>
                  <a:pt x="380770" y="181141"/>
                </a:lnTo>
                <a:lnTo>
                  <a:pt x="380999" y="190499"/>
                </a:lnTo>
                <a:lnTo>
                  <a:pt x="380770" y="199858"/>
                </a:lnTo>
                <a:lnTo>
                  <a:pt x="372798" y="245799"/>
                </a:lnTo>
                <a:lnTo>
                  <a:pt x="353903" y="288426"/>
                </a:lnTo>
                <a:lnTo>
                  <a:pt x="325203" y="325203"/>
                </a:lnTo>
                <a:lnTo>
                  <a:pt x="288426" y="353903"/>
                </a:lnTo>
                <a:lnTo>
                  <a:pt x="245798" y="372798"/>
                </a:lnTo>
                <a:lnTo>
                  <a:pt x="199858" y="380771"/>
                </a:lnTo>
                <a:lnTo>
                  <a:pt x="190499" y="380999"/>
                </a:lnTo>
                <a:close/>
              </a:path>
            </a:pathLst>
          </a:custGeom>
          <a:solidFill>
            <a:srgbClr val="1D3A8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 descr=""/>
          <p:cNvSpPr txBox="1"/>
          <p:nvPr/>
        </p:nvSpPr>
        <p:spPr>
          <a:xfrm>
            <a:off x="6501208" y="4180267"/>
            <a:ext cx="199390" cy="22923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300" spc="-40" b="0">
                <a:solidFill>
                  <a:srgbClr val="FFFFFF"/>
                </a:solidFill>
                <a:latin typeface="Lato Medium"/>
                <a:cs typeface="Lato Medium"/>
              </a:rPr>
              <a:t>10</a:t>
            </a:r>
            <a:endParaRPr sz="1300">
              <a:latin typeface="Lato Medium"/>
              <a:cs typeface="Lato Medium"/>
            </a:endParaRPr>
          </a:p>
        </p:txBody>
      </p:sp>
      <p:sp>
        <p:nvSpPr>
          <p:cNvPr id="34" name="object 34" descr=""/>
          <p:cNvSpPr txBox="1"/>
          <p:nvPr/>
        </p:nvSpPr>
        <p:spPr>
          <a:xfrm>
            <a:off x="6931025" y="4086859"/>
            <a:ext cx="2219960" cy="2838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00" spc="-325">
                <a:latin typeface="Dotum"/>
                <a:cs typeface="Dotum"/>
              </a:rPr>
              <a:t>향후</a:t>
            </a:r>
            <a:r>
              <a:rPr dirty="0" sz="1700" spc="-150">
                <a:latin typeface="Dotum"/>
                <a:cs typeface="Dotum"/>
              </a:rPr>
              <a:t> </a:t>
            </a:r>
            <a:r>
              <a:rPr dirty="0" sz="1700" spc="-325">
                <a:latin typeface="Dotum"/>
                <a:cs typeface="Dotum"/>
              </a:rPr>
              <a:t>연구</a:t>
            </a:r>
            <a:r>
              <a:rPr dirty="0" sz="1700" spc="-145">
                <a:latin typeface="Dotum"/>
                <a:cs typeface="Dotum"/>
              </a:rPr>
              <a:t> </a:t>
            </a:r>
            <a:r>
              <a:rPr dirty="0" sz="1700" spc="-325">
                <a:latin typeface="Dotum"/>
                <a:cs typeface="Dotum"/>
              </a:rPr>
              <a:t>과제</a:t>
            </a:r>
            <a:r>
              <a:rPr dirty="0" sz="1700" spc="-145">
                <a:latin typeface="Dotum"/>
                <a:cs typeface="Dotum"/>
              </a:rPr>
              <a:t> </a:t>
            </a:r>
            <a:r>
              <a:rPr dirty="0" sz="1700" spc="-325">
                <a:latin typeface="Dotum"/>
                <a:cs typeface="Dotum"/>
              </a:rPr>
              <a:t>및</a:t>
            </a:r>
            <a:r>
              <a:rPr dirty="0" sz="1700" spc="-150">
                <a:latin typeface="Dotum"/>
                <a:cs typeface="Dotum"/>
              </a:rPr>
              <a:t> </a:t>
            </a:r>
            <a:r>
              <a:rPr dirty="0" sz="1700" spc="-325">
                <a:latin typeface="Dotum"/>
                <a:cs typeface="Dotum"/>
              </a:rPr>
              <a:t>감사</a:t>
            </a:r>
            <a:r>
              <a:rPr dirty="0" sz="1700" spc="-145">
                <a:latin typeface="Dotum"/>
                <a:cs typeface="Dotum"/>
              </a:rPr>
              <a:t> </a:t>
            </a:r>
            <a:r>
              <a:rPr dirty="0" sz="1700" spc="-350">
                <a:latin typeface="Dotum"/>
                <a:cs typeface="Dotum"/>
              </a:rPr>
              <a:t>인사</a:t>
            </a:r>
            <a:endParaRPr sz="1700">
              <a:latin typeface="Dotum"/>
              <a:cs typeface="Dotum"/>
            </a:endParaRPr>
          </a:p>
        </p:txBody>
      </p:sp>
      <p:sp>
        <p:nvSpPr>
          <p:cNvPr id="35" name="object 35" descr=""/>
          <p:cNvSpPr/>
          <p:nvPr/>
        </p:nvSpPr>
        <p:spPr>
          <a:xfrm>
            <a:off x="0" y="6743699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A81B0D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761999" y="1104899"/>
            <a:ext cx="914400" cy="28575"/>
          </a:xfrm>
          <a:custGeom>
            <a:avLst/>
            <a:gdLst/>
            <a:ahLst/>
            <a:cxnLst/>
            <a:rect l="l" t="t" r="r" b="b"/>
            <a:pathLst>
              <a:path w="914400" h="28575">
                <a:moveTo>
                  <a:pt x="914399" y="28574"/>
                </a:moveTo>
                <a:lnTo>
                  <a:pt x="0" y="28574"/>
                </a:lnTo>
                <a:lnTo>
                  <a:pt x="0" y="0"/>
                </a:lnTo>
                <a:lnTo>
                  <a:pt x="914399" y="0"/>
                </a:lnTo>
                <a:lnTo>
                  <a:pt x="914399" y="28574"/>
                </a:lnTo>
                <a:close/>
              </a:path>
            </a:pathLst>
          </a:custGeom>
          <a:solidFill>
            <a:srgbClr val="D4AF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80"/>
              <a:t>연구</a:t>
            </a:r>
            <a:r>
              <a:rPr dirty="0" spc="-320"/>
              <a:t> </a:t>
            </a:r>
            <a:r>
              <a:rPr dirty="0" spc="-605"/>
              <a:t>배경</a:t>
            </a: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1743075"/>
            <a:ext cx="152399" cy="152399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1054100" y="1640535"/>
            <a:ext cx="4053204" cy="3390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270">
                <a:latin typeface="Dotum"/>
                <a:cs typeface="Dotum"/>
              </a:rPr>
              <a:t>진묵</a:t>
            </a:r>
            <a:r>
              <a:rPr dirty="0" sz="2050" spc="-270">
                <a:latin typeface="Comic Sans MS"/>
                <a:cs typeface="Comic Sans MS"/>
              </a:rPr>
              <a:t>:</a:t>
            </a:r>
            <a:r>
              <a:rPr dirty="0" sz="2050" spc="-110">
                <a:latin typeface="Comic Sans MS"/>
                <a:cs typeface="Comic Sans MS"/>
              </a:rPr>
              <a:t> </a:t>
            </a:r>
            <a:r>
              <a:rPr dirty="0" sz="2000" spc="-360">
                <a:latin typeface="Dotum"/>
                <a:cs typeface="Dotum"/>
              </a:rPr>
              <a:t>조선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60">
                <a:latin typeface="Dotum"/>
                <a:cs typeface="Dotum"/>
              </a:rPr>
              <a:t>중기</a:t>
            </a:r>
            <a:r>
              <a:rPr dirty="0" sz="2000" spc="-160">
                <a:latin typeface="Dotum"/>
                <a:cs typeface="Dotum"/>
              </a:rPr>
              <a:t> </a:t>
            </a:r>
            <a:r>
              <a:rPr dirty="0" sz="2000" spc="-360">
                <a:latin typeface="Dotum"/>
                <a:cs typeface="Dotum"/>
              </a:rPr>
              <a:t>불교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60">
                <a:latin typeface="Dotum"/>
                <a:cs typeface="Dotum"/>
              </a:rPr>
              <a:t>쇠퇴기의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60">
                <a:latin typeface="Dotum"/>
                <a:cs typeface="Dotum"/>
              </a:rPr>
              <a:t>민중적</a:t>
            </a:r>
            <a:r>
              <a:rPr dirty="0" sz="2000" spc="-160">
                <a:latin typeface="Dotum"/>
                <a:cs typeface="Dotum"/>
              </a:rPr>
              <a:t> </a:t>
            </a:r>
            <a:r>
              <a:rPr dirty="0" sz="2000" spc="-385">
                <a:latin typeface="Dotum"/>
                <a:cs typeface="Dotum"/>
              </a:rPr>
              <a:t>영웅</a:t>
            </a:r>
            <a:endParaRPr sz="2000">
              <a:latin typeface="Dotum"/>
              <a:cs typeface="Dotum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130300" y="2054872"/>
            <a:ext cx="6231890" cy="558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dirty="0" sz="1500" spc="-270">
                <a:latin typeface="Dotum"/>
                <a:cs typeface="Dotum"/>
              </a:rPr>
              <a:t>불교가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쇠퇴했던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조선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중엽에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뛰어난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도술과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자비행으로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민중들에게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큰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존경을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받고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석가 </a:t>
            </a:r>
            <a:r>
              <a:rPr dirty="0" sz="1500" spc="-270">
                <a:latin typeface="Dotum"/>
                <a:cs typeface="Dotum"/>
              </a:rPr>
              <a:t>불의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화신으로까지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알려진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인물</a:t>
            </a:r>
            <a:endParaRPr sz="1500">
              <a:latin typeface="Dotum"/>
              <a:cs typeface="Dotum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3000374"/>
            <a:ext cx="152399" cy="152399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1054100" y="2897835"/>
            <a:ext cx="3196590" cy="3390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360">
                <a:latin typeface="Dotum"/>
                <a:cs typeface="Dotum"/>
              </a:rPr>
              <a:t>진묵의</a:t>
            </a:r>
            <a:r>
              <a:rPr dirty="0" sz="2000" spc="-175">
                <a:latin typeface="Dotum"/>
                <a:cs typeface="Dotum"/>
              </a:rPr>
              <a:t> </a:t>
            </a:r>
            <a:r>
              <a:rPr dirty="0" sz="2000" spc="-240">
                <a:latin typeface="Dotum"/>
                <a:cs typeface="Dotum"/>
              </a:rPr>
              <a:t>원</a:t>
            </a:r>
            <a:r>
              <a:rPr dirty="0" sz="2050" spc="-240">
                <a:latin typeface="Comic Sans MS"/>
                <a:cs typeface="Comic Sans MS"/>
              </a:rPr>
              <a:t>(</a:t>
            </a:r>
            <a:r>
              <a:rPr dirty="0" sz="2000" spc="-200">
                <a:latin typeface="SimSun"/>
                <a:cs typeface="SimSun"/>
              </a:rPr>
              <a:t>寃</a:t>
            </a:r>
            <a:r>
              <a:rPr dirty="0" sz="2050" spc="-245">
                <a:latin typeface="Comic Sans MS"/>
                <a:cs typeface="Comic Sans MS"/>
              </a:rPr>
              <a:t>)</a:t>
            </a:r>
            <a:r>
              <a:rPr dirty="0" sz="2000" spc="-245">
                <a:latin typeface="Dotum"/>
                <a:cs typeface="Dotum"/>
              </a:rPr>
              <a:t>에</a:t>
            </a:r>
            <a:r>
              <a:rPr dirty="0" sz="2000" spc="-160">
                <a:latin typeface="Dotum"/>
                <a:cs typeface="Dotum"/>
              </a:rPr>
              <a:t> </a:t>
            </a:r>
            <a:r>
              <a:rPr dirty="0" sz="2000" spc="-360">
                <a:latin typeface="Dotum"/>
                <a:cs typeface="Dotum"/>
              </a:rPr>
              <a:t>대한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60">
                <a:latin typeface="Dotum"/>
                <a:cs typeface="Dotum"/>
              </a:rPr>
              <a:t>학계의</a:t>
            </a:r>
            <a:r>
              <a:rPr dirty="0" sz="2000" spc="-160">
                <a:latin typeface="Dotum"/>
                <a:cs typeface="Dotum"/>
              </a:rPr>
              <a:t> </a:t>
            </a:r>
            <a:r>
              <a:rPr dirty="0" sz="2000" spc="-395">
                <a:latin typeface="Dotum"/>
                <a:cs typeface="Dotum"/>
              </a:rPr>
              <a:t>관심</a:t>
            </a:r>
            <a:endParaRPr sz="2000">
              <a:latin typeface="Dotum"/>
              <a:cs typeface="Dotum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130300" y="3312173"/>
            <a:ext cx="6280150" cy="558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dirty="0" sz="1500" spc="-270">
                <a:latin typeface="Dotum"/>
                <a:cs typeface="Dotum"/>
              </a:rPr>
              <a:t>불교계와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대순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종단에서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지속적으로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45">
                <a:latin typeface="Dotum"/>
                <a:cs typeface="Dotum"/>
              </a:rPr>
              <a:t>논의되었으나</a:t>
            </a:r>
            <a:r>
              <a:rPr dirty="0" sz="1500" spc="-245">
                <a:latin typeface="Microsoft Sans Serif"/>
                <a:cs typeface="Microsoft Sans Serif"/>
              </a:rPr>
              <a:t>,</a:t>
            </a:r>
            <a:r>
              <a:rPr dirty="0" sz="1500" spc="-20">
                <a:latin typeface="Microsoft Sans Serif"/>
                <a:cs typeface="Microsoft Sans Serif"/>
              </a:rPr>
              <a:t> </a:t>
            </a:r>
            <a:r>
              <a:rPr dirty="0" sz="1500" spc="-270">
                <a:latin typeface="Dotum"/>
                <a:cs typeface="Dotum"/>
              </a:rPr>
              <a:t>원의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실체와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성격에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대한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깊이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있는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320">
                <a:latin typeface="Dotum"/>
                <a:cs typeface="Dotum"/>
              </a:rPr>
              <a:t>연</a:t>
            </a:r>
            <a:r>
              <a:rPr dirty="0" sz="1500" spc="-270">
                <a:latin typeface="Dotum"/>
                <a:cs typeface="Dotum"/>
              </a:rPr>
              <a:t> 구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부족</a:t>
            </a:r>
            <a:endParaRPr sz="1500">
              <a:latin typeface="Dotum"/>
              <a:cs typeface="Dotum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4257675"/>
            <a:ext cx="152399" cy="152399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1054100" y="4158106"/>
            <a:ext cx="135128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latin typeface="Dotum"/>
                <a:cs typeface="Dotum"/>
              </a:rPr>
              <a:t>연구의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85">
                <a:latin typeface="Dotum"/>
                <a:cs typeface="Dotum"/>
              </a:rPr>
              <a:t>중요성</a:t>
            </a:r>
            <a:endParaRPr sz="2000">
              <a:latin typeface="Dotum"/>
              <a:cs typeface="Dotum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130300" y="4569472"/>
            <a:ext cx="4874260" cy="558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dirty="0" sz="1500" spc="-270">
                <a:latin typeface="Dotum"/>
                <a:cs typeface="Dotum"/>
              </a:rPr>
              <a:t>진묵의</a:t>
            </a:r>
            <a:r>
              <a:rPr dirty="0" sz="1500" spc="-114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원이</a:t>
            </a:r>
            <a:r>
              <a:rPr dirty="0" sz="1500" spc="-11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가지는</a:t>
            </a:r>
            <a:r>
              <a:rPr dirty="0" sz="1500" spc="-110">
                <a:latin typeface="Dotum"/>
                <a:cs typeface="Dotum"/>
              </a:rPr>
              <a:t> </a:t>
            </a:r>
            <a:r>
              <a:rPr dirty="0" sz="1500" spc="-240">
                <a:latin typeface="Dotum"/>
                <a:cs typeface="Dotum"/>
              </a:rPr>
              <a:t>역사적</a:t>
            </a:r>
            <a:r>
              <a:rPr dirty="0" sz="1500" spc="-240">
                <a:latin typeface="Microsoft Sans Serif"/>
                <a:cs typeface="Microsoft Sans Serif"/>
              </a:rPr>
              <a:t>·</a:t>
            </a:r>
            <a:r>
              <a:rPr dirty="0" sz="1500" spc="-240">
                <a:latin typeface="Dotum"/>
                <a:cs typeface="Dotum"/>
              </a:rPr>
              <a:t>종교적</a:t>
            </a:r>
            <a:r>
              <a:rPr dirty="0" sz="1500" spc="-240">
                <a:latin typeface="Microsoft Sans Serif"/>
                <a:cs typeface="Microsoft Sans Serif"/>
              </a:rPr>
              <a:t>·</a:t>
            </a:r>
            <a:r>
              <a:rPr dirty="0" sz="1500" spc="-240">
                <a:latin typeface="Dotum"/>
                <a:cs typeface="Dotum"/>
              </a:rPr>
              <a:t>문명사적</a:t>
            </a:r>
            <a:r>
              <a:rPr dirty="0" sz="1500" spc="-11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의미와</a:t>
            </a:r>
            <a:r>
              <a:rPr dirty="0" sz="1500" spc="-114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시사점</a:t>
            </a:r>
            <a:r>
              <a:rPr dirty="0" sz="1500" spc="-11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규명</a:t>
            </a:r>
            <a:r>
              <a:rPr dirty="0" sz="1500" spc="-110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필요 </a:t>
            </a:r>
            <a:r>
              <a:rPr dirty="0" sz="1500" spc="-270">
                <a:latin typeface="Dotum"/>
                <a:cs typeface="Dotum"/>
              </a:rPr>
              <a:t>설화와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구전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문학에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담긴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인물상과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역사적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사실의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통합적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이해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도모</a:t>
            </a:r>
            <a:endParaRPr sz="1500">
              <a:latin typeface="Dotum"/>
              <a:cs typeface="Dotum"/>
            </a:endParaRPr>
          </a:p>
        </p:txBody>
      </p:sp>
      <p:sp>
        <p:nvSpPr>
          <p:cNvPr id="13" name="object 13" descr=""/>
          <p:cNvSpPr/>
          <p:nvPr/>
        </p:nvSpPr>
        <p:spPr>
          <a:xfrm>
            <a:off x="7877174" y="1666874"/>
            <a:ext cx="9525" cy="3771900"/>
          </a:xfrm>
          <a:custGeom>
            <a:avLst/>
            <a:gdLst/>
            <a:ahLst/>
            <a:cxnLst/>
            <a:rect l="l" t="t" r="r" b="b"/>
            <a:pathLst>
              <a:path w="9525" h="3771900">
                <a:moveTo>
                  <a:pt x="9524" y="3771899"/>
                </a:moveTo>
                <a:lnTo>
                  <a:pt x="0" y="3771899"/>
                </a:lnTo>
                <a:lnTo>
                  <a:pt x="0" y="0"/>
                </a:lnTo>
                <a:lnTo>
                  <a:pt x="9524" y="0"/>
                </a:lnTo>
                <a:lnTo>
                  <a:pt x="9524" y="3771899"/>
                </a:lnTo>
                <a:close/>
              </a:path>
            </a:pathLst>
          </a:custGeom>
          <a:solidFill>
            <a:srgbClr val="D4AF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8191499" y="2047874"/>
            <a:ext cx="3238500" cy="2400300"/>
          </a:xfrm>
          <a:custGeom>
            <a:avLst/>
            <a:gdLst/>
            <a:ahLst/>
            <a:cxnLst/>
            <a:rect l="l" t="t" r="r" b="b"/>
            <a:pathLst>
              <a:path w="3238500" h="2400300">
                <a:moveTo>
                  <a:pt x="3167302" y="2400299"/>
                </a:moveTo>
                <a:lnTo>
                  <a:pt x="71196" y="2400299"/>
                </a:lnTo>
                <a:lnTo>
                  <a:pt x="66240" y="2399811"/>
                </a:lnTo>
                <a:lnTo>
                  <a:pt x="29703" y="2384677"/>
                </a:lnTo>
                <a:lnTo>
                  <a:pt x="3884" y="2348637"/>
                </a:lnTo>
                <a:lnTo>
                  <a:pt x="0" y="2329103"/>
                </a:lnTo>
                <a:lnTo>
                  <a:pt x="0" y="2324099"/>
                </a:lnTo>
                <a:lnTo>
                  <a:pt x="0" y="71196"/>
                </a:lnTo>
                <a:lnTo>
                  <a:pt x="15620" y="29705"/>
                </a:lnTo>
                <a:lnTo>
                  <a:pt x="51660" y="3885"/>
                </a:lnTo>
                <a:lnTo>
                  <a:pt x="71196" y="0"/>
                </a:lnTo>
                <a:lnTo>
                  <a:pt x="3167302" y="0"/>
                </a:lnTo>
                <a:lnTo>
                  <a:pt x="3208793" y="15621"/>
                </a:lnTo>
                <a:lnTo>
                  <a:pt x="3234612" y="51661"/>
                </a:lnTo>
                <a:lnTo>
                  <a:pt x="3238498" y="71196"/>
                </a:lnTo>
                <a:lnTo>
                  <a:pt x="3238498" y="2329103"/>
                </a:lnTo>
                <a:lnTo>
                  <a:pt x="3222876" y="2370594"/>
                </a:lnTo>
                <a:lnTo>
                  <a:pt x="3186836" y="2396413"/>
                </a:lnTo>
                <a:lnTo>
                  <a:pt x="3172257" y="2399811"/>
                </a:lnTo>
                <a:lnTo>
                  <a:pt x="3167302" y="2400299"/>
                </a:lnTo>
                <a:close/>
              </a:path>
            </a:pathLst>
          </a:custGeom>
          <a:solidFill>
            <a:srgbClr val="1D3A8A">
              <a:alpha val="50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 txBox="1"/>
          <p:nvPr/>
        </p:nvSpPr>
        <p:spPr>
          <a:xfrm>
            <a:off x="9041854" y="2258060"/>
            <a:ext cx="1534160" cy="2838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00" spc="-325">
                <a:solidFill>
                  <a:srgbClr val="1D3A8A"/>
                </a:solidFill>
                <a:latin typeface="Dotum"/>
                <a:cs typeface="Dotum"/>
              </a:rPr>
              <a:t>진묵의</a:t>
            </a:r>
            <a:r>
              <a:rPr dirty="0" sz="1700" spc="-145">
                <a:solidFill>
                  <a:srgbClr val="1D3A8A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1D3A8A"/>
                </a:solidFill>
                <a:latin typeface="Dotum"/>
                <a:cs typeface="Dotum"/>
              </a:rPr>
              <a:t>시대적</a:t>
            </a:r>
            <a:r>
              <a:rPr dirty="0" sz="1700" spc="-145">
                <a:solidFill>
                  <a:srgbClr val="1D3A8A"/>
                </a:solidFill>
                <a:latin typeface="Dotum"/>
                <a:cs typeface="Dotum"/>
              </a:rPr>
              <a:t> </a:t>
            </a:r>
            <a:r>
              <a:rPr dirty="0" sz="1700" spc="-350">
                <a:solidFill>
                  <a:srgbClr val="1D3A8A"/>
                </a:solidFill>
                <a:latin typeface="Dotum"/>
                <a:cs typeface="Dotum"/>
              </a:rPr>
              <a:t>배경</a:t>
            </a:r>
            <a:endParaRPr sz="1700">
              <a:latin typeface="Dotum"/>
              <a:cs typeface="Dotum"/>
            </a:endParaRPr>
          </a:p>
        </p:txBody>
      </p:sp>
      <p:sp>
        <p:nvSpPr>
          <p:cNvPr id="16" name="object 16" descr=""/>
          <p:cNvSpPr/>
          <p:nvPr/>
        </p:nvSpPr>
        <p:spPr>
          <a:xfrm>
            <a:off x="8429612" y="2790824"/>
            <a:ext cx="57150" cy="1276350"/>
          </a:xfrm>
          <a:custGeom>
            <a:avLst/>
            <a:gdLst/>
            <a:ahLst/>
            <a:cxnLst/>
            <a:rect l="l" t="t" r="r" b="b"/>
            <a:pathLst>
              <a:path w="57150" h="1276350">
                <a:moveTo>
                  <a:pt x="57150" y="1243990"/>
                </a:moveTo>
                <a:lnTo>
                  <a:pt x="32372" y="1219200"/>
                </a:lnTo>
                <a:lnTo>
                  <a:pt x="24790" y="1219200"/>
                </a:lnTo>
                <a:lnTo>
                  <a:pt x="0" y="1243990"/>
                </a:lnTo>
                <a:lnTo>
                  <a:pt x="0" y="1251572"/>
                </a:lnTo>
                <a:lnTo>
                  <a:pt x="24790" y="1276350"/>
                </a:lnTo>
                <a:lnTo>
                  <a:pt x="32372" y="1276350"/>
                </a:lnTo>
                <a:lnTo>
                  <a:pt x="57150" y="1251572"/>
                </a:lnTo>
                <a:lnTo>
                  <a:pt x="57150" y="1247775"/>
                </a:lnTo>
                <a:lnTo>
                  <a:pt x="57150" y="1243990"/>
                </a:lnTo>
                <a:close/>
              </a:path>
              <a:path w="57150" h="1276350">
                <a:moveTo>
                  <a:pt x="57150" y="939190"/>
                </a:moveTo>
                <a:lnTo>
                  <a:pt x="32372" y="914400"/>
                </a:lnTo>
                <a:lnTo>
                  <a:pt x="24790" y="914400"/>
                </a:lnTo>
                <a:lnTo>
                  <a:pt x="0" y="939190"/>
                </a:lnTo>
                <a:lnTo>
                  <a:pt x="0" y="946772"/>
                </a:lnTo>
                <a:lnTo>
                  <a:pt x="24790" y="971550"/>
                </a:lnTo>
                <a:lnTo>
                  <a:pt x="32372" y="971550"/>
                </a:lnTo>
                <a:lnTo>
                  <a:pt x="57150" y="946772"/>
                </a:lnTo>
                <a:lnTo>
                  <a:pt x="57150" y="942975"/>
                </a:lnTo>
                <a:lnTo>
                  <a:pt x="57150" y="939190"/>
                </a:lnTo>
                <a:close/>
              </a:path>
              <a:path w="57150" h="1276350">
                <a:moveTo>
                  <a:pt x="57150" y="634390"/>
                </a:moveTo>
                <a:lnTo>
                  <a:pt x="32372" y="609600"/>
                </a:lnTo>
                <a:lnTo>
                  <a:pt x="24790" y="609600"/>
                </a:lnTo>
                <a:lnTo>
                  <a:pt x="0" y="634390"/>
                </a:lnTo>
                <a:lnTo>
                  <a:pt x="0" y="641972"/>
                </a:lnTo>
                <a:lnTo>
                  <a:pt x="24790" y="666750"/>
                </a:lnTo>
                <a:lnTo>
                  <a:pt x="32372" y="666750"/>
                </a:lnTo>
                <a:lnTo>
                  <a:pt x="57150" y="641972"/>
                </a:lnTo>
                <a:lnTo>
                  <a:pt x="57150" y="638175"/>
                </a:lnTo>
                <a:lnTo>
                  <a:pt x="57150" y="634390"/>
                </a:lnTo>
                <a:close/>
              </a:path>
              <a:path w="57150" h="1276350">
                <a:moveTo>
                  <a:pt x="57150" y="329590"/>
                </a:moveTo>
                <a:lnTo>
                  <a:pt x="32372" y="304800"/>
                </a:lnTo>
                <a:lnTo>
                  <a:pt x="24790" y="304800"/>
                </a:lnTo>
                <a:lnTo>
                  <a:pt x="0" y="329590"/>
                </a:lnTo>
                <a:lnTo>
                  <a:pt x="0" y="337172"/>
                </a:lnTo>
                <a:lnTo>
                  <a:pt x="24790" y="361950"/>
                </a:lnTo>
                <a:lnTo>
                  <a:pt x="32372" y="361950"/>
                </a:lnTo>
                <a:lnTo>
                  <a:pt x="57150" y="337172"/>
                </a:lnTo>
                <a:lnTo>
                  <a:pt x="57150" y="333375"/>
                </a:lnTo>
                <a:lnTo>
                  <a:pt x="57150" y="329590"/>
                </a:lnTo>
                <a:close/>
              </a:path>
              <a:path w="57150" h="1276350">
                <a:moveTo>
                  <a:pt x="57150" y="24790"/>
                </a:moveTo>
                <a:lnTo>
                  <a:pt x="32372" y="0"/>
                </a:lnTo>
                <a:lnTo>
                  <a:pt x="24790" y="0"/>
                </a:lnTo>
                <a:lnTo>
                  <a:pt x="0" y="24790"/>
                </a:lnTo>
                <a:lnTo>
                  <a:pt x="0" y="32372"/>
                </a:lnTo>
                <a:lnTo>
                  <a:pt x="24790" y="57150"/>
                </a:lnTo>
                <a:lnTo>
                  <a:pt x="32372" y="57150"/>
                </a:lnTo>
                <a:lnTo>
                  <a:pt x="57150" y="32372"/>
                </a:lnTo>
                <a:lnTo>
                  <a:pt x="57150" y="28575"/>
                </a:lnTo>
                <a:lnTo>
                  <a:pt x="57150" y="2479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 txBox="1"/>
          <p:nvPr/>
        </p:nvSpPr>
        <p:spPr>
          <a:xfrm>
            <a:off x="8594625" y="2691638"/>
            <a:ext cx="1755139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60">
                <a:latin typeface="Dotum"/>
                <a:cs typeface="Dotum"/>
              </a:rPr>
              <a:t>명종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말년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00">
                <a:latin typeface="Noto Naskh Arabic"/>
                <a:cs typeface="Noto Naskh Arabic"/>
              </a:rPr>
              <a:t>~</a:t>
            </a:r>
            <a:r>
              <a:rPr dirty="0" sz="1300" spc="15">
                <a:latin typeface="Noto Naskh Arabic"/>
                <a:cs typeface="Noto Naskh Arabic"/>
              </a:rPr>
              <a:t> </a:t>
            </a:r>
            <a:r>
              <a:rPr dirty="0" sz="1350" spc="-260">
                <a:latin typeface="Dotum"/>
                <a:cs typeface="Dotum"/>
              </a:rPr>
              <a:t>인조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00" spc="-135">
                <a:latin typeface="Noto Naskh Arabic"/>
                <a:cs typeface="Noto Naskh Arabic"/>
              </a:rPr>
              <a:t>11</a:t>
            </a:r>
            <a:r>
              <a:rPr dirty="0" sz="1350" spc="-135">
                <a:latin typeface="Dotum"/>
                <a:cs typeface="Dotum"/>
              </a:rPr>
              <a:t>년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활동</a:t>
            </a:r>
            <a:endParaRPr sz="1350">
              <a:latin typeface="Dotum"/>
              <a:cs typeface="Dotum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8594625" y="2996438"/>
            <a:ext cx="155575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60">
                <a:latin typeface="Dotum"/>
                <a:cs typeface="Dotum"/>
              </a:rPr>
              <a:t>불교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탄압과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사회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혼란기</a:t>
            </a:r>
            <a:endParaRPr sz="1350">
              <a:latin typeface="Dotum"/>
              <a:cs typeface="Dotum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8594625" y="3301238"/>
            <a:ext cx="1878964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60">
                <a:latin typeface="Dotum"/>
                <a:cs typeface="Dotum"/>
              </a:rPr>
              <a:t>민간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신앙과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불교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계율의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충돌</a:t>
            </a:r>
            <a:endParaRPr sz="1350">
              <a:latin typeface="Dotum"/>
              <a:cs typeface="Dotum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8594625" y="3606037"/>
            <a:ext cx="173863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60">
                <a:latin typeface="Dotum"/>
                <a:cs typeface="Dotum"/>
              </a:rPr>
              <a:t>유교적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통치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이념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강화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시기</a:t>
            </a:r>
            <a:endParaRPr sz="1350">
              <a:latin typeface="Dotum"/>
              <a:cs typeface="Dotum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8594625" y="3910837"/>
            <a:ext cx="1878964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60">
                <a:latin typeface="Dotum"/>
                <a:cs typeface="Dotum"/>
              </a:rPr>
              <a:t>민중의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정신적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지주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역할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수행</a:t>
            </a:r>
            <a:endParaRPr sz="1350">
              <a:latin typeface="Dotum"/>
              <a:cs typeface="Dotum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8788548" y="4661151"/>
            <a:ext cx="2041525" cy="402590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257810" marR="5080" indent="-245745">
              <a:lnSpc>
                <a:spcPct val="104200"/>
              </a:lnSpc>
              <a:spcBef>
                <a:spcPts val="60"/>
              </a:spcBef>
            </a:pPr>
            <a:r>
              <a:rPr dirty="0" sz="1200" spc="-204" i="1">
                <a:solidFill>
                  <a:srgbClr val="4A5462"/>
                </a:solidFill>
                <a:latin typeface="Axiforma"/>
                <a:cs typeface="Axiforma"/>
              </a:rPr>
              <a:t>"</a:t>
            </a:r>
            <a:r>
              <a:rPr dirty="0" sz="1200" spc="-204">
                <a:solidFill>
                  <a:srgbClr val="4A5462"/>
                </a:solidFill>
                <a:latin typeface="Dotum"/>
                <a:cs typeface="Dotum"/>
              </a:rPr>
              <a:t>진묵은</a:t>
            </a:r>
            <a:r>
              <a:rPr dirty="0" sz="1200" spc="-10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석가불의</a:t>
            </a:r>
            <a:r>
              <a:rPr dirty="0" sz="1200" spc="-95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화신으로</a:t>
            </a:r>
            <a:r>
              <a:rPr dirty="0" sz="1200" spc="-10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29">
                <a:solidFill>
                  <a:srgbClr val="4A5462"/>
                </a:solidFill>
                <a:latin typeface="Dotum"/>
                <a:cs typeface="Dotum"/>
              </a:rPr>
              <a:t>전해지는</a:t>
            </a:r>
            <a:r>
              <a:rPr dirty="0" sz="1200" spc="50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조선</a:t>
            </a:r>
            <a:r>
              <a:rPr dirty="0" sz="1200" spc="-11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불교사의</a:t>
            </a:r>
            <a:r>
              <a:rPr dirty="0" sz="1200" spc="-11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독특한</a:t>
            </a:r>
            <a:r>
              <a:rPr dirty="0" sz="1200" spc="-11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5">
                <a:solidFill>
                  <a:srgbClr val="4A5462"/>
                </a:solidFill>
                <a:latin typeface="Dotum"/>
                <a:cs typeface="Dotum"/>
              </a:rPr>
              <a:t>존재</a:t>
            </a:r>
            <a:r>
              <a:rPr dirty="0" sz="1200" spc="-25" i="1">
                <a:solidFill>
                  <a:srgbClr val="4A5462"/>
                </a:solidFill>
                <a:latin typeface="Axiforma"/>
                <a:cs typeface="Axiforma"/>
              </a:rPr>
              <a:t>"</a:t>
            </a:r>
            <a:endParaRPr sz="1200">
              <a:latin typeface="Axiforma"/>
              <a:cs typeface="Axiforma"/>
            </a:endParaRPr>
          </a:p>
        </p:txBody>
      </p:sp>
      <p:sp>
        <p:nvSpPr>
          <p:cNvPr id="23" name="object 23" descr=""/>
          <p:cNvSpPr/>
          <p:nvPr/>
        </p:nvSpPr>
        <p:spPr>
          <a:xfrm>
            <a:off x="0" y="6743699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A81B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50"/>
              </a:lnSpc>
            </a:pPr>
            <a:r>
              <a:rPr dirty="0" spc="-190"/>
              <a:t>진묵의</a:t>
            </a:r>
            <a:r>
              <a:rPr dirty="0" spc="-85"/>
              <a:t> </a:t>
            </a:r>
            <a:r>
              <a:rPr dirty="0" spc="-190"/>
              <a:t>원에</a:t>
            </a:r>
            <a:r>
              <a:rPr dirty="0" spc="-80"/>
              <a:t> </a:t>
            </a:r>
            <a:r>
              <a:rPr dirty="0" spc="-190"/>
              <a:t>대한</a:t>
            </a:r>
            <a:r>
              <a:rPr dirty="0" spc="-80"/>
              <a:t> </a:t>
            </a:r>
            <a:r>
              <a:rPr dirty="0" spc="-160"/>
              <a:t>연구</a:t>
            </a:r>
          </a:p>
        </p:txBody>
      </p:sp>
      <p:sp>
        <p:nvSpPr>
          <p:cNvPr id="25" name="object 25" descr=""/>
          <p:cNvSpPr txBox="1"/>
          <p:nvPr/>
        </p:nvSpPr>
        <p:spPr>
          <a:xfrm>
            <a:off x="11343182" y="5613526"/>
            <a:ext cx="99695" cy="1587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50"/>
              </a:lnSpc>
            </a:pPr>
            <a:r>
              <a:rPr dirty="0" sz="1150" spc="-50">
                <a:solidFill>
                  <a:srgbClr val="6A7280"/>
                </a:solidFill>
                <a:latin typeface="Arial"/>
                <a:cs typeface="Arial"/>
              </a:rPr>
              <a:t>3</a:t>
            </a:r>
            <a:endParaRPr sz="11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761999" y="1104899"/>
            <a:ext cx="914400" cy="28575"/>
          </a:xfrm>
          <a:custGeom>
            <a:avLst/>
            <a:gdLst/>
            <a:ahLst/>
            <a:cxnLst/>
            <a:rect l="l" t="t" r="r" b="b"/>
            <a:pathLst>
              <a:path w="914400" h="28575">
                <a:moveTo>
                  <a:pt x="914399" y="28574"/>
                </a:moveTo>
                <a:lnTo>
                  <a:pt x="0" y="28574"/>
                </a:lnTo>
                <a:lnTo>
                  <a:pt x="0" y="0"/>
                </a:lnTo>
                <a:lnTo>
                  <a:pt x="914399" y="0"/>
                </a:lnTo>
                <a:lnTo>
                  <a:pt x="914399" y="28574"/>
                </a:lnTo>
                <a:close/>
              </a:path>
            </a:pathLst>
          </a:custGeom>
          <a:solidFill>
            <a:srgbClr val="D4AF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80"/>
              <a:t>연구</a:t>
            </a:r>
            <a:r>
              <a:rPr dirty="0" spc="-330"/>
              <a:t> </a:t>
            </a:r>
            <a:r>
              <a:rPr dirty="0" spc="-580"/>
              <a:t>목적과</a:t>
            </a:r>
            <a:r>
              <a:rPr dirty="0" spc="-315"/>
              <a:t> </a:t>
            </a:r>
            <a:r>
              <a:rPr dirty="0" spc="-605"/>
              <a:t>방법론</a:t>
            </a: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1743075"/>
            <a:ext cx="152399" cy="152399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1054100" y="1643507"/>
            <a:ext cx="93091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latin typeface="Dotum"/>
                <a:cs typeface="Dotum"/>
              </a:rPr>
              <a:t>연구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85">
                <a:latin typeface="Dotum"/>
                <a:cs typeface="Dotum"/>
              </a:rPr>
              <a:t>목적</a:t>
            </a:r>
            <a:endParaRPr sz="2000">
              <a:latin typeface="Dotum"/>
              <a:cs typeface="Dotum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130300" y="2054872"/>
            <a:ext cx="4352925" cy="825500"/>
          </a:xfrm>
          <a:prstGeom prst="rect">
            <a:avLst/>
          </a:prstGeom>
        </p:spPr>
        <p:txBody>
          <a:bodyPr wrap="square" lIns="0" tIns="501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dirty="0" sz="1500" spc="-270">
                <a:latin typeface="Dotum"/>
                <a:cs typeface="Dotum"/>
              </a:rPr>
              <a:t>진묵이</a:t>
            </a:r>
            <a:r>
              <a:rPr dirty="0" sz="1500" spc="-13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가진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165">
                <a:latin typeface="Dotum"/>
                <a:cs typeface="Dotum"/>
              </a:rPr>
              <a:t>원</a:t>
            </a:r>
            <a:r>
              <a:rPr dirty="0" sz="1500" spc="-165">
                <a:latin typeface="Microsoft Sans Serif"/>
                <a:cs typeface="Microsoft Sans Serif"/>
              </a:rPr>
              <a:t>(</a:t>
            </a:r>
            <a:r>
              <a:rPr dirty="0" sz="1500" spc="-150">
                <a:latin typeface="SimSun"/>
                <a:cs typeface="SimSun"/>
              </a:rPr>
              <a:t>寃</a:t>
            </a:r>
            <a:r>
              <a:rPr dirty="0" sz="1500" spc="-165">
                <a:latin typeface="Microsoft Sans Serif"/>
                <a:cs typeface="Microsoft Sans Serif"/>
              </a:rPr>
              <a:t>)</a:t>
            </a:r>
            <a:r>
              <a:rPr dirty="0" sz="1500" spc="-165">
                <a:latin typeface="Dotum"/>
                <a:cs typeface="Dotum"/>
              </a:rPr>
              <a:t>의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본질과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의미를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체계적으로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규명</a:t>
            </a:r>
            <a:endParaRPr sz="1500">
              <a:latin typeface="Dotum"/>
              <a:cs typeface="Dotum"/>
            </a:endParaRPr>
          </a:p>
          <a:p>
            <a:pPr marL="12700" marR="5080">
              <a:lnSpc>
                <a:spcPct val="116700"/>
              </a:lnSpc>
            </a:pPr>
            <a:r>
              <a:rPr dirty="0" sz="1500" spc="-270">
                <a:latin typeface="Dotum"/>
                <a:cs typeface="Dotum"/>
              </a:rPr>
              <a:t>진묵의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원이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불교사와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한국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문명사에서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갖는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상징적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의미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분석 </a:t>
            </a:r>
            <a:r>
              <a:rPr dirty="0" sz="1500" spc="-229">
                <a:latin typeface="Dotum"/>
                <a:cs typeface="Dotum"/>
              </a:rPr>
              <a:t>전생</a:t>
            </a:r>
            <a:r>
              <a:rPr dirty="0" sz="1500" spc="-229">
                <a:latin typeface="Microsoft Sans Serif"/>
                <a:cs typeface="Microsoft Sans Serif"/>
              </a:rPr>
              <a:t>·</a:t>
            </a:r>
            <a:r>
              <a:rPr dirty="0" sz="1500" spc="-229">
                <a:latin typeface="Dotum"/>
                <a:cs typeface="Dotum"/>
              </a:rPr>
              <a:t>설화</a:t>
            </a:r>
            <a:r>
              <a:rPr dirty="0" sz="1500" spc="-229">
                <a:latin typeface="Microsoft Sans Serif"/>
                <a:cs typeface="Microsoft Sans Serif"/>
              </a:rPr>
              <a:t>·</a:t>
            </a:r>
            <a:r>
              <a:rPr dirty="0" sz="1500" spc="-229">
                <a:latin typeface="Dotum"/>
                <a:cs typeface="Dotum"/>
              </a:rPr>
              <a:t>사회사적</a:t>
            </a:r>
            <a:r>
              <a:rPr dirty="0" sz="1500" spc="-11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맥락에서</a:t>
            </a:r>
            <a:r>
              <a:rPr dirty="0" sz="1500" spc="-105">
                <a:latin typeface="Dotum"/>
                <a:cs typeface="Dotum"/>
              </a:rPr>
              <a:t> </a:t>
            </a:r>
            <a:r>
              <a:rPr dirty="0" sz="1500" spc="-165">
                <a:latin typeface="Dotum"/>
                <a:cs typeface="Dotum"/>
              </a:rPr>
              <a:t>원</a:t>
            </a:r>
            <a:r>
              <a:rPr dirty="0" sz="1500" spc="-165">
                <a:latin typeface="Microsoft Sans Serif"/>
                <a:cs typeface="Microsoft Sans Serif"/>
              </a:rPr>
              <a:t>(</a:t>
            </a:r>
            <a:r>
              <a:rPr dirty="0" sz="1500" spc="-150">
                <a:latin typeface="SimSun"/>
                <a:cs typeface="SimSun"/>
              </a:rPr>
              <a:t>寃</a:t>
            </a:r>
            <a:r>
              <a:rPr dirty="0" sz="1500" spc="-165">
                <a:latin typeface="Microsoft Sans Serif"/>
                <a:cs typeface="Microsoft Sans Serif"/>
              </a:rPr>
              <a:t>)</a:t>
            </a:r>
            <a:r>
              <a:rPr dirty="0" sz="1500" spc="-165">
                <a:latin typeface="Dotum"/>
                <a:cs typeface="Dotum"/>
              </a:rPr>
              <a:t>의</a:t>
            </a:r>
            <a:r>
              <a:rPr dirty="0" sz="1500" spc="-11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성격과</a:t>
            </a:r>
            <a:r>
              <a:rPr dirty="0" sz="1500" spc="-10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의미</a:t>
            </a:r>
            <a:r>
              <a:rPr dirty="0" sz="1500" spc="-110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도출</a:t>
            </a:r>
            <a:endParaRPr sz="1500">
              <a:latin typeface="Dotum"/>
              <a:cs typeface="Dotum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3267075"/>
            <a:ext cx="152399" cy="152399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1054100" y="3167507"/>
            <a:ext cx="318516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latin typeface="Dotum"/>
                <a:cs typeface="Dotum"/>
              </a:rPr>
              <a:t>연구</a:t>
            </a:r>
            <a:r>
              <a:rPr dirty="0" sz="2000" spc="-160">
                <a:latin typeface="Dotum"/>
                <a:cs typeface="Dotum"/>
              </a:rPr>
              <a:t> </a:t>
            </a:r>
            <a:r>
              <a:rPr dirty="0" sz="2000" spc="-290">
                <a:latin typeface="Dotum"/>
                <a:cs typeface="Dotum"/>
              </a:rPr>
              <a:t>방법론</a:t>
            </a:r>
            <a:r>
              <a:rPr dirty="0" sz="2000" spc="-180">
                <a:latin typeface="DejaVu Sans Condensed"/>
                <a:cs typeface="DejaVu Sans Condensed"/>
              </a:rPr>
              <a:t>: </a:t>
            </a:r>
            <a:r>
              <a:rPr dirty="0" sz="2000" spc="-215">
                <a:latin typeface="Dotum"/>
                <a:cs typeface="Dotum"/>
              </a:rPr>
              <a:t>원</a:t>
            </a:r>
            <a:r>
              <a:rPr dirty="0" sz="2000" spc="-215">
                <a:latin typeface="DejaVu Sans Condensed"/>
                <a:cs typeface="DejaVu Sans Condensed"/>
              </a:rPr>
              <a:t>(</a:t>
            </a:r>
            <a:r>
              <a:rPr dirty="0" sz="2000" spc="-200">
                <a:latin typeface="SimSun"/>
                <a:cs typeface="SimSun"/>
              </a:rPr>
              <a:t>寃</a:t>
            </a:r>
            <a:r>
              <a:rPr dirty="0" sz="2000" spc="-220">
                <a:latin typeface="DejaVu Sans Condensed"/>
                <a:cs typeface="DejaVu Sans Condensed"/>
              </a:rPr>
              <a:t>)</a:t>
            </a:r>
            <a:r>
              <a:rPr dirty="0" sz="2000" spc="-220">
                <a:latin typeface="Dotum"/>
                <a:cs typeface="Dotum"/>
              </a:rPr>
              <a:t>의</a:t>
            </a:r>
            <a:r>
              <a:rPr dirty="0" sz="2000" spc="-160">
                <a:latin typeface="Dotum"/>
                <a:cs typeface="Dotum"/>
              </a:rPr>
              <a:t> </a:t>
            </a:r>
            <a:r>
              <a:rPr dirty="0" sz="2000" spc="-280">
                <a:latin typeface="DejaVu Sans Condensed"/>
                <a:cs typeface="DejaVu Sans Condensed"/>
              </a:rPr>
              <a:t>3</a:t>
            </a:r>
            <a:r>
              <a:rPr dirty="0" sz="2000" spc="-280">
                <a:latin typeface="Dotum"/>
                <a:cs typeface="Dotum"/>
              </a:rPr>
              <a:t>요소</a:t>
            </a:r>
            <a:r>
              <a:rPr dirty="0" sz="2000" spc="-160">
                <a:latin typeface="Dotum"/>
                <a:cs typeface="Dotum"/>
              </a:rPr>
              <a:t> </a:t>
            </a:r>
            <a:r>
              <a:rPr dirty="0" sz="2000" spc="-395">
                <a:latin typeface="Dotum"/>
                <a:cs typeface="Dotum"/>
              </a:rPr>
              <a:t>분석</a:t>
            </a:r>
            <a:endParaRPr sz="2000">
              <a:latin typeface="Dotum"/>
              <a:cs typeface="Dotum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130300" y="3578872"/>
            <a:ext cx="4020820" cy="825500"/>
          </a:xfrm>
          <a:prstGeom prst="rect">
            <a:avLst/>
          </a:prstGeom>
        </p:spPr>
        <p:txBody>
          <a:bodyPr wrap="square" lIns="0" tIns="50165" rIns="0" bIns="0" rtlCol="0" vert="horz">
            <a:spAutoFit/>
          </a:bodyPr>
          <a:lstStyle/>
          <a:p>
            <a:pPr marL="203200" indent="-190500">
              <a:lnSpc>
                <a:spcPct val="100000"/>
              </a:lnSpc>
              <a:spcBef>
                <a:spcPts val="395"/>
              </a:spcBef>
              <a:buFont typeface="Microsoft Sans Serif"/>
              <a:buAutoNum type="arabicPeriod"/>
              <a:tabLst>
                <a:tab pos="203200" algn="l"/>
              </a:tabLst>
            </a:pPr>
            <a:r>
              <a:rPr dirty="0" sz="1500" spc="-270">
                <a:latin typeface="Dotum"/>
                <a:cs typeface="Dotum"/>
              </a:rPr>
              <a:t>진묵의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뜻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>
                <a:latin typeface="Microsoft Sans Serif"/>
                <a:cs typeface="Microsoft Sans Serif"/>
              </a:rPr>
              <a:t>-</a:t>
            </a:r>
            <a:r>
              <a:rPr dirty="0" sz="1500" spc="-60">
                <a:latin typeface="Microsoft Sans Serif"/>
                <a:cs typeface="Microsoft Sans Serif"/>
              </a:rPr>
              <a:t> </a:t>
            </a:r>
            <a:r>
              <a:rPr dirty="0" sz="1500" spc="-270">
                <a:latin typeface="Dotum"/>
                <a:cs typeface="Dotum"/>
              </a:rPr>
              <a:t>서가여래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오백대원과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연계된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이타적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의지</a:t>
            </a:r>
            <a:endParaRPr sz="1500">
              <a:latin typeface="Dotum"/>
              <a:cs typeface="Dotum"/>
            </a:endParaRPr>
          </a:p>
          <a:p>
            <a:pPr marL="203200" indent="-190500">
              <a:lnSpc>
                <a:spcPct val="100000"/>
              </a:lnSpc>
              <a:spcBef>
                <a:spcPts val="300"/>
              </a:spcBef>
              <a:buFont typeface="Microsoft Sans Serif"/>
              <a:buAutoNum type="arabicPeriod"/>
              <a:tabLst>
                <a:tab pos="203200" algn="l"/>
              </a:tabLst>
            </a:pPr>
            <a:r>
              <a:rPr dirty="0" sz="1500" spc="-270">
                <a:latin typeface="Dotum"/>
                <a:cs typeface="Dotum"/>
              </a:rPr>
              <a:t>원의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성격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>
                <a:latin typeface="Microsoft Sans Serif"/>
                <a:cs typeface="Microsoft Sans Serif"/>
              </a:rPr>
              <a:t>-</a:t>
            </a:r>
            <a:r>
              <a:rPr dirty="0" sz="1500" spc="-60">
                <a:latin typeface="Microsoft Sans Serif"/>
                <a:cs typeface="Microsoft Sans Serif"/>
              </a:rPr>
              <a:t> </a:t>
            </a:r>
            <a:r>
              <a:rPr dirty="0" sz="1500" spc="-270">
                <a:latin typeface="Dotum"/>
                <a:cs typeface="Dotum"/>
              </a:rPr>
              <a:t>한국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문명과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선경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건설을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위한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이타적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특성</a:t>
            </a:r>
            <a:endParaRPr sz="1500">
              <a:latin typeface="Dotum"/>
              <a:cs typeface="Dotum"/>
            </a:endParaRPr>
          </a:p>
          <a:p>
            <a:pPr marL="203200" indent="-190500">
              <a:lnSpc>
                <a:spcPct val="100000"/>
              </a:lnSpc>
              <a:spcBef>
                <a:spcPts val="300"/>
              </a:spcBef>
              <a:buFont typeface="Microsoft Sans Serif"/>
              <a:buAutoNum type="arabicPeriod"/>
              <a:tabLst>
                <a:tab pos="203200" algn="l"/>
              </a:tabLst>
            </a:pPr>
            <a:r>
              <a:rPr dirty="0" sz="1500" spc="-270">
                <a:latin typeface="Dotum"/>
                <a:cs typeface="Dotum"/>
              </a:rPr>
              <a:t>원의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크기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>
                <a:latin typeface="Microsoft Sans Serif"/>
                <a:cs typeface="Microsoft Sans Serif"/>
              </a:rPr>
              <a:t>-</a:t>
            </a:r>
            <a:r>
              <a:rPr dirty="0" sz="1500" spc="-60">
                <a:latin typeface="Microsoft Sans Serif"/>
                <a:cs typeface="Microsoft Sans Serif"/>
              </a:rPr>
              <a:t> </a:t>
            </a:r>
            <a:r>
              <a:rPr dirty="0" sz="1500" spc="-270">
                <a:latin typeface="Dotum"/>
                <a:cs typeface="Dotum"/>
              </a:rPr>
              <a:t>한국이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아닌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서양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문명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발전에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기여한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결과</a:t>
            </a:r>
            <a:endParaRPr sz="1500">
              <a:latin typeface="Dotum"/>
              <a:cs typeface="Dotum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4791074"/>
            <a:ext cx="152399" cy="152399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1054100" y="4691506"/>
            <a:ext cx="93091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latin typeface="Dotum"/>
                <a:cs typeface="Dotum"/>
              </a:rPr>
              <a:t>접근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85">
                <a:latin typeface="Dotum"/>
                <a:cs typeface="Dotum"/>
              </a:rPr>
              <a:t>방법</a:t>
            </a:r>
            <a:endParaRPr sz="2000">
              <a:latin typeface="Dotum"/>
              <a:cs typeface="Dotum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130300" y="5102872"/>
            <a:ext cx="3879850" cy="558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dirty="0" sz="1500" spc="-220">
                <a:latin typeface="Dotum"/>
                <a:cs typeface="Dotum"/>
              </a:rPr>
              <a:t>일대기</a:t>
            </a:r>
            <a:r>
              <a:rPr dirty="0" sz="1500" spc="-220">
                <a:latin typeface="Microsoft Sans Serif"/>
                <a:cs typeface="Microsoft Sans Serif"/>
              </a:rPr>
              <a:t>,</a:t>
            </a:r>
            <a:r>
              <a:rPr dirty="0" sz="1500" spc="-20">
                <a:latin typeface="Microsoft Sans Serif"/>
                <a:cs typeface="Microsoft Sans Serif"/>
              </a:rPr>
              <a:t> </a:t>
            </a:r>
            <a:r>
              <a:rPr dirty="0" sz="1500" spc="-229">
                <a:latin typeface="Dotum"/>
                <a:cs typeface="Dotum"/>
              </a:rPr>
              <a:t>선행연구</a:t>
            </a:r>
            <a:r>
              <a:rPr dirty="0" sz="1500" spc="-229">
                <a:latin typeface="Microsoft Sans Serif"/>
                <a:cs typeface="Microsoft Sans Serif"/>
              </a:rPr>
              <a:t>,</a:t>
            </a:r>
            <a:r>
              <a:rPr dirty="0" sz="1500" spc="-15">
                <a:latin typeface="Microsoft Sans Serif"/>
                <a:cs typeface="Microsoft Sans Serif"/>
              </a:rPr>
              <a:t> </a:t>
            </a:r>
            <a:r>
              <a:rPr dirty="0" sz="1500" spc="-270">
                <a:latin typeface="Dotum"/>
                <a:cs typeface="Dotum"/>
              </a:rPr>
              <a:t>과거사</a:t>
            </a:r>
            <a:r>
              <a:rPr dirty="0" sz="1500" spc="-114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및</a:t>
            </a:r>
            <a:r>
              <a:rPr dirty="0" sz="1500" spc="-114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후일담을</a:t>
            </a:r>
            <a:r>
              <a:rPr dirty="0" sz="1500" spc="-114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통합적으로</a:t>
            </a:r>
            <a:r>
              <a:rPr dirty="0" sz="1500" spc="-114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분석 </a:t>
            </a:r>
            <a:r>
              <a:rPr dirty="0" sz="1500" spc="-220">
                <a:latin typeface="Dotum"/>
                <a:cs typeface="Dotum"/>
              </a:rPr>
              <a:t>불교계</a:t>
            </a:r>
            <a:r>
              <a:rPr dirty="0" sz="1500" spc="-220">
                <a:latin typeface="Microsoft Sans Serif"/>
                <a:cs typeface="Microsoft Sans Serif"/>
              </a:rPr>
              <a:t>,</a:t>
            </a:r>
            <a:r>
              <a:rPr dirty="0" sz="1500" spc="-20">
                <a:latin typeface="Microsoft Sans Serif"/>
                <a:cs typeface="Microsoft Sans Serif"/>
              </a:rPr>
              <a:t> </a:t>
            </a:r>
            <a:r>
              <a:rPr dirty="0" sz="1500" spc="-229">
                <a:latin typeface="Dotum"/>
                <a:cs typeface="Dotum"/>
              </a:rPr>
              <a:t>사회학적</a:t>
            </a:r>
            <a:r>
              <a:rPr dirty="0" sz="1500" spc="-229">
                <a:latin typeface="Microsoft Sans Serif"/>
                <a:cs typeface="Microsoft Sans Serif"/>
              </a:rPr>
              <a:t>,</a:t>
            </a:r>
            <a:r>
              <a:rPr dirty="0" sz="1500" spc="-15">
                <a:latin typeface="Microsoft Sans Serif"/>
                <a:cs typeface="Microsoft Sans Serif"/>
              </a:rPr>
              <a:t> </a:t>
            </a:r>
            <a:r>
              <a:rPr dirty="0" sz="1500" spc="-270">
                <a:latin typeface="Dotum"/>
                <a:cs typeface="Dotum"/>
              </a:rPr>
              <a:t>대순</a:t>
            </a:r>
            <a:r>
              <a:rPr dirty="0" sz="1500" spc="-114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종단의</a:t>
            </a:r>
            <a:r>
              <a:rPr dirty="0" sz="1500" spc="-114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다양한</a:t>
            </a:r>
            <a:r>
              <a:rPr dirty="0" sz="1500" spc="-114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관점</a:t>
            </a:r>
            <a:r>
              <a:rPr dirty="0" sz="1500" spc="-114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종합</a:t>
            </a:r>
            <a:endParaRPr sz="1500">
              <a:latin typeface="Dotum"/>
              <a:cs typeface="Dotum"/>
            </a:endParaRPr>
          </a:p>
        </p:txBody>
      </p:sp>
      <p:sp>
        <p:nvSpPr>
          <p:cNvPr id="13" name="object 13" descr=""/>
          <p:cNvSpPr/>
          <p:nvPr/>
        </p:nvSpPr>
        <p:spPr>
          <a:xfrm>
            <a:off x="7877174" y="1666874"/>
            <a:ext cx="9525" cy="4229100"/>
          </a:xfrm>
          <a:custGeom>
            <a:avLst/>
            <a:gdLst/>
            <a:ahLst/>
            <a:cxnLst/>
            <a:rect l="l" t="t" r="r" b="b"/>
            <a:pathLst>
              <a:path w="9525" h="4229100">
                <a:moveTo>
                  <a:pt x="9524" y="4229099"/>
                </a:moveTo>
                <a:lnTo>
                  <a:pt x="0" y="4229099"/>
                </a:lnTo>
                <a:lnTo>
                  <a:pt x="0" y="0"/>
                </a:lnTo>
                <a:lnTo>
                  <a:pt x="9524" y="0"/>
                </a:lnTo>
                <a:lnTo>
                  <a:pt x="9524" y="4229099"/>
                </a:lnTo>
                <a:close/>
              </a:path>
            </a:pathLst>
          </a:custGeom>
          <a:solidFill>
            <a:srgbClr val="D4AF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8191499" y="1781174"/>
            <a:ext cx="3238500" cy="3390900"/>
          </a:xfrm>
          <a:custGeom>
            <a:avLst/>
            <a:gdLst/>
            <a:ahLst/>
            <a:cxnLst/>
            <a:rect l="l" t="t" r="r" b="b"/>
            <a:pathLst>
              <a:path w="3238500" h="3390900">
                <a:moveTo>
                  <a:pt x="3167302" y="3390899"/>
                </a:moveTo>
                <a:lnTo>
                  <a:pt x="71196" y="3390899"/>
                </a:lnTo>
                <a:lnTo>
                  <a:pt x="66240" y="3390411"/>
                </a:lnTo>
                <a:lnTo>
                  <a:pt x="29703" y="3375277"/>
                </a:lnTo>
                <a:lnTo>
                  <a:pt x="3884" y="3339237"/>
                </a:lnTo>
                <a:lnTo>
                  <a:pt x="0" y="3319702"/>
                </a:lnTo>
                <a:lnTo>
                  <a:pt x="0" y="3314699"/>
                </a:lnTo>
                <a:lnTo>
                  <a:pt x="0" y="71196"/>
                </a:lnTo>
                <a:lnTo>
                  <a:pt x="15620" y="29705"/>
                </a:lnTo>
                <a:lnTo>
                  <a:pt x="51660" y="3885"/>
                </a:lnTo>
                <a:lnTo>
                  <a:pt x="71196" y="0"/>
                </a:lnTo>
                <a:lnTo>
                  <a:pt x="3167302" y="0"/>
                </a:lnTo>
                <a:lnTo>
                  <a:pt x="3208793" y="15621"/>
                </a:lnTo>
                <a:lnTo>
                  <a:pt x="3234612" y="51661"/>
                </a:lnTo>
                <a:lnTo>
                  <a:pt x="3238498" y="71196"/>
                </a:lnTo>
                <a:lnTo>
                  <a:pt x="3238498" y="3319702"/>
                </a:lnTo>
                <a:lnTo>
                  <a:pt x="3222876" y="3361193"/>
                </a:lnTo>
                <a:lnTo>
                  <a:pt x="3186836" y="3387012"/>
                </a:lnTo>
                <a:lnTo>
                  <a:pt x="3172257" y="3390411"/>
                </a:lnTo>
                <a:lnTo>
                  <a:pt x="3167302" y="3390899"/>
                </a:lnTo>
                <a:close/>
              </a:path>
            </a:pathLst>
          </a:custGeom>
          <a:solidFill>
            <a:srgbClr val="1D3A8A">
              <a:alpha val="50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 txBox="1"/>
          <p:nvPr/>
        </p:nvSpPr>
        <p:spPr>
          <a:xfrm>
            <a:off x="8852098" y="1988883"/>
            <a:ext cx="1913889" cy="28702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700" spc="-200">
                <a:solidFill>
                  <a:srgbClr val="1D3A8A"/>
                </a:solidFill>
                <a:latin typeface="Dotum"/>
                <a:cs typeface="Dotum"/>
              </a:rPr>
              <a:t>원</a:t>
            </a:r>
            <a:r>
              <a:rPr dirty="0" sz="1700" spc="-200">
                <a:solidFill>
                  <a:srgbClr val="1D3A8A"/>
                </a:solidFill>
                <a:latin typeface="Berlin Sans FB"/>
                <a:cs typeface="Berlin Sans FB"/>
              </a:rPr>
              <a:t>(</a:t>
            </a:r>
            <a:r>
              <a:rPr dirty="0" sz="1700" spc="-210">
                <a:solidFill>
                  <a:srgbClr val="1D3A8A"/>
                </a:solidFill>
                <a:latin typeface="SimSun"/>
                <a:cs typeface="SimSun"/>
              </a:rPr>
              <a:t>寃</a:t>
            </a:r>
            <a:r>
              <a:rPr dirty="0" sz="1700" spc="-200">
                <a:solidFill>
                  <a:srgbClr val="1D3A8A"/>
                </a:solidFill>
                <a:latin typeface="Berlin Sans FB"/>
                <a:cs typeface="Berlin Sans FB"/>
              </a:rPr>
              <a:t>)</a:t>
            </a:r>
            <a:r>
              <a:rPr dirty="0" sz="1700" spc="-200">
                <a:solidFill>
                  <a:srgbClr val="1D3A8A"/>
                </a:solidFill>
                <a:latin typeface="Dotum"/>
                <a:cs typeface="Dotum"/>
              </a:rPr>
              <a:t>의</a:t>
            </a:r>
            <a:r>
              <a:rPr dirty="0" sz="1700" spc="-140">
                <a:solidFill>
                  <a:srgbClr val="1D3A8A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1D3A8A"/>
                </a:solidFill>
                <a:latin typeface="Dotum"/>
                <a:cs typeface="Dotum"/>
              </a:rPr>
              <a:t>요소</a:t>
            </a:r>
            <a:r>
              <a:rPr dirty="0" sz="1700" spc="-140">
                <a:solidFill>
                  <a:srgbClr val="1D3A8A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1D3A8A"/>
                </a:solidFill>
                <a:latin typeface="Dotum"/>
                <a:cs typeface="Dotum"/>
              </a:rPr>
              <a:t>분석</a:t>
            </a:r>
            <a:r>
              <a:rPr dirty="0" sz="1700" spc="-135">
                <a:solidFill>
                  <a:srgbClr val="1D3A8A"/>
                </a:solidFill>
                <a:latin typeface="Dotum"/>
                <a:cs typeface="Dotum"/>
              </a:rPr>
              <a:t> </a:t>
            </a:r>
            <a:r>
              <a:rPr dirty="0" sz="1700" spc="-350">
                <a:solidFill>
                  <a:srgbClr val="1D3A8A"/>
                </a:solidFill>
                <a:latin typeface="Dotum"/>
                <a:cs typeface="Dotum"/>
              </a:rPr>
              <a:t>체계</a:t>
            </a:r>
            <a:endParaRPr sz="1700">
              <a:latin typeface="Dotum"/>
              <a:cs typeface="Dotum"/>
            </a:endParaRPr>
          </a:p>
        </p:txBody>
      </p:sp>
      <p:sp>
        <p:nvSpPr>
          <p:cNvPr id="16" name="object 16" descr=""/>
          <p:cNvSpPr txBox="1"/>
          <p:nvPr/>
        </p:nvSpPr>
        <p:spPr>
          <a:xfrm>
            <a:off x="8404125" y="2424938"/>
            <a:ext cx="112712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00" spc="-30">
                <a:latin typeface="DejaVu Sans Condensed"/>
                <a:cs typeface="DejaVu Sans Condensed"/>
              </a:rPr>
              <a:t>1.</a:t>
            </a:r>
            <a:r>
              <a:rPr dirty="0" sz="1300" spc="-45">
                <a:latin typeface="DejaVu Sans Condensed"/>
                <a:cs typeface="DejaVu Sans Condensed"/>
              </a:rPr>
              <a:t> </a:t>
            </a:r>
            <a:r>
              <a:rPr dirty="0" sz="1350" spc="-260">
                <a:latin typeface="Dotum"/>
                <a:cs typeface="Dotum"/>
              </a:rPr>
              <a:t>원의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존재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여부</a:t>
            </a:r>
            <a:endParaRPr sz="1350">
              <a:latin typeface="Dotum"/>
              <a:cs typeface="Dotum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8556525" y="2721622"/>
            <a:ext cx="1410970" cy="3981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96520" indent="-83820">
              <a:lnSpc>
                <a:spcPct val="100000"/>
              </a:lnSpc>
              <a:spcBef>
                <a:spcPts val="95"/>
              </a:spcBef>
              <a:buSzPct val="104347"/>
              <a:buFont typeface="Arial"/>
              <a:buChar char="-"/>
              <a:tabLst>
                <a:tab pos="96520" algn="l"/>
              </a:tabLst>
            </a:pPr>
            <a:r>
              <a:rPr dirty="0" sz="1150" spc="-180">
                <a:latin typeface="Dotum"/>
                <a:cs typeface="Dotum"/>
              </a:rPr>
              <a:t>문헌</a:t>
            </a:r>
            <a:r>
              <a:rPr dirty="0" sz="1200" spc="-180">
                <a:latin typeface="Arial"/>
                <a:cs typeface="Arial"/>
              </a:rPr>
              <a:t>·</a:t>
            </a:r>
            <a:r>
              <a:rPr dirty="0" sz="1150" spc="-180">
                <a:latin typeface="Dotum"/>
                <a:cs typeface="Dotum"/>
              </a:rPr>
              <a:t>구전설화</a:t>
            </a:r>
            <a:r>
              <a:rPr dirty="0" sz="1150" spc="-50">
                <a:latin typeface="Dotum"/>
                <a:cs typeface="Dotum"/>
              </a:rPr>
              <a:t> </a:t>
            </a:r>
            <a:r>
              <a:rPr dirty="0" sz="1150" spc="-180">
                <a:latin typeface="Dotum"/>
                <a:cs typeface="Dotum"/>
              </a:rPr>
              <a:t>교차검증</a:t>
            </a:r>
            <a:endParaRPr sz="1150">
              <a:latin typeface="Dotum"/>
              <a:cs typeface="Dotum"/>
            </a:endParaRPr>
          </a:p>
          <a:p>
            <a:pPr marL="96520" indent="-83820">
              <a:lnSpc>
                <a:spcPct val="100000"/>
              </a:lnSpc>
              <a:spcBef>
                <a:spcPts val="60"/>
              </a:spcBef>
              <a:buSzPct val="104347"/>
              <a:buFont typeface="Arial"/>
              <a:buChar char="-"/>
              <a:tabLst>
                <a:tab pos="96520" algn="l"/>
              </a:tabLst>
            </a:pPr>
            <a:r>
              <a:rPr dirty="0" sz="1150" spc="-190">
                <a:latin typeface="Dotum"/>
                <a:cs typeface="Dotum"/>
              </a:rPr>
              <a:t>역사적</a:t>
            </a:r>
            <a:r>
              <a:rPr dirty="0" sz="1150" spc="-75">
                <a:latin typeface="Dotum"/>
                <a:cs typeface="Dotum"/>
              </a:rPr>
              <a:t> </a:t>
            </a:r>
            <a:r>
              <a:rPr dirty="0" sz="1150" spc="-190">
                <a:latin typeface="Dotum"/>
                <a:cs typeface="Dotum"/>
              </a:rPr>
              <a:t>사실관계</a:t>
            </a:r>
            <a:r>
              <a:rPr dirty="0" sz="1150" spc="-75">
                <a:latin typeface="Dotum"/>
                <a:cs typeface="Dotum"/>
              </a:rPr>
              <a:t> </a:t>
            </a:r>
            <a:r>
              <a:rPr dirty="0" sz="1150" spc="-25">
                <a:latin typeface="Dotum"/>
                <a:cs typeface="Dotum"/>
              </a:rPr>
              <a:t>확인</a:t>
            </a:r>
            <a:endParaRPr sz="1150">
              <a:latin typeface="Dotum"/>
              <a:cs typeface="Dotum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8404125" y="3339338"/>
            <a:ext cx="80454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00" spc="-30">
                <a:latin typeface="DejaVu Sans Condensed"/>
                <a:cs typeface="DejaVu Sans Condensed"/>
              </a:rPr>
              <a:t>2.</a:t>
            </a:r>
            <a:r>
              <a:rPr dirty="0" sz="1300" spc="-50">
                <a:latin typeface="DejaVu Sans Condensed"/>
                <a:cs typeface="DejaVu Sans Condensed"/>
              </a:rPr>
              <a:t> </a:t>
            </a:r>
            <a:r>
              <a:rPr dirty="0" sz="1350" spc="-260">
                <a:latin typeface="Dotum"/>
                <a:cs typeface="Dotum"/>
              </a:rPr>
              <a:t>원의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성격</a:t>
            </a:r>
            <a:endParaRPr sz="1350">
              <a:latin typeface="Dotum"/>
              <a:cs typeface="Dotum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8556525" y="3636022"/>
            <a:ext cx="2032635" cy="3981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96520" indent="-83820">
              <a:lnSpc>
                <a:spcPct val="100000"/>
              </a:lnSpc>
              <a:spcBef>
                <a:spcPts val="95"/>
              </a:spcBef>
              <a:buSzPct val="104347"/>
              <a:buFont typeface="Arial"/>
              <a:buChar char="-"/>
              <a:tabLst>
                <a:tab pos="96520" algn="l"/>
              </a:tabLst>
            </a:pPr>
            <a:r>
              <a:rPr dirty="0" sz="1150" spc="-150">
                <a:latin typeface="Dotum"/>
                <a:cs typeface="Dotum"/>
              </a:rPr>
              <a:t>이타적</a:t>
            </a:r>
            <a:r>
              <a:rPr dirty="0" sz="1200" spc="-150">
                <a:latin typeface="Arial"/>
                <a:cs typeface="Arial"/>
              </a:rPr>
              <a:t>(</a:t>
            </a:r>
            <a:r>
              <a:rPr dirty="0" sz="1150" spc="-110">
                <a:latin typeface="SimSun"/>
                <a:cs typeface="SimSun"/>
              </a:rPr>
              <a:t>利他的</a:t>
            </a:r>
            <a:r>
              <a:rPr dirty="0" sz="1200" spc="-35">
                <a:latin typeface="Arial"/>
                <a:cs typeface="Arial"/>
              </a:rPr>
              <a:t>) </a:t>
            </a:r>
            <a:r>
              <a:rPr dirty="0" sz="1200" spc="-90">
                <a:latin typeface="Arial"/>
                <a:cs typeface="Arial"/>
              </a:rPr>
              <a:t>vs</a:t>
            </a:r>
            <a:r>
              <a:rPr dirty="0" sz="1200" spc="-15">
                <a:latin typeface="Arial"/>
                <a:cs typeface="Arial"/>
              </a:rPr>
              <a:t> </a:t>
            </a:r>
            <a:r>
              <a:rPr dirty="0" sz="1150" spc="-150">
                <a:latin typeface="Dotum"/>
                <a:cs typeface="Dotum"/>
              </a:rPr>
              <a:t>이자적</a:t>
            </a:r>
            <a:r>
              <a:rPr dirty="0" sz="1200" spc="-150">
                <a:latin typeface="Arial"/>
                <a:cs typeface="Arial"/>
              </a:rPr>
              <a:t>(</a:t>
            </a:r>
            <a:r>
              <a:rPr dirty="0" sz="1150" spc="-110">
                <a:latin typeface="SimSun"/>
                <a:cs typeface="SimSun"/>
              </a:rPr>
              <a:t>利自的</a:t>
            </a:r>
            <a:r>
              <a:rPr dirty="0" sz="1200" spc="-50">
                <a:latin typeface="Arial"/>
                <a:cs typeface="Arial"/>
              </a:rPr>
              <a:t>)</a:t>
            </a:r>
            <a:endParaRPr sz="1200">
              <a:latin typeface="Arial"/>
              <a:cs typeface="Arial"/>
            </a:endParaRPr>
          </a:p>
          <a:p>
            <a:pPr marL="96520" indent="-83820">
              <a:lnSpc>
                <a:spcPct val="100000"/>
              </a:lnSpc>
              <a:spcBef>
                <a:spcPts val="60"/>
              </a:spcBef>
              <a:buSzPct val="104347"/>
              <a:buFont typeface="Arial"/>
              <a:buChar char="-"/>
              <a:tabLst>
                <a:tab pos="96520" algn="l"/>
              </a:tabLst>
            </a:pPr>
            <a:r>
              <a:rPr dirty="0" sz="1150" spc="-180">
                <a:latin typeface="Dotum"/>
                <a:cs typeface="Dotum"/>
              </a:rPr>
              <a:t>불교적</a:t>
            </a:r>
            <a:r>
              <a:rPr dirty="0" sz="1200" spc="-180">
                <a:latin typeface="Arial"/>
                <a:cs typeface="Arial"/>
              </a:rPr>
              <a:t>·</a:t>
            </a:r>
            <a:r>
              <a:rPr dirty="0" sz="1150" spc="-180">
                <a:latin typeface="Dotum"/>
                <a:cs typeface="Dotum"/>
              </a:rPr>
              <a:t>사회적</a:t>
            </a:r>
            <a:r>
              <a:rPr dirty="0" sz="1150" spc="-65">
                <a:latin typeface="Dotum"/>
                <a:cs typeface="Dotum"/>
              </a:rPr>
              <a:t> </a:t>
            </a:r>
            <a:r>
              <a:rPr dirty="0" sz="1150" spc="-190">
                <a:latin typeface="Dotum"/>
                <a:cs typeface="Dotum"/>
              </a:rPr>
              <a:t>맥락</a:t>
            </a:r>
            <a:r>
              <a:rPr dirty="0" sz="1150" spc="-65">
                <a:latin typeface="Dotum"/>
                <a:cs typeface="Dotum"/>
              </a:rPr>
              <a:t> </a:t>
            </a:r>
            <a:r>
              <a:rPr dirty="0" sz="1150" spc="-25">
                <a:latin typeface="Dotum"/>
                <a:cs typeface="Dotum"/>
              </a:rPr>
              <a:t>고려</a:t>
            </a:r>
            <a:endParaRPr sz="1150">
              <a:latin typeface="Dotum"/>
              <a:cs typeface="Dotum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8404125" y="4253737"/>
            <a:ext cx="112712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00" spc="-30">
                <a:latin typeface="DejaVu Sans Condensed"/>
                <a:cs typeface="DejaVu Sans Condensed"/>
              </a:rPr>
              <a:t>3.</a:t>
            </a:r>
            <a:r>
              <a:rPr dirty="0" sz="1300" spc="-45">
                <a:latin typeface="DejaVu Sans Condensed"/>
                <a:cs typeface="DejaVu Sans Condensed"/>
              </a:rPr>
              <a:t> </a:t>
            </a:r>
            <a:r>
              <a:rPr dirty="0" sz="1350" spc="-260">
                <a:latin typeface="Dotum"/>
                <a:cs typeface="Dotum"/>
              </a:rPr>
              <a:t>원의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크기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평가</a:t>
            </a:r>
            <a:endParaRPr sz="1350">
              <a:latin typeface="Dotum"/>
              <a:cs typeface="Dotum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8556525" y="4551489"/>
            <a:ext cx="1570990" cy="39751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96520" indent="-83820">
              <a:lnSpc>
                <a:spcPct val="100000"/>
              </a:lnSpc>
              <a:spcBef>
                <a:spcPts val="85"/>
              </a:spcBef>
              <a:buSzPct val="104347"/>
              <a:buFont typeface="Arial"/>
              <a:buChar char="-"/>
              <a:tabLst>
                <a:tab pos="96520" algn="l"/>
              </a:tabLst>
            </a:pPr>
            <a:r>
              <a:rPr dirty="0" sz="1150" spc="-190">
                <a:latin typeface="Dotum"/>
                <a:cs typeface="Dotum"/>
              </a:rPr>
              <a:t>역사적</a:t>
            </a:r>
            <a:r>
              <a:rPr dirty="0" sz="1150" spc="-80">
                <a:latin typeface="Dotum"/>
                <a:cs typeface="Dotum"/>
              </a:rPr>
              <a:t> </a:t>
            </a:r>
            <a:r>
              <a:rPr dirty="0" sz="1150" spc="-190">
                <a:latin typeface="Dotum"/>
                <a:cs typeface="Dotum"/>
              </a:rPr>
              <a:t>영향과</a:t>
            </a:r>
            <a:r>
              <a:rPr dirty="0" sz="1150" spc="-75">
                <a:latin typeface="Dotum"/>
                <a:cs typeface="Dotum"/>
              </a:rPr>
              <a:t> </a:t>
            </a:r>
            <a:r>
              <a:rPr dirty="0" sz="1150" spc="-190">
                <a:latin typeface="Dotum"/>
                <a:cs typeface="Dotum"/>
              </a:rPr>
              <a:t>좌절의</a:t>
            </a:r>
            <a:r>
              <a:rPr dirty="0" sz="1150" spc="-80">
                <a:latin typeface="Dotum"/>
                <a:cs typeface="Dotum"/>
              </a:rPr>
              <a:t> </a:t>
            </a:r>
            <a:r>
              <a:rPr dirty="0" sz="1150" spc="-165">
                <a:latin typeface="Dotum"/>
                <a:cs typeface="Dotum"/>
              </a:rPr>
              <a:t>규모</a:t>
            </a:r>
            <a:endParaRPr sz="1150">
              <a:latin typeface="Dotum"/>
              <a:cs typeface="Dotum"/>
            </a:endParaRPr>
          </a:p>
          <a:p>
            <a:pPr marL="96520" indent="-83820">
              <a:lnSpc>
                <a:spcPct val="100000"/>
              </a:lnSpc>
              <a:spcBef>
                <a:spcPts val="60"/>
              </a:spcBef>
              <a:buSzPct val="104347"/>
              <a:buFont typeface="Arial"/>
              <a:buChar char="-"/>
              <a:tabLst>
                <a:tab pos="96520" algn="l"/>
              </a:tabLst>
            </a:pPr>
            <a:r>
              <a:rPr dirty="0" sz="1150" spc="-190">
                <a:latin typeface="Dotum"/>
                <a:cs typeface="Dotum"/>
              </a:rPr>
              <a:t>문명사적</a:t>
            </a:r>
            <a:r>
              <a:rPr dirty="0" sz="1150" spc="-70">
                <a:latin typeface="Dotum"/>
                <a:cs typeface="Dotum"/>
              </a:rPr>
              <a:t> </a:t>
            </a:r>
            <a:r>
              <a:rPr dirty="0" sz="1150" spc="-190">
                <a:latin typeface="Dotum"/>
                <a:cs typeface="Dotum"/>
              </a:rPr>
              <a:t>맥락에서의</a:t>
            </a:r>
            <a:r>
              <a:rPr dirty="0" sz="1150" spc="-70">
                <a:latin typeface="Dotum"/>
                <a:cs typeface="Dotum"/>
              </a:rPr>
              <a:t> </a:t>
            </a:r>
            <a:r>
              <a:rPr dirty="0" sz="1150" spc="-25">
                <a:latin typeface="Dotum"/>
                <a:cs typeface="Dotum"/>
              </a:rPr>
              <a:t>의미</a:t>
            </a:r>
            <a:endParaRPr sz="1150">
              <a:latin typeface="Dotum"/>
              <a:cs typeface="Dotum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8922047" y="5383951"/>
            <a:ext cx="1774189" cy="403860"/>
          </a:xfrm>
          <a:prstGeom prst="rect">
            <a:avLst/>
          </a:prstGeom>
        </p:spPr>
        <p:txBody>
          <a:bodyPr wrap="square" lIns="0" tIns="8890" rIns="0" bIns="0" rtlCol="0" vert="horz">
            <a:spAutoFit/>
          </a:bodyPr>
          <a:lstStyle/>
          <a:p>
            <a:pPr marL="345440" marR="5080" indent="-333375">
              <a:lnSpc>
                <a:spcPct val="104200"/>
              </a:lnSpc>
              <a:spcBef>
                <a:spcPts val="70"/>
              </a:spcBef>
            </a:pPr>
            <a:r>
              <a:rPr dirty="0" sz="1200" spc="-85" i="1">
                <a:solidFill>
                  <a:srgbClr val="4A5462"/>
                </a:solidFill>
                <a:latin typeface="Calibri"/>
                <a:cs typeface="Calibri"/>
              </a:rPr>
              <a:t>"</a:t>
            </a:r>
            <a:r>
              <a:rPr dirty="0" sz="1200" spc="-85">
                <a:solidFill>
                  <a:srgbClr val="4A5462"/>
                </a:solidFill>
                <a:latin typeface="Dotum"/>
                <a:cs typeface="Dotum"/>
              </a:rPr>
              <a:t>원</a:t>
            </a:r>
            <a:r>
              <a:rPr dirty="0" sz="1200" spc="-85" i="1">
                <a:solidFill>
                  <a:srgbClr val="4A5462"/>
                </a:solidFill>
                <a:latin typeface="Calibri"/>
                <a:cs typeface="Calibri"/>
              </a:rPr>
              <a:t>(</a:t>
            </a:r>
            <a:r>
              <a:rPr dirty="0" sz="1200" spc="-165" i="1">
                <a:solidFill>
                  <a:srgbClr val="4A5462"/>
                </a:solidFill>
                <a:latin typeface="Meiryo"/>
                <a:cs typeface="Meiryo"/>
              </a:rPr>
              <a:t>寃</a:t>
            </a:r>
            <a:r>
              <a:rPr dirty="0" sz="1200" spc="-130" i="1">
                <a:solidFill>
                  <a:srgbClr val="4A5462"/>
                </a:solidFill>
                <a:latin typeface="Calibri"/>
                <a:cs typeface="Calibri"/>
              </a:rPr>
              <a:t>)</a:t>
            </a:r>
            <a:r>
              <a:rPr dirty="0" sz="1200" spc="-130">
                <a:solidFill>
                  <a:srgbClr val="4A5462"/>
                </a:solidFill>
                <a:latin typeface="Dotum"/>
                <a:cs typeface="Dotum"/>
              </a:rPr>
              <a:t>의</a:t>
            </a:r>
            <a:r>
              <a:rPr dirty="0" sz="1200" spc="-95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크기는</a:t>
            </a:r>
            <a:r>
              <a:rPr dirty="0" sz="1200" spc="-95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노력과</a:t>
            </a:r>
            <a:r>
              <a:rPr dirty="0" sz="1200" spc="-95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29">
                <a:solidFill>
                  <a:srgbClr val="4A5462"/>
                </a:solidFill>
                <a:latin typeface="Dotum"/>
                <a:cs typeface="Dotum"/>
              </a:rPr>
              <a:t>좌절의</a:t>
            </a:r>
            <a:r>
              <a:rPr dirty="0" sz="1200" spc="50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간극에서</a:t>
            </a:r>
            <a:r>
              <a:rPr dirty="0" sz="1200" spc="-11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10">
                <a:solidFill>
                  <a:srgbClr val="4A5462"/>
                </a:solidFill>
                <a:latin typeface="Dotum"/>
                <a:cs typeface="Dotum"/>
              </a:rPr>
              <a:t>발생한다</a:t>
            </a:r>
            <a:r>
              <a:rPr dirty="0" sz="1200" spc="-10" i="1">
                <a:solidFill>
                  <a:srgbClr val="4A5462"/>
                </a:solidFill>
                <a:latin typeface="Calibri"/>
                <a:cs typeface="Calibri"/>
              </a:rPr>
              <a:t>"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3" name="object 23" descr=""/>
          <p:cNvSpPr/>
          <p:nvPr/>
        </p:nvSpPr>
        <p:spPr>
          <a:xfrm>
            <a:off x="0" y="6743699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A81B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 txBox="1"/>
          <p:nvPr/>
        </p:nvSpPr>
        <p:spPr>
          <a:xfrm>
            <a:off x="749299" y="6070726"/>
            <a:ext cx="1242060" cy="1587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50"/>
              </a:lnSpc>
            </a:pP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진묵의</a:t>
            </a:r>
            <a:r>
              <a:rPr dirty="0" sz="1150" spc="-85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원에</a:t>
            </a:r>
            <a:r>
              <a:rPr dirty="0" sz="1150" spc="-80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대한</a:t>
            </a:r>
            <a:r>
              <a:rPr dirty="0" sz="1150" spc="-80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60">
                <a:solidFill>
                  <a:srgbClr val="6A7280"/>
                </a:solidFill>
                <a:latin typeface="Dotum"/>
                <a:cs typeface="Dotum"/>
              </a:rPr>
              <a:t>연구</a:t>
            </a:r>
            <a:endParaRPr sz="1150">
              <a:latin typeface="Dotum"/>
              <a:cs typeface="Dotum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11343182" y="6070726"/>
            <a:ext cx="99695" cy="1587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50"/>
              </a:lnSpc>
            </a:pPr>
            <a:r>
              <a:rPr dirty="0" sz="1150" spc="-50">
                <a:solidFill>
                  <a:srgbClr val="6A7280"/>
                </a:solidFill>
                <a:latin typeface="Arial"/>
                <a:cs typeface="Arial"/>
              </a:rPr>
              <a:t>4</a:t>
            </a:r>
            <a:endParaRPr sz="11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761999" y="1104899"/>
            <a:ext cx="914400" cy="28575"/>
          </a:xfrm>
          <a:custGeom>
            <a:avLst/>
            <a:gdLst/>
            <a:ahLst/>
            <a:cxnLst/>
            <a:rect l="l" t="t" r="r" b="b"/>
            <a:pathLst>
              <a:path w="914400" h="28575">
                <a:moveTo>
                  <a:pt x="914399" y="28574"/>
                </a:moveTo>
                <a:lnTo>
                  <a:pt x="0" y="28574"/>
                </a:lnTo>
                <a:lnTo>
                  <a:pt x="0" y="0"/>
                </a:lnTo>
                <a:lnTo>
                  <a:pt x="914399" y="0"/>
                </a:lnTo>
                <a:lnTo>
                  <a:pt x="914399" y="28574"/>
                </a:lnTo>
                <a:close/>
              </a:path>
            </a:pathLst>
          </a:custGeom>
          <a:solidFill>
            <a:srgbClr val="D4AF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80"/>
              <a:t>진묵의</a:t>
            </a:r>
            <a:r>
              <a:rPr dirty="0" spc="-330"/>
              <a:t> </a:t>
            </a:r>
            <a:r>
              <a:rPr dirty="0" spc="-580"/>
              <a:t>일대기</a:t>
            </a:r>
            <a:r>
              <a:rPr dirty="0" spc="-315"/>
              <a:t> </a:t>
            </a:r>
            <a:r>
              <a:rPr dirty="0" spc="-605"/>
              <a:t>개관</a:t>
            </a: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1743075"/>
            <a:ext cx="152399" cy="152399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1054100" y="1643507"/>
            <a:ext cx="183642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latin typeface="Dotum"/>
                <a:cs typeface="Dotum"/>
              </a:rPr>
              <a:t>생애와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60">
                <a:latin typeface="Dotum"/>
                <a:cs typeface="Dotum"/>
              </a:rPr>
              <a:t>시대적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85">
                <a:latin typeface="Dotum"/>
                <a:cs typeface="Dotum"/>
              </a:rPr>
              <a:t>배경</a:t>
            </a:r>
            <a:endParaRPr sz="2000">
              <a:latin typeface="Dotum"/>
              <a:cs typeface="Dotum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130300" y="2054872"/>
            <a:ext cx="6182995" cy="558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dirty="0" sz="1500" spc="-270">
                <a:latin typeface="Dotum"/>
                <a:cs typeface="Dotum"/>
              </a:rPr>
              <a:t>명종</a:t>
            </a:r>
            <a:r>
              <a:rPr dirty="0" sz="1500" spc="-110">
                <a:latin typeface="Dotum"/>
                <a:cs typeface="Dotum"/>
              </a:rPr>
              <a:t> </a:t>
            </a:r>
            <a:r>
              <a:rPr dirty="0" sz="1500" spc="-195">
                <a:latin typeface="Dotum"/>
                <a:cs typeface="Dotum"/>
              </a:rPr>
              <a:t>말년</a:t>
            </a:r>
            <a:r>
              <a:rPr dirty="0" sz="1500" spc="-195">
                <a:latin typeface="Arial"/>
                <a:cs typeface="Arial"/>
              </a:rPr>
              <a:t>(16</a:t>
            </a:r>
            <a:r>
              <a:rPr dirty="0" sz="1500" spc="-195">
                <a:latin typeface="Dotum"/>
                <a:cs typeface="Dotum"/>
              </a:rPr>
              <a:t>세기</a:t>
            </a:r>
            <a:r>
              <a:rPr dirty="0" sz="1500" spc="-105">
                <a:latin typeface="Dotum"/>
                <a:cs typeface="Dotum"/>
              </a:rPr>
              <a:t> </a:t>
            </a:r>
            <a:r>
              <a:rPr dirty="0" sz="1500" spc="-220">
                <a:latin typeface="Dotum"/>
                <a:cs typeface="Dotum"/>
              </a:rPr>
              <a:t>후반</a:t>
            </a:r>
            <a:r>
              <a:rPr dirty="0" sz="1500" spc="-220">
                <a:latin typeface="Arial"/>
                <a:cs typeface="Arial"/>
              </a:rPr>
              <a:t>)</a:t>
            </a:r>
            <a:r>
              <a:rPr dirty="0" sz="1500" spc="-220">
                <a:latin typeface="Dotum"/>
                <a:cs typeface="Dotum"/>
              </a:rPr>
              <a:t>에</a:t>
            </a:r>
            <a:r>
              <a:rPr dirty="0" sz="1500" spc="-11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태어나</a:t>
            </a:r>
            <a:r>
              <a:rPr dirty="0" sz="1500" spc="-10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인조</a:t>
            </a:r>
            <a:r>
              <a:rPr dirty="0" sz="1500" spc="-110">
                <a:latin typeface="Dotum"/>
                <a:cs typeface="Dotum"/>
              </a:rPr>
              <a:t> </a:t>
            </a:r>
            <a:r>
              <a:rPr dirty="0" sz="1500" spc="-150">
                <a:latin typeface="Arial"/>
                <a:cs typeface="Arial"/>
              </a:rPr>
              <a:t>11</a:t>
            </a:r>
            <a:r>
              <a:rPr dirty="0" sz="1500" spc="-150">
                <a:latin typeface="Dotum"/>
                <a:cs typeface="Dotum"/>
              </a:rPr>
              <a:t>년</a:t>
            </a:r>
            <a:r>
              <a:rPr dirty="0" sz="1500" spc="-150">
                <a:latin typeface="Arial"/>
                <a:cs typeface="Arial"/>
              </a:rPr>
              <a:t>(1633</a:t>
            </a:r>
            <a:r>
              <a:rPr dirty="0" sz="1500" spc="-150">
                <a:latin typeface="Dotum"/>
                <a:cs typeface="Dotum"/>
              </a:rPr>
              <a:t>년</a:t>
            </a:r>
            <a:r>
              <a:rPr dirty="0" sz="1500" spc="-150">
                <a:latin typeface="Arial"/>
                <a:cs typeface="Arial"/>
              </a:rPr>
              <a:t>)</a:t>
            </a:r>
            <a:r>
              <a:rPr dirty="0" sz="1500" spc="-150">
                <a:latin typeface="Dotum"/>
                <a:cs typeface="Dotum"/>
              </a:rPr>
              <a:t>까지</a:t>
            </a:r>
            <a:r>
              <a:rPr dirty="0" sz="1500" spc="-10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불교가</a:t>
            </a:r>
            <a:r>
              <a:rPr dirty="0" sz="1500" spc="-11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탄압받던</a:t>
            </a:r>
            <a:r>
              <a:rPr dirty="0" sz="1500" spc="-10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조선</a:t>
            </a:r>
            <a:r>
              <a:rPr dirty="0" sz="1500" spc="-110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중기에 활동</a:t>
            </a:r>
            <a:endParaRPr sz="1500">
              <a:latin typeface="Dotum"/>
              <a:cs typeface="Dotum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3000374"/>
            <a:ext cx="152399" cy="152399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1054100" y="2900807"/>
            <a:ext cx="135128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latin typeface="Dotum"/>
                <a:cs typeface="Dotum"/>
              </a:rPr>
              <a:t>수행과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85">
                <a:latin typeface="Dotum"/>
                <a:cs typeface="Dotum"/>
              </a:rPr>
              <a:t>깨달음</a:t>
            </a:r>
            <a:endParaRPr sz="2000">
              <a:latin typeface="Dotum"/>
              <a:cs typeface="Dotum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130300" y="3312173"/>
            <a:ext cx="4511040" cy="558800"/>
          </a:xfrm>
          <a:prstGeom prst="rect">
            <a:avLst/>
          </a:prstGeom>
        </p:spPr>
        <p:txBody>
          <a:bodyPr wrap="square" lIns="0" tIns="501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dirty="0" sz="1500" spc="-220">
                <a:latin typeface="Arial"/>
                <a:cs typeface="Arial"/>
              </a:rPr>
              <a:t>7</a:t>
            </a:r>
            <a:r>
              <a:rPr dirty="0" sz="1500" spc="-220">
                <a:latin typeface="Dotum"/>
                <a:cs typeface="Dotum"/>
              </a:rPr>
              <a:t>세에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입산하여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스승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없이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홀로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깨달음을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얻음</a:t>
            </a:r>
            <a:endParaRPr sz="1500">
              <a:latin typeface="Dotum"/>
              <a:cs typeface="Dotum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dirty="0" sz="1500" spc="-270">
                <a:latin typeface="Dotum"/>
                <a:cs typeface="Dotum"/>
              </a:rPr>
              <a:t>초불교적인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많은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이적과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신비한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도술로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민중들에게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큰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희망을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320">
                <a:latin typeface="Dotum"/>
                <a:cs typeface="Dotum"/>
              </a:rPr>
              <a:t>줌</a:t>
            </a:r>
            <a:endParaRPr sz="1500">
              <a:latin typeface="Dotum"/>
              <a:cs typeface="Dotum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4257675"/>
            <a:ext cx="152399" cy="152399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1054100" y="4158106"/>
            <a:ext cx="204660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latin typeface="Dotum"/>
                <a:cs typeface="Dotum"/>
              </a:rPr>
              <a:t>설화와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60">
                <a:latin typeface="Dotum"/>
                <a:cs typeface="Dotum"/>
              </a:rPr>
              <a:t>민중적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85">
                <a:latin typeface="Dotum"/>
                <a:cs typeface="Dotum"/>
              </a:rPr>
              <a:t>영향력</a:t>
            </a:r>
            <a:endParaRPr sz="2000">
              <a:latin typeface="Dotum"/>
              <a:cs typeface="Dotum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130300" y="4569472"/>
            <a:ext cx="6165850" cy="825500"/>
          </a:xfrm>
          <a:prstGeom prst="rect">
            <a:avLst/>
          </a:prstGeom>
        </p:spPr>
        <p:txBody>
          <a:bodyPr wrap="square" lIns="0" tIns="501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95"/>
              </a:spcBef>
            </a:pPr>
            <a:r>
              <a:rPr dirty="0" sz="1500" spc="-270">
                <a:latin typeface="Dotum"/>
                <a:cs typeface="Dotum"/>
              </a:rPr>
              <a:t>석가여래의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화신으로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여겨지는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출생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설화를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가짐</a:t>
            </a:r>
            <a:endParaRPr sz="1500">
              <a:latin typeface="Dotum"/>
              <a:cs typeface="Dotum"/>
            </a:endParaRPr>
          </a:p>
          <a:p>
            <a:pPr marL="12700" marR="5080">
              <a:lnSpc>
                <a:spcPct val="116700"/>
              </a:lnSpc>
            </a:pPr>
            <a:r>
              <a:rPr dirty="0" sz="1500" spc="-145">
                <a:latin typeface="Arial"/>
                <a:cs typeface="Arial"/>
              </a:rPr>
              <a:t>200</a:t>
            </a:r>
            <a:r>
              <a:rPr dirty="0" sz="1500" spc="-145">
                <a:latin typeface="Dotum"/>
                <a:cs typeface="Dotum"/>
              </a:rPr>
              <a:t>년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후</a:t>
            </a:r>
            <a:r>
              <a:rPr dirty="0" sz="1500" spc="-114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초의선사가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150">
                <a:latin typeface="SimSun"/>
                <a:cs typeface="SimSun"/>
              </a:rPr>
              <a:t>『</a:t>
            </a:r>
            <a:r>
              <a:rPr dirty="0" sz="1500" spc="-270">
                <a:latin typeface="Dotum"/>
                <a:cs typeface="Dotum"/>
              </a:rPr>
              <a:t>진묵대사유적고</a:t>
            </a:r>
            <a:r>
              <a:rPr dirty="0" sz="1500" spc="-150">
                <a:latin typeface="SimSun"/>
                <a:cs typeface="SimSun"/>
              </a:rPr>
              <a:t>』</a:t>
            </a:r>
            <a:r>
              <a:rPr dirty="0" sz="1500" spc="-270">
                <a:latin typeface="Dotum"/>
                <a:cs typeface="Dotum"/>
              </a:rPr>
              <a:t>에</a:t>
            </a:r>
            <a:r>
              <a:rPr dirty="0" sz="1500" spc="-114">
                <a:latin typeface="Dotum"/>
                <a:cs typeface="Dotum"/>
              </a:rPr>
              <a:t> </a:t>
            </a:r>
            <a:r>
              <a:rPr dirty="0" sz="1500" spc="-190">
                <a:latin typeface="Arial"/>
                <a:cs typeface="Arial"/>
              </a:rPr>
              <a:t>18</a:t>
            </a:r>
            <a:r>
              <a:rPr dirty="0" sz="1500" spc="-190">
                <a:latin typeface="Dotum"/>
                <a:cs typeface="Dotum"/>
              </a:rPr>
              <a:t>가지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설화를</a:t>
            </a:r>
            <a:r>
              <a:rPr dirty="0" sz="1500" spc="-114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기록하는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등</a:t>
            </a:r>
            <a:r>
              <a:rPr dirty="0" sz="1500" spc="-114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후대까지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광범 </a:t>
            </a:r>
            <a:r>
              <a:rPr dirty="0" sz="1500" spc="-270">
                <a:latin typeface="Dotum"/>
                <a:cs typeface="Dotum"/>
              </a:rPr>
              <a:t>위한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구전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설화로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전승됨</a:t>
            </a:r>
            <a:endParaRPr sz="1500">
              <a:latin typeface="Dotum"/>
              <a:cs typeface="Dotum"/>
            </a:endParaRPr>
          </a:p>
        </p:txBody>
      </p:sp>
      <p:sp>
        <p:nvSpPr>
          <p:cNvPr id="13" name="object 13" descr=""/>
          <p:cNvSpPr/>
          <p:nvPr/>
        </p:nvSpPr>
        <p:spPr>
          <a:xfrm>
            <a:off x="7877174" y="1666874"/>
            <a:ext cx="9525" cy="4038600"/>
          </a:xfrm>
          <a:custGeom>
            <a:avLst/>
            <a:gdLst/>
            <a:ahLst/>
            <a:cxnLst/>
            <a:rect l="l" t="t" r="r" b="b"/>
            <a:pathLst>
              <a:path w="9525" h="4038600">
                <a:moveTo>
                  <a:pt x="9524" y="4038599"/>
                </a:moveTo>
                <a:lnTo>
                  <a:pt x="0" y="4038599"/>
                </a:lnTo>
                <a:lnTo>
                  <a:pt x="0" y="0"/>
                </a:lnTo>
                <a:lnTo>
                  <a:pt x="9524" y="0"/>
                </a:lnTo>
                <a:lnTo>
                  <a:pt x="9524" y="4038599"/>
                </a:lnTo>
                <a:close/>
              </a:path>
            </a:pathLst>
          </a:custGeom>
          <a:solidFill>
            <a:srgbClr val="D4AF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8191499" y="2181225"/>
            <a:ext cx="3238500" cy="2400300"/>
          </a:xfrm>
          <a:custGeom>
            <a:avLst/>
            <a:gdLst/>
            <a:ahLst/>
            <a:cxnLst/>
            <a:rect l="l" t="t" r="r" b="b"/>
            <a:pathLst>
              <a:path w="3238500" h="2400300">
                <a:moveTo>
                  <a:pt x="3167302" y="2400299"/>
                </a:moveTo>
                <a:lnTo>
                  <a:pt x="71196" y="2400299"/>
                </a:lnTo>
                <a:lnTo>
                  <a:pt x="66240" y="2399811"/>
                </a:lnTo>
                <a:lnTo>
                  <a:pt x="29703" y="2384677"/>
                </a:lnTo>
                <a:lnTo>
                  <a:pt x="3884" y="2348637"/>
                </a:lnTo>
                <a:lnTo>
                  <a:pt x="0" y="2329103"/>
                </a:lnTo>
                <a:lnTo>
                  <a:pt x="0" y="2324099"/>
                </a:lnTo>
                <a:lnTo>
                  <a:pt x="0" y="71196"/>
                </a:lnTo>
                <a:lnTo>
                  <a:pt x="15620" y="29704"/>
                </a:lnTo>
                <a:lnTo>
                  <a:pt x="51660" y="3885"/>
                </a:lnTo>
                <a:lnTo>
                  <a:pt x="71196" y="0"/>
                </a:lnTo>
                <a:lnTo>
                  <a:pt x="3167302" y="0"/>
                </a:lnTo>
                <a:lnTo>
                  <a:pt x="3208793" y="15621"/>
                </a:lnTo>
                <a:lnTo>
                  <a:pt x="3234612" y="51661"/>
                </a:lnTo>
                <a:lnTo>
                  <a:pt x="3238498" y="71196"/>
                </a:lnTo>
                <a:lnTo>
                  <a:pt x="3238498" y="2329103"/>
                </a:lnTo>
                <a:lnTo>
                  <a:pt x="3222876" y="2370593"/>
                </a:lnTo>
                <a:lnTo>
                  <a:pt x="3186836" y="2396413"/>
                </a:lnTo>
                <a:lnTo>
                  <a:pt x="3172257" y="2399811"/>
                </a:lnTo>
                <a:lnTo>
                  <a:pt x="3167302" y="2400299"/>
                </a:lnTo>
                <a:close/>
              </a:path>
            </a:pathLst>
          </a:custGeom>
          <a:solidFill>
            <a:srgbClr val="1D3A8A">
              <a:alpha val="50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 txBox="1"/>
          <p:nvPr/>
        </p:nvSpPr>
        <p:spPr>
          <a:xfrm>
            <a:off x="9129514" y="2391410"/>
            <a:ext cx="1358900" cy="2838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00" spc="-325">
                <a:solidFill>
                  <a:srgbClr val="1D3A8A"/>
                </a:solidFill>
                <a:latin typeface="Dotum"/>
                <a:cs typeface="Dotum"/>
              </a:rPr>
              <a:t>진묵의</a:t>
            </a:r>
            <a:r>
              <a:rPr dirty="0" sz="1700" spc="-145">
                <a:solidFill>
                  <a:srgbClr val="1D3A8A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1D3A8A"/>
                </a:solidFill>
                <a:latin typeface="Dotum"/>
                <a:cs typeface="Dotum"/>
              </a:rPr>
              <a:t>주요</a:t>
            </a:r>
            <a:r>
              <a:rPr dirty="0" sz="1700" spc="-145">
                <a:solidFill>
                  <a:srgbClr val="1D3A8A"/>
                </a:solidFill>
                <a:latin typeface="Dotum"/>
                <a:cs typeface="Dotum"/>
              </a:rPr>
              <a:t> </a:t>
            </a:r>
            <a:r>
              <a:rPr dirty="0" sz="1700" spc="-350">
                <a:solidFill>
                  <a:srgbClr val="1D3A8A"/>
                </a:solidFill>
                <a:latin typeface="Dotum"/>
                <a:cs typeface="Dotum"/>
              </a:rPr>
              <a:t>설화</a:t>
            </a:r>
            <a:endParaRPr sz="1700">
              <a:latin typeface="Dotum"/>
              <a:cs typeface="Dotum"/>
            </a:endParaRPr>
          </a:p>
        </p:txBody>
      </p:sp>
      <p:sp>
        <p:nvSpPr>
          <p:cNvPr id="16" name="object 16" descr=""/>
          <p:cNvSpPr/>
          <p:nvPr/>
        </p:nvSpPr>
        <p:spPr>
          <a:xfrm>
            <a:off x="8429612" y="2924174"/>
            <a:ext cx="57150" cy="1276350"/>
          </a:xfrm>
          <a:custGeom>
            <a:avLst/>
            <a:gdLst/>
            <a:ahLst/>
            <a:cxnLst/>
            <a:rect l="l" t="t" r="r" b="b"/>
            <a:pathLst>
              <a:path w="57150" h="1276350">
                <a:moveTo>
                  <a:pt x="57150" y="1243990"/>
                </a:moveTo>
                <a:lnTo>
                  <a:pt x="32372" y="1219200"/>
                </a:lnTo>
                <a:lnTo>
                  <a:pt x="24790" y="1219200"/>
                </a:lnTo>
                <a:lnTo>
                  <a:pt x="0" y="1243990"/>
                </a:lnTo>
                <a:lnTo>
                  <a:pt x="0" y="1251572"/>
                </a:lnTo>
                <a:lnTo>
                  <a:pt x="24790" y="1276350"/>
                </a:lnTo>
                <a:lnTo>
                  <a:pt x="32372" y="1276350"/>
                </a:lnTo>
                <a:lnTo>
                  <a:pt x="57150" y="1251572"/>
                </a:lnTo>
                <a:lnTo>
                  <a:pt x="57150" y="1247775"/>
                </a:lnTo>
                <a:lnTo>
                  <a:pt x="57150" y="1243990"/>
                </a:lnTo>
                <a:close/>
              </a:path>
              <a:path w="57150" h="1276350">
                <a:moveTo>
                  <a:pt x="57150" y="939190"/>
                </a:moveTo>
                <a:lnTo>
                  <a:pt x="32372" y="914400"/>
                </a:lnTo>
                <a:lnTo>
                  <a:pt x="24790" y="914400"/>
                </a:lnTo>
                <a:lnTo>
                  <a:pt x="0" y="939190"/>
                </a:lnTo>
                <a:lnTo>
                  <a:pt x="0" y="946772"/>
                </a:lnTo>
                <a:lnTo>
                  <a:pt x="24790" y="971550"/>
                </a:lnTo>
                <a:lnTo>
                  <a:pt x="32372" y="971550"/>
                </a:lnTo>
                <a:lnTo>
                  <a:pt x="57150" y="946772"/>
                </a:lnTo>
                <a:lnTo>
                  <a:pt x="57150" y="942975"/>
                </a:lnTo>
                <a:lnTo>
                  <a:pt x="57150" y="939190"/>
                </a:lnTo>
                <a:close/>
              </a:path>
              <a:path w="57150" h="1276350">
                <a:moveTo>
                  <a:pt x="57150" y="634390"/>
                </a:moveTo>
                <a:lnTo>
                  <a:pt x="32372" y="609600"/>
                </a:lnTo>
                <a:lnTo>
                  <a:pt x="24790" y="609600"/>
                </a:lnTo>
                <a:lnTo>
                  <a:pt x="0" y="634390"/>
                </a:lnTo>
                <a:lnTo>
                  <a:pt x="0" y="641972"/>
                </a:lnTo>
                <a:lnTo>
                  <a:pt x="24790" y="666750"/>
                </a:lnTo>
                <a:lnTo>
                  <a:pt x="32372" y="666750"/>
                </a:lnTo>
                <a:lnTo>
                  <a:pt x="57150" y="641972"/>
                </a:lnTo>
                <a:lnTo>
                  <a:pt x="57150" y="638175"/>
                </a:lnTo>
                <a:lnTo>
                  <a:pt x="57150" y="634390"/>
                </a:lnTo>
                <a:close/>
              </a:path>
              <a:path w="57150" h="1276350">
                <a:moveTo>
                  <a:pt x="57150" y="329590"/>
                </a:moveTo>
                <a:lnTo>
                  <a:pt x="32372" y="304800"/>
                </a:lnTo>
                <a:lnTo>
                  <a:pt x="24790" y="304800"/>
                </a:lnTo>
                <a:lnTo>
                  <a:pt x="0" y="329590"/>
                </a:lnTo>
                <a:lnTo>
                  <a:pt x="0" y="337172"/>
                </a:lnTo>
                <a:lnTo>
                  <a:pt x="24790" y="361950"/>
                </a:lnTo>
                <a:lnTo>
                  <a:pt x="32372" y="361950"/>
                </a:lnTo>
                <a:lnTo>
                  <a:pt x="57150" y="337172"/>
                </a:lnTo>
                <a:lnTo>
                  <a:pt x="57150" y="333375"/>
                </a:lnTo>
                <a:lnTo>
                  <a:pt x="57150" y="329590"/>
                </a:lnTo>
                <a:close/>
              </a:path>
              <a:path w="57150" h="1276350">
                <a:moveTo>
                  <a:pt x="57150" y="24790"/>
                </a:moveTo>
                <a:lnTo>
                  <a:pt x="32372" y="0"/>
                </a:lnTo>
                <a:lnTo>
                  <a:pt x="24790" y="0"/>
                </a:lnTo>
                <a:lnTo>
                  <a:pt x="0" y="24790"/>
                </a:lnTo>
                <a:lnTo>
                  <a:pt x="0" y="32372"/>
                </a:lnTo>
                <a:lnTo>
                  <a:pt x="24790" y="57150"/>
                </a:lnTo>
                <a:lnTo>
                  <a:pt x="32372" y="57150"/>
                </a:lnTo>
                <a:lnTo>
                  <a:pt x="57150" y="32372"/>
                </a:lnTo>
                <a:lnTo>
                  <a:pt x="57150" y="28575"/>
                </a:lnTo>
                <a:lnTo>
                  <a:pt x="57150" y="2479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 txBox="1"/>
          <p:nvPr/>
        </p:nvSpPr>
        <p:spPr>
          <a:xfrm>
            <a:off x="8594625" y="2824988"/>
            <a:ext cx="201930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60">
                <a:latin typeface="Dotum"/>
                <a:cs typeface="Dotum"/>
              </a:rPr>
              <a:t>불교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계율의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쇄신과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중용의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실천</a:t>
            </a:r>
            <a:endParaRPr sz="1350">
              <a:latin typeface="Dotum"/>
              <a:cs typeface="Dotum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8594625" y="3129788"/>
            <a:ext cx="197612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60">
                <a:latin typeface="Dotum"/>
                <a:cs typeface="Dotum"/>
              </a:rPr>
              <a:t>김봉곡과의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교유와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비극적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최후</a:t>
            </a:r>
            <a:endParaRPr sz="1350">
              <a:latin typeface="Dotum"/>
              <a:cs typeface="Dotum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8594625" y="3434587"/>
            <a:ext cx="183642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60">
                <a:latin typeface="Dotum"/>
                <a:cs typeface="Dotum"/>
              </a:rPr>
              <a:t>사옥소리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고사와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칠성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모티브</a:t>
            </a:r>
            <a:endParaRPr sz="1350">
              <a:latin typeface="Dotum"/>
              <a:cs typeface="Dotum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8594625" y="3739387"/>
            <a:ext cx="137287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60">
                <a:latin typeface="Dotum"/>
                <a:cs typeface="Dotum"/>
              </a:rPr>
              <a:t>아라한과의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교류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설화</a:t>
            </a:r>
            <a:endParaRPr sz="1350">
              <a:latin typeface="Dotum"/>
              <a:cs typeface="Dotum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8594625" y="4044187"/>
            <a:ext cx="201930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60">
                <a:latin typeface="Dotum"/>
                <a:cs typeface="Dotum"/>
              </a:rPr>
              <a:t>천상의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묘법을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인세에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펼치려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310">
                <a:latin typeface="Dotum"/>
                <a:cs typeface="Dotum"/>
              </a:rPr>
              <a:t>함</a:t>
            </a:r>
            <a:endParaRPr sz="1350">
              <a:latin typeface="Dotum"/>
              <a:cs typeface="Dotum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8689726" y="4794501"/>
            <a:ext cx="2238375" cy="402590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417830" marR="5080" indent="-405765">
              <a:lnSpc>
                <a:spcPct val="104200"/>
              </a:lnSpc>
              <a:spcBef>
                <a:spcPts val="60"/>
              </a:spcBef>
            </a:pPr>
            <a:r>
              <a:rPr dirty="0" sz="1200" spc="-204" i="1">
                <a:solidFill>
                  <a:srgbClr val="4A5462"/>
                </a:solidFill>
                <a:latin typeface="Axiforma"/>
                <a:cs typeface="Axiforma"/>
              </a:rPr>
              <a:t>"</a:t>
            </a:r>
            <a:r>
              <a:rPr dirty="0" sz="1200" spc="-204">
                <a:solidFill>
                  <a:srgbClr val="4A5462"/>
                </a:solidFill>
                <a:latin typeface="Dotum"/>
                <a:cs typeface="Dotum"/>
              </a:rPr>
              <a:t>진묵은</a:t>
            </a:r>
            <a:r>
              <a:rPr dirty="0" sz="1200" spc="-105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조선시대</a:t>
            </a:r>
            <a:r>
              <a:rPr dirty="0" sz="1200" spc="-10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가장</a:t>
            </a:r>
            <a:r>
              <a:rPr dirty="0" sz="1200" spc="-105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많은</a:t>
            </a:r>
            <a:r>
              <a:rPr dirty="0" sz="1200" spc="-10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구전</a:t>
            </a:r>
            <a:r>
              <a:rPr dirty="0" sz="1200" spc="-105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20">
                <a:solidFill>
                  <a:srgbClr val="4A5462"/>
                </a:solidFill>
                <a:latin typeface="Dotum"/>
                <a:cs typeface="Dotum"/>
              </a:rPr>
              <a:t>설화를</a:t>
            </a:r>
            <a:r>
              <a:rPr dirty="0" sz="1200" spc="50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남긴</a:t>
            </a:r>
            <a:r>
              <a:rPr dirty="0" sz="1200" spc="-11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불교</a:t>
            </a:r>
            <a:r>
              <a:rPr dirty="0" sz="1200" spc="-11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인물로</a:t>
            </a:r>
            <a:r>
              <a:rPr dirty="0" sz="1200" spc="-11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0">
                <a:solidFill>
                  <a:srgbClr val="4A5462"/>
                </a:solidFill>
                <a:latin typeface="Dotum"/>
                <a:cs typeface="Dotum"/>
              </a:rPr>
              <a:t>기록됨</a:t>
            </a:r>
            <a:r>
              <a:rPr dirty="0" sz="1200" spc="-20" i="1">
                <a:solidFill>
                  <a:srgbClr val="4A5462"/>
                </a:solidFill>
                <a:latin typeface="Axiforma"/>
                <a:cs typeface="Axiforma"/>
              </a:rPr>
              <a:t>"</a:t>
            </a:r>
            <a:endParaRPr sz="1200">
              <a:latin typeface="Axiforma"/>
              <a:cs typeface="Axiforma"/>
            </a:endParaRPr>
          </a:p>
        </p:txBody>
      </p:sp>
      <p:sp>
        <p:nvSpPr>
          <p:cNvPr id="23" name="object 23" descr=""/>
          <p:cNvSpPr/>
          <p:nvPr/>
        </p:nvSpPr>
        <p:spPr>
          <a:xfrm>
            <a:off x="0" y="6743699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A81B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 txBox="1"/>
          <p:nvPr/>
        </p:nvSpPr>
        <p:spPr>
          <a:xfrm>
            <a:off x="749299" y="5880226"/>
            <a:ext cx="1242060" cy="1587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50"/>
              </a:lnSpc>
            </a:pP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진묵의</a:t>
            </a:r>
            <a:r>
              <a:rPr dirty="0" sz="1150" spc="-85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원에</a:t>
            </a:r>
            <a:r>
              <a:rPr dirty="0" sz="1150" spc="-80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대한</a:t>
            </a:r>
            <a:r>
              <a:rPr dirty="0" sz="1150" spc="-80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60">
                <a:solidFill>
                  <a:srgbClr val="6A7280"/>
                </a:solidFill>
                <a:latin typeface="Dotum"/>
                <a:cs typeface="Dotum"/>
              </a:rPr>
              <a:t>연구</a:t>
            </a:r>
            <a:endParaRPr sz="1150">
              <a:latin typeface="Dotum"/>
              <a:cs typeface="Dotum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11343182" y="5880226"/>
            <a:ext cx="99695" cy="1587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50"/>
              </a:lnSpc>
            </a:pPr>
            <a:r>
              <a:rPr dirty="0" sz="1150" spc="-50">
                <a:solidFill>
                  <a:srgbClr val="6A7280"/>
                </a:solidFill>
                <a:latin typeface="Arial"/>
                <a:cs typeface="Arial"/>
              </a:rPr>
              <a:t>5</a:t>
            </a:r>
            <a:endParaRPr sz="11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761999" y="1104899"/>
            <a:ext cx="914400" cy="28575"/>
          </a:xfrm>
          <a:custGeom>
            <a:avLst/>
            <a:gdLst/>
            <a:ahLst/>
            <a:cxnLst/>
            <a:rect l="l" t="t" r="r" b="b"/>
            <a:pathLst>
              <a:path w="914400" h="28575">
                <a:moveTo>
                  <a:pt x="914399" y="28574"/>
                </a:moveTo>
                <a:lnTo>
                  <a:pt x="0" y="28574"/>
                </a:lnTo>
                <a:lnTo>
                  <a:pt x="0" y="0"/>
                </a:lnTo>
                <a:lnTo>
                  <a:pt x="914399" y="0"/>
                </a:lnTo>
                <a:lnTo>
                  <a:pt x="914399" y="28574"/>
                </a:lnTo>
                <a:close/>
              </a:path>
            </a:pathLst>
          </a:custGeom>
          <a:solidFill>
            <a:srgbClr val="D4AF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80"/>
              <a:t>선행연구</a:t>
            </a:r>
            <a:r>
              <a:rPr dirty="0" spc="-320"/>
              <a:t> </a:t>
            </a:r>
            <a:r>
              <a:rPr dirty="0" spc="-615"/>
              <a:t>검토</a:t>
            </a: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1743074"/>
            <a:ext cx="152399" cy="152399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1054100" y="1643507"/>
            <a:ext cx="2320925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latin typeface="Dotum"/>
                <a:cs typeface="Dotum"/>
              </a:rPr>
              <a:t>진묵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60">
                <a:latin typeface="Dotum"/>
                <a:cs typeface="Dotum"/>
              </a:rPr>
              <a:t>설화의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60">
                <a:latin typeface="Dotum"/>
                <a:cs typeface="Dotum"/>
              </a:rPr>
              <a:t>사실성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85">
                <a:latin typeface="Dotum"/>
                <a:cs typeface="Dotum"/>
              </a:rPr>
              <a:t>분석</a:t>
            </a:r>
            <a:endParaRPr sz="2000">
              <a:latin typeface="Dotum"/>
              <a:cs typeface="Dotum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130300" y="2053535"/>
            <a:ext cx="4290695" cy="5607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5"/>
              </a:spcBef>
            </a:pPr>
            <a:r>
              <a:rPr dirty="0" sz="1500" spc="-270">
                <a:latin typeface="Dotum"/>
                <a:cs typeface="Dotum"/>
              </a:rPr>
              <a:t>진묵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일대기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구전설화와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380">
                <a:latin typeface="Dotum"/>
                <a:cs typeface="Dotum"/>
              </a:rPr>
              <a:t>문헌</a:t>
            </a:r>
            <a:r>
              <a:rPr dirty="0" sz="1500" spc="-1285">
                <a:latin typeface="SimSun"/>
                <a:cs typeface="SimSun"/>
              </a:rPr>
              <a:t>『</a:t>
            </a:r>
            <a:r>
              <a:rPr dirty="0" sz="1500" spc="120">
                <a:latin typeface="Microsoft Sans Serif"/>
                <a:cs typeface="Microsoft Sans Serif"/>
              </a:rPr>
              <a:t>( </a:t>
            </a:r>
            <a:r>
              <a:rPr dirty="0" sz="1500" spc="-270">
                <a:latin typeface="Dotum"/>
                <a:cs typeface="Dotum"/>
              </a:rPr>
              <a:t>진묵대사유적고</a:t>
            </a:r>
            <a:r>
              <a:rPr dirty="0" sz="1500" spc="-825">
                <a:latin typeface="SimSun"/>
                <a:cs typeface="SimSun"/>
              </a:rPr>
              <a:t>』</a:t>
            </a:r>
            <a:r>
              <a:rPr dirty="0" sz="1500" spc="-165">
                <a:latin typeface="Microsoft Sans Serif"/>
                <a:cs typeface="Microsoft Sans Serif"/>
              </a:rPr>
              <a:t>)</a:t>
            </a:r>
            <a:r>
              <a:rPr dirty="0" sz="1500" spc="-165">
                <a:latin typeface="Dotum"/>
                <a:cs typeface="Dotum"/>
              </a:rPr>
              <a:t>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0">
                <a:latin typeface="Dotum"/>
                <a:cs typeface="Dotum"/>
              </a:rPr>
              <a:t>교차검증 </a:t>
            </a:r>
            <a:r>
              <a:rPr dirty="0" sz="1500" spc="-270">
                <a:latin typeface="Dotum"/>
                <a:cs typeface="Dotum"/>
              </a:rPr>
              <a:t>불과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몇백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년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되지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않은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인물에게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집중된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방대한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설화의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의미</a:t>
            </a:r>
            <a:endParaRPr sz="1500">
              <a:latin typeface="Dotum"/>
              <a:cs typeface="Dotum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2924174"/>
            <a:ext cx="152399" cy="152399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1054100" y="2824607"/>
            <a:ext cx="183642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latin typeface="Dotum"/>
                <a:cs typeface="Dotum"/>
              </a:rPr>
              <a:t>불교계의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60">
                <a:latin typeface="Dotum"/>
                <a:cs typeface="Dotum"/>
              </a:rPr>
              <a:t>진묵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85">
                <a:latin typeface="Dotum"/>
                <a:cs typeface="Dotum"/>
              </a:rPr>
              <a:t>연구</a:t>
            </a:r>
            <a:endParaRPr sz="2000">
              <a:latin typeface="Dotum"/>
              <a:cs typeface="Dotum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130300" y="3234634"/>
            <a:ext cx="4921885" cy="5607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5"/>
              </a:spcBef>
            </a:pPr>
            <a:r>
              <a:rPr dirty="0" sz="1500" spc="-270">
                <a:latin typeface="Dotum"/>
                <a:cs typeface="Dotum"/>
              </a:rPr>
              <a:t>진묵을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서가여래의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화신으로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보는</a:t>
            </a:r>
            <a:r>
              <a:rPr dirty="0" sz="1500" spc="-114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관점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40">
                <a:latin typeface="Microsoft Sans Serif"/>
                <a:cs typeface="Microsoft Sans Serif"/>
              </a:rPr>
              <a:t>(</a:t>
            </a:r>
            <a:r>
              <a:rPr dirty="0" sz="1500" spc="-240">
                <a:latin typeface="Dotum"/>
                <a:cs typeface="Dotum"/>
              </a:rPr>
              <a:t>초의선사의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150">
                <a:latin typeface="SimSun"/>
                <a:cs typeface="SimSun"/>
              </a:rPr>
              <a:t>『</a:t>
            </a:r>
            <a:r>
              <a:rPr dirty="0" sz="1500" spc="-270">
                <a:latin typeface="Dotum"/>
                <a:cs typeface="Dotum"/>
              </a:rPr>
              <a:t>비화경</a:t>
            </a:r>
            <a:r>
              <a:rPr dirty="0" sz="1500" spc="-260">
                <a:latin typeface="SimSun"/>
                <a:cs typeface="SimSun"/>
              </a:rPr>
              <a:t>』 </a:t>
            </a:r>
            <a:r>
              <a:rPr dirty="0" sz="1500" spc="-95">
                <a:latin typeface="Dotum"/>
                <a:cs typeface="Dotum"/>
              </a:rPr>
              <a:t>언급</a:t>
            </a:r>
            <a:r>
              <a:rPr dirty="0" sz="1500" spc="-95">
                <a:latin typeface="Microsoft Sans Serif"/>
                <a:cs typeface="Microsoft Sans Serif"/>
              </a:rPr>
              <a:t>) </a:t>
            </a:r>
            <a:r>
              <a:rPr dirty="0" sz="1500" spc="-270">
                <a:latin typeface="Dotum"/>
                <a:cs typeface="Dotum"/>
              </a:rPr>
              <a:t>아라한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등장을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통한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서가여래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화신설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뒷받침</a:t>
            </a:r>
            <a:endParaRPr sz="1500">
              <a:latin typeface="Dotum"/>
              <a:cs typeface="Dotum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4105274"/>
            <a:ext cx="152399" cy="152399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1054100" y="4005706"/>
            <a:ext cx="135128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latin typeface="Dotum"/>
                <a:cs typeface="Dotum"/>
              </a:rPr>
              <a:t>사회학적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85">
                <a:latin typeface="Dotum"/>
                <a:cs typeface="Dotum"/>
              </a:rPr>
              <a:t>연구</a:t>
            </a:r>
            <a:endParaRPr sz="2000">
              <a:latin typeface="Dotum"/>
              <a:cs typeface="Dotum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130300" y="4417346"/>
            <a:ext cx="4291330" cy="55880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0"/>
              </a:spcBef>
            </a:pPr>
            <a:r>
              <a:rPr dirty="0" sz="1500" spc="-270">
                <a:latin typeface="Dotum"/>
                <a:cs typeface="Dotum"/>
              </a:rPr>
              <a:t>진묵의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원을</a:t>
            </a:r>
            <a:r>
              <a:rPr dirty="0" sz="1500" spc="-114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개인적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원이</a:t>
            </a:r>
            <a:r>
              <a:rPr dirty="0" sz="1500" spc="-114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아닌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45">
                <a:latin typeface="Dotum"/>
                <a:cs typeface="Dotum"/>
              </a:rPr>
              <a:t>시대적</a:t>
            </a:r>
            <a:r>
              <a:rPr dirty="0" sz="1500" spc="-245">
                <a:latin typeface="Microsoft Sans Serif"/>
                <a:cs typeface="Microsoft Sans Serif"/>
              </a:rPr>
              <a:t>·</a:t>
            </a:r>
            <a:r>
              <a:rPr dirty="0" sz="1500" spc="-245">
                <a:latin typeface="Dotum"/>
                <a:cs typeface="Dotum"/>
              </a:rPr>
              <a:t>사회적</a:t>
            </a:r>
            <a:r>
              <a:rPr dirty="0" sz="1500" spc="-114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원으로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해석 </a:t>
            </a:r>
            <a:r>
              <a:rPr dirty="0" sz="1500" spc="-270">
                <a:latin typeface="Dotum"/>
                <a:cs typeface="Dotum"/>
              </a:rPr>
              <a:t>정여립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00">
                <a:latin typeface="Dotum"/>
                <a:cs typeface="Dotum"/>
              </a:rPr>
              <a:t>사건</a:t>
            </a:r>
            <a:r>
              <a:rPr dirty="0" sz="1500" spc="-200">
                <a:latin typeface="Microsoft Sans Serif"/>
                <a:cs typeface="Microsoft Sans Serif"/>
              </a:rPr>
              <a:t>,</a:t>
            </a:r>
            <a:r>
              <a:rPr dirty="0" sz="1500" spc="-20">
                <a:latin typeface="Microsoft Sans Serif"/>
                <a:cs typeface="Microsoft Sans Serif"/>
              </a:rPr>
              <a:t> </a:t>
            </a:r>
            <a:r>
              <a:rPr dirty="0" sz="1500" spc="-270">
                <a:latin typeface="Dotum"/>
                <a:cs typeface="Dotum"/>
              </a:rPr>
              <a:t>유불선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00">
                <a:latin typeface="Dotum"/>
                <a:cs typeface="Dotum"/>
              </a:rPr>
              <a:t>회통</a:t>
            </a:r>
            <a:r>
              <a:rPr dirty="0" sz="1500" spc="-200">
                <a:latin typeface="Microsoft Sans Serif"/>
                <a:cs typeface="Microsoft Sans Serif"/>
              </a:rPr>
              <a:t>,</a:t>
            </a:r>
            <a:r>
              <a:rPr dirty="0" sz="1500" spc="-20">
                <a:latin typeface="Microsoft Sans Serif"/>
                <a:cs typeface="Microsoft Sans Serif"/>
              </a:rPr>
              <a:t> </a:t>
            </a:r>
            <a:r>
              <a:rPr dirty="0" sz="1500" spc="-270">
                <a:latin typeface="Dotum"/>
                <a:cs typeface="Dotum"/>
              </a:rPr>
              <a:t>불교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계율의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중용적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실천으로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설명</a:t>
            </a:r>
            <a:endParaRPr sz="1500">
              <a:latin typeface="Dotum"/>
              <a:cs typeface="Dotum"/>
            </a:endParaRPr>
          </a:p>
        </p:txBody>
      </p:sp>
      <p:sp>
        <p:nvSpPr>
          <p:cNvPr id="13" name="object 13" descr=""/>
          <p:cNvSpPr/>
          <p:nvPr/>
        </p:nvSpPr>
        <p:spPr>
          <a:xfrm>
            <a:off x="7877174" y="1666874"/>
            <a:ext cx="9525" cy="3543300"/>
          </a:xfrm>
          <a:custGeom>
            <a:avLst/>
            <a:gdLst/>
            <a:ahLst/>
            <a:cxnLst/>
            <a:rect l="l" t="t" r="r" b="b"/>
            <a:pathLst>
              <a:path w="9525" h="3543300">
                <a:moveTo>
                  <a:pt x="9524" y="3543299"/>
                </a:moveTo>
                <a:lnTo>
                  <a:pt x="0" y="3543299"/>
                </a:lnTo>
                <a:lnTo>
                  <a:pt x="0" y="0"/>
                </a:lnTo>
                <a:lnTo>
                  <a:pt x="9524" y="0"/>
                </a:lnTo>
                <a:lnTo>
                  <a:pt x="9524" y="3543299"/>
                </a:lnTo>
                <a:close/>
              </a:path>
            </a:pathLst>
          </a:custGeom>
          <a:solidFill>
            <a:srgbClr val="D4AF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8191499" y="1781174"/>
            <a:ext cx="3238500" cy="2705100"/>
          </a:xfrm>
          <a:custGeom>
            <a:avLst/>
            <a:gdLst/>
            <a:ahLst/>
            <a:cxnLst/>
            <a:rect l="l" t="t" r="r" b="b"/>
            <a:pathLst>
              <a:path w="3238500" h="2705100">
                <a:moveTo>
                  <a:pt x="3167302" y="2705099"/>
                </a:moveTo>
                <a:lnTo>
                  <a:pt x="71196" y="2705099"/>
                </a:lnTo>
                <a:lnTo>
                  <a:pt x="66240" y="2704611"/>
                </a:lnTo>
                <a:lnTo>
                  <a:pt x="29703" y="2689477"/>
                </a:lnTo>
                <a:lnTo>
                  <a:pt x="3884" y="2653437"/>
                </a:lnTo>
                <a:lnTo>
                  <a:pt x="0" y="2633903"/>
                </a:lnTo>
                <a:lnTo>
                  <a:pt x="0" y="2628899"/>
                </a:lnTo>
                <a:lnTo>
                  <a:pt x="0" y="71196"/>
                </a:lnTo>
                <a:lnTo>
                  <a:pt x="15620" y="29705"/>
                </a:lnTo>
                <a:lnTo>
                  <a:pt x="51660" y="3885"/>
                </a:lnTo>
                <a:lnTo>
                  <a:pt x="71196" y="0"/>
                </a:lnTo>
                <a:lnTo>
                  <a:pt x="3167302" y="0"/>
                </a:lnTo>
                <a:lnTo>
                  <a:pt x="3208793" y="15621"/>
                </a:lnTo>
                <a:lnTo>
                  <a:pt x="3234612" y="51661"/>
                </a:lnTo>
                <a:lnTo>
                  <a:pt x="3238498" y="71196"/>
                </a:lnTo>
                <a:lnTo>
                  <a:pt x="3238498" y="2633903"/>
                </a:lnTo>
                <a:lnTo>
                  <a:pt x="3222876" y="2675394"/>
                </a:lnTo>
                <a:lnTo>
                  <a:pt x="3186836" y="2701213"/>
                </a:lnTo>
                <a:lnTo>
                  <a:pt x="3172257" y="2704611"/>
                </a:lnTo>
                <a:lnTo>
                  <a:pt x="3167302" y="2705099"/>
                </a:lnTo>
                <a:close/>
              </a:path>
            </a:pathLst>
          </a:custGeom>
          <a:solidFill>
            <a:srgbClr val="1D3A8A">
              <a:alpha val="50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 txBox="1"/>
          <p:nvPr/>
        </p:nvSpPr>
        <p:spPr>
          <a:xfrm>
            <a:off x="8900914" y="1991360"/>
            <a:ext cx="1816100" cy="2838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00" spc="-325">
                <a:solidFill>
                  <a:srgbClr val="1D3A8A"/>
                </a:solidFill>
                <a:latin typeface="Dotum"/>
                <a:cs typeface="Dotum"/>
              </a:rPr>
              <a:t>대순</a:t>
            </a:r>
            <a:r>
              <a:rPr dirty="0" sz="1700" spc="-150">
                <a:solidFill>
                  <a:srgbClr val="1D3A8A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1D3A8A"/>
                </a:solidFill>
                <a:latin typeface="Dotum"/>
                <a:cs typeface="Dotum"/>
              </a:rPr>
              <a:t>종단</a:t>
            </a:r>
            <a:r>
              <a:rPr dirty="0" sz="1700" spc="-145">
                <a:solidFill>
                  <a:srgbClr val="1D3A8A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1D3A8A"/>
                </a:solidFill>
                <a:latin typeface="Dotum"/>
                <a:cs typeface="Dotum"/>
              </a:rPr>
              <a:t>내</a:t>
            </a:r>
            <a:r>
              <a:rPr dirty="0" sz="1700" spc="-145">
                <a:solidFill>
                  <a:srgbClr val="1D3A8A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1D3A8A"/>
                </a:solidFill>
                <a:latin typeface="Dotum"/>
                <a:cs typeface="Dotum"/>
              </a:rPr>
              <a:t>진묵</a:t>
            </a:r>
            <a:r>
              <a:rPr dirty="0" sz="1700" spc="-150">
                <a:solidFill>
                  <a:srgbClr val="1D3A8A"/>
                </a:solidFill>
                <a:latin typeface="Dotum"/>
                <a:cs typeface="Dotum"/>
              </a:rPr>
              <a:t> </a:t>
            </a:r>
            <a:r>
              <a:rPr dirty="0" sz="1700" spc="-350">
                <a:solidFill>
                  <a:srgbClr val="1D3A8A"/>
                </a:solidFill>
                <a:latin typeface="Dotum"/>
                <a:cs typeface="Dotum"/>
              </a:rPr>
              <a:t>연구</a:t>
            </a:r>
            <a:endParaRPr sz="1700">
              <a:latin typeface="Dotum"/>
              <a:cs typeface="Dotum"/>
            </a:endParaRPr>
          </a:p>
        </p:txBody>
      </p:sp>
      <p:sp>
        <p:nvSpPr>
          <p:cNvPr id="16" name="object 16" descr=""/>
          <p:cNvSpPr/>
          <p:nvPr/>
        </p:nvSpPr>
        <p:spPr>
          <a:xfrm>
            <a:off x="8429612" y="2524124"/>
            <a:ext cx="57150" cy="1314450"/>
          </a:xfrm>
          <a:custGeom>
            <a:avLst/>
            <a:gdLst/>
            <a:ahLst/>
            <a:cxnLst/>
            <a:rect l="l" t="t" r="r" b="b"/>
            <a:pathLst>
              <a:path w="57150" h="1314450">
                <a:moveTo>
                  <a:pt x="57150" y="1282090"/>
                </a:moveTo>
                <a:lnTo>
                  <a:pt x="32372" y="1257300"/>
                </a:lnTo>
                <a:lnTo>
                  <a:pt x="24790" y="1257300"/>
                </a:lnTo>
                <a:lnTo>
                  <a:pt x="0" y="1282090"/>
                </a:lnTo>
                <a:lnTo>
                  <a:pt x="0" y="1289672"/>
                </a:lnTo>
                <a:lnTo>
                  <a:pt x="24790" y="1314450"/>
                </a:lnTo>
                <a:lnTo>
                  <a:pt x="32372" y="1314450"/>
                </a:lnTo>
                <a:lnTo>
                  <a:pt x="57150" y="1289672"/>
                </a:lnTo>
                <a:lnTo>
                  <a:pt x="57150" y="1285875"/>
                </a:lnTo>
                <a:lnTo>
                  <a:pt x="57150" y="1282090"/>
                </a:lnTo>
                <a:close/>
              </a:path>
              <a:path w="57150" h="1314450">
                <a:moveTo>
                  <a:pt x="57150" y="710590"/>
                </a:moveTo>
                <a:lnTo>
                  <a:pt x="32372" y="685800"/>
                </a:lnTo>
                <a:lnTo>
                  <a:pt x="24790" y="685800"/>
                </a:lnTo>
                <a:lnTo>
                  <a:pt x="0" y="710590"/>
                </a:lnTo>
                <a:lnTo>
                  <a:pt x="0" y="718172"/>
                </a:lnTo>
                <a:lnTo>
                  <a:pt x="24790" y="742950"/>
                </a:lnTo>
                <a:lnTo>
                  <a:pt x="32372" y="742950"/>
                </a:lnTo>
                <a:lnTo>
                  <a:pt x="57150" y="718172"/>
                </a:lnTo>
                <a:lnTo>
                  <a:pt x="57150" y="714375"/>
                </a:lnTo>
                <a:lnTo>
                  <a:pt x="57150" y="710590"/>
                </a:lnTo>
                <a:close/>
              </a:path>
              <a:path w="57150" h="1314450">
                <a:moveTo>
                  <a:pt x="57150" y="367690"/>
                </a:moveTo>
                <a:lnTo>
                  <a:pt x="32372" y="342900"/>
                </a:lnTo>
                <a:lnTo>
                  <a:pt x="24790" y="342900"/>
                </a:lnTo>
                <a:lnTo>
                  <a:pt x="0" y="367690"/>
                </a:lnTo>
                <a:lnTo>
                  <a:pt x="0" y="375272"/>
                </a:lnTo>
                <a:lnTo>
                  <a:pt x="24790" y="400050"/>
                </a:lnTo>
                <a:lnTo>
                  <a:pt x="32372" y="400050"/>
                </a:lnTo>
                <a:lnTo>
                  <a:pt x="57150" y="375272"/>
                </a:lnTo>
                <a:lnTo>
                  <a:pt x="57150" y="371475"/>
                </a:lnTo>
                <a:lnTo>
                  <a:pt x="57150" y="367690"/>
                </a:lnTo>
                <a:close/>
              </a:path>
              <a:path w="57150" h="1314450">
                <a:moveTo>
                  <a:pt x="57150" y="24790"/>
                </a:moveTo>
                <a:lnTo>
                  <a:pt x="32372" y="0"/>
                </a:lnTo>
                <a:lnTo>
                  <a:pt x="24790" y="0"/>
                </a:lnTo>
                <a:lnTo>
                  <a:pt x="0" y="24790"/>
                </a:lnTo>
                <a:lnTo>
                  <a:pt x="0" y="32372"/>
                </a:lnTo>
                <a:lnTo>
                  <a:pt x="24790" y="57150"/>
                </a:lnTo>
                <a:lnTo>
                  <a:pt x="32372" y="57150"/>
                </a:lnTo>
                <a:lnTo>
                  <a:pt x="57150" y="32372"/>
                </a:lnTo>
                <a:lnTo>
                  <a:pt x="57150" y="28575"/>
                </a:lnTo>
                <a:lnTo>
                  <a:pt x="57150" y="2479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 txBox="1"/>
          <p:nvPr/>
        </p:nvSpPr>
        <p:spPr>
          <a:xfrm>
            <a:off x="8594625" y="2424938"/>
            <a:ext cx="220218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60">
                <a:latin typeface="Dotum"/>
                <a:cs typeface="Dotum"/>
              </a:rPr>
              <a:t>진묵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원에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대한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사실성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검증에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중점</a:t>
            </a:r>
            <a:endParaRPr sz="1350">
              <a:latin typeface="Dotum"/>
              <a:cs typeface="Dotum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8594625" y="2767838"/>
            <a:ext cx="220218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60">
                <a:latin typeface="Dotum"/>
                <a:cs typeface="Dotum"/>
              </a:rPr>
              <a:t>진묵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사후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도통신의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서양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전래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연구</a:t>
            </a:r>
            <a:endParaRPr sz="1350">
              <a:latin typeface="Dotum"/>
              <a:cs typeface="Dotum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8594625" y="3088792"/>
            <a:ext cx="2439670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95"/>
              </a:spcBef>
            </a:pPr>
            <a:r>
              <a:rPr dirty="0" sz="1350" spc="-260">
                <a:latin typeface="Dotum"/>
                <a:cs typeface="Dotum"/>
              </a:rPr>
              <a:t>서양문명과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동양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유불선과의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관계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규명</a:t>
            </a:r>
            <a:r>
              <a:rPr dirty="0" sz="1350" spc="500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부족</a:t>
            </a:r>
            <a:endParaRPr sz="1350">
              <a:latin typeface="Dotum"/>
              <a:cs typeface="Dotum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8594625" y="3660292"/>
            <a:ext cx="2580005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95"/>
              </a:spcBef>
            </a:pPr>
            <a:r>
              <a:rPr dirty="0" sz="1350" spc="-260">
                <a:latin typeface="Dotum"/>
                <a:cs typeface="Dotum"/>
              </a:rPr>
              <a:t>유불선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도통신이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서양문화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계발의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원동력</a:t>
            </a:r>
            <a:r>
              <a:rPr dirty="0" sz="1350" spc="5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되었다는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170">
                <a:latin typeface="SimSun"/>
                <a:cs typeface="SimSun"/>
              </a:rPr>
              <a:t>『</a:t>
            </a:r>
            <a:r>
              <a:rPr dirty="0" sz="1350" spc="-260">
                <a:latin typeface="Dotum"/>
                <a:cs typeface="Dotum"/>
              </a:rPr>
              <a:t>전경</a:t>
            </a:r>
            <a:r>
              <a:rPr dirty="0" sz="1350" spc="-170">
                <a:latin typeface="SimSun"/>
                <a:cs typeface="SimSun"/>
              </a:rPr>
              <a:t>』</a:t>
            </a:r>
            <a:r>
              <a:rPr dirty="0" sz="1350" spc="-260">
                <a:latin typeface="Dotum"/>
                <a:cs typeface="Dotum"/>
              </a:rPr>
              <a:t>의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내용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검토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필요</a:t>
            </a:r>
            <a:endParaRPr sz="1350">
              <a:latin typeface="Dotum"/>
              <a:cs typeface="Dotum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8628409" y="4699251"/>
            <a:ext cx="2361565" cy="402590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276225" marR="5080" indent="-264160">
              <a:lnSpc>
                <a:spcPct val="104200"/>
              </a:lnSpc>
              <a:spcBef>
                <a:spcPts val="60"/>
              </a:spcBef>
            </a:pPr>
            <a:r>
              <a:rPr dirty="0" sz="1200" spc="-190" i="1">
                <a:solidFill>
                  <a:srgbClr val="4A5462"/>
                </a:solidFill>
                <a:latin typeface="Axiforma"/>
                <a:cs typeface="Axiforma"/>
              </a:rPr>
              <a:t>"</a:t>
            </a:r>
            <a:r>
              <a:rPr dirty="0" sz="1200" spc="-190">
                <a:solidFill>
                  <a:srgbClr val="4A5462"/>
                </a:solidFill>
                <a:latin typeface="Dotum"/>
                <a:cs typeface="Dotum"/>
              </a:rPr>
              <a:t>진묵</a:t>
            </a:r>
            <a:r>
              <a:rPr dirty="0" sz="1200" spc="-105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연구의</a:t>
            </a:r>
            <a:r>
              <a:rPr dirty="0" sz="1200" spc="-105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주요</a:t>
            </a:r>
            <a:r>
              <a:rPr dirty="0" sz="1200" spc="-105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과제는</a:t>
            </a:r>
            <a:r>
              <a:rPr dirty="0" sz="1200" spc="-105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서양</a:t>
            </a:r>
            <a:r>
              <a:rPr dirty="0" sz="1200" spc="-105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29">
                <a:solidFill>
                  <a:srgbClr val="4A5462"/>
                </a:solidFill>
                <a:latin typeface="Dotum"/>
                <a:cs typeface="Dotum"/>
              </a:rPr>
              <a:t>근대문명과</a:t>
            </a:r>
            <a:r>
              <a:rPr dirty="0" sz="1200" spc="50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동양</a:t>
            </a:r>
            <a:r>
              <a:rPr dirty="0" sz="1200" spc="-11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유불선</a:t>
            </a:r>
            <a:r>
              <a:rPr dirty="0" sz="1200" spc="-11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사상의</a:t>
            </a:r>
            <a:r>
              <a:rPr dirty="0" sz="1200" spc="-11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연관성</a:t>
            </a:r>
            <a:r>
              <a:rPr dirty="0" sz="1200" spc="-11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5">
                <a:solidFill>
                  <a:srgbClr val="4A5462"/>
                </a:solidFill>
                <a:latin typeface="Dotum"/>
                <a:cs typeface="Dotum"/>
              </a:rPr>
              <a:t>증명</a:t>
            </a:r>
            <a:r>
              <a:rPr dirty="0" sz="1200" spc="-25" i="1">
                <a:solidFill>
                  <a:srgbClr val="4A5462"/>
                </a:solidFill>
                <a:latin typeface="Axiforma"/>
                <a:cs typeface="Axiforma"/>
              </a:rPr>
              <a:t>"</a:t>
            </a:r>
            <a:endParaRPr sz="1200">
              <a:latin typeface="Axiforma"/>
              <a:cs typeface="Axiforma"/>
            </a:endParaRPr>
          </a:p>
        </p:txBody>
      </p:sp>
      <p:sp>
        <p:nvSpPr>
          <p:cNvPr id="22" name="object 22" descr=""/>
          <p:cNvSpPr/>
          <p:nvPr/>
        </p:nvSpPr>
        <p:spPr>
          <a:xfrm>
            <a:off x="761999" y="5438774"/>
            <a:ext cx="10668000" cy="9525"/>
          </a:xfrm>
          <a:custGeom>
            <a:avLst/>
            <a:gdLst/>
            <a:ahLst/>
            <a:cxnLst/>
            <a:rect l="l" t="t" r="r" b="b"/>
            <a:pathLst>
              <a:path w="10668000" h="9525">
                <a:moveTo>
                  <a:pt x="10667999" y="9524"/>
                </a:moveTo>
                <a:lnTo>
                  <a:pt x="0" y="9524"/>
                </a:lnTo>
                <a:lnTo>
                  <a:pt x="0" y="0"/>
                </a:lnTo>
                <a:lnTo>
                  <a:pt x="10667999" y="0"/>
                </a:lnTo>
                <a:lnTo>
                  <a:pt x="10667999" y="9524"/>
                </a:lnTo>
                <a:close/>
              </a:path>
            </a:pathLst>
          </a:custGeom>
          <a:solidFill>
            <a:srgbClr val="A81B0D">
              <a:alpha val="1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 txBox="1"/>
          <p:nvPr/>
        </p:nvSpPr>
        <p:spPr>
          <a:xfrm>
            <a:off x="749299" y="5574817"/>
            <a:ext cx="10672445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95"/>
              </a:spcBef>
            </a:pPr>
            <a:r>
              <a:rPr dirty="0" sz="1350" spc="-260">
                <a:solidFill>
                  <a:srgbClr val="1D3A8A"/>
                </a:solidFill>
                <a:latin typeface="Dotum"/>
                <a:cs typeface="Dotum"/>
              </a:rPr>
              <a:t>선행연구의</a:t>
            </a:r>
            <a:r>
              <a:rPr dirty="0" sz="1350" spc="-105">
                <a:solidFill>
                  <a:srgbClr val="1D3A8A"/>
                </a:solidFill>
                <a:latin typeface="Dotum"/>
                <a:cs typeface="Dotum"/>
              </a:rPr>
              <a:t> </a:t>
            </a:r>
            <a:r>
              <a:rPr dirty="0" sz="1350" spc="-215">
                <a:solidFill>
                  <a:srgbClr val="1D3A8A"/>
                </a:solidFill>
                <a:latin typeface="Dotum"/>
                <a:cs typeface="Dotum"/>
              </a:rPr>
              <a:t>한계점</a:t>
            </a:r>
            <a:r>
              <a:rPr dirty="0" sz="1350" spc="-215">
                <a:solidFill>
                  <a:srgbClr val="1D3A8A"/>
                </a:solidFill>
                <a:latin typeface="Comic Sans MS"/>
                <a:cs typeface="Comic Sans MS"/>
              </a:rPr>
              <a:t>:</a:t>
            </a:r>
            <a:r>
              <a:rPr dirty="0" sz="1350" spc="-60">
                <a:solidFill>
                  <a:srgbClr val="1D3A8A"/>
                </a:solidFill>
                <a:latin typeface="Comic Sans MS"/>
                <a:cs typeface="Comic Sans MS"/>
              </a:rPr>
              <a:t> </a:t>
            </a:r>
            <a:r>
              <a:rPr dirty="0" sz="1350" spc="-260">
                <a:latin typeface="Dotum"/>
                <a:cs typeface="Dotum"/>
              </a:rPr>
              <a:t>진묵의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원이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전경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속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인물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중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원의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실체를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파악하기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가장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어려운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20">
                <a:latin typeface="Dotum"/>
                <a:cs typeface="Dotum"/>
              </a:rPr>
              <a:t>대상이며</a:t>
            </a:r>
            <a:r>
              <a:rPr dirty="0" sz="1350" spc="-220">
                <a:latin typeface="Microsoft Sans Serif"/>
                <a:cs typeface="Microsoft Sans Serif"/>
              </a:rPr>
              <a:t>,</a:t>
            </a:r>
            <a:r>
              <a:rPr dirty="0" sz="1350" spc="-15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특히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한국에서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문화계발을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하지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못한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원의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크기와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성격에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대한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종합적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분석이</a:t>
            </a:r>
            <a:r>
              <a:rPr dirty="0" sz="1350" spc="500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부족함</a:t>
            </a:r>
            <a:endParaRPr sz="1350">
              <a:latin typeface="Dotum"/>
              <a:cs typeface="Dotum"/>
            </a:endParaRPr>
          </a:p>
        </p:txBody>
      </p:sp>
      <p:sp>
        <p:nvSpPr>
          <p:cNvPr id="24" name="object 24" descr=""/>
          <p:cNvSpPr/>
          <p:nvPr/>
        </p:nvSpPr>
        <p:spPr>
          <a:xfrm>
            <a:off x="0" y="6857999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A81B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object 25" descr=""/>
          <p:cNvSpPr txBox="1"/>
          <p:nvPr/>
        </p:nvSpPr>
        <p:spPr>
          <a:xfrm>
            <a:off x="749299" y="6232651"/>
            <a:ext cx="1242060" cy="1587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50"/>
              </a:lnSpc>
            </a:pP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진묵의</a:t>
            </a:r>
            <a:r>
              <a:rPr dirty="0" sz="1150" spc="-85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원에</a:t>
            </a:r>
            <a:r>
              <a:rPr dirty="0" sz="1150" spc="-80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대한</a:t>
            </a:r>
            <a:r>
              <a:rPr dirty="0" sz="1150" spc="-80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60">
                <a:solidFill>
                  <a:srgbClr val="6A7280"/>
                </a:solidFill>
                <a:latin typeface="Dotum"/>
                <a:cs typeface="Dotum"/>
              </a:rPr>
              <a:t>연구</a:t>
            </a:r>
            <a:endParaRPr sz="1150">
              <a:latin typeface="Dotum"/>
              <a:cs typeface="Dotum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11317782" y="6232651"/>
            <a:ext cx="163195" cy="1587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50"/>
              </a:lnSpc>
            </a:pPr>
            <a:fld id="{81D60167-4931-47E6-BA6A-407CBD079E47}" type="slidenum">
              <a:rPr dirty="0" sz="1150" spc="-50">
                <a:solidFill>
                  <a:srgbClr val="6A7280"/>
                </a:solidFill>
                <a:latin typeface="Arial"/>
                <a:cs typeface="Arial"/>
              </a:rPr>
              <a:t>6</a:t>
            </a:fld>
            <a:endParaRPr sz="11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761999" y="1104899"/>
            <a:ext cx="914400" cy="28575"/>
          </a:xfrm>
          <a:custGeom>
            <a:avLst/>
            <a:gdLst/>
            <a:ahLst/>
            <a:cxnLst/>
            <a:rect l="l" t="t" r="r" b="b"/>
            <a:pathLst>
              <a:path w="914400" h="28575">
                <a:moveTo>
                  <a:pt x="914399" y="28574"/>
                </a:moveTo>
                <a:lnTo>
                  <a:pt x="0" y="28574"/>
                </a:lnTo>
                <a:lnTo>
                  <a:pt x="0" y="0"/>
                </a:lnTo>
                <a:lnTo>
                  <a:pt x="914399" y="0"/>
                </a:lnTo>
                <a:lnTo>
                  <a:pt x="914399" y="28574"/>
                </a:lnTo>
                <a:close/>
              </a:path>
            </a:pathLst>
          </a:custGeom>
          <a:solidFill>
            <a:srgbClr val="D4AF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80"/>
              <a:t>진묵의</a:t>
            </a:r>
            <a:r>
              <a:rPr dirty="0" spc="-330"/>
              <a:t> </a:t>
            </a:r>
            <a:r>
              <a:rPr dirty="0" spc="-580"/>
              <a:t>원의</a:t>
            </a:r>
            <a:r>
              <a:rPr dirty="0" spc="-315"/>
              <a:t> </a:t>
            </a:r>
            <a:r>
              <a:rPr dirty="0" spc="-605"/>
              <a:t>크기</a:t>
            </a: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1743075"/>
            <a:ext cx="152399" cy="152399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1054100" y="1643507"/>
            <a:ext cx="253111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latin typeface="Dotum"/>
                <a:cs typeface="Dotum"/>
              </a:rPr>
              <a:t>유불선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60">
                <a:latin typeface="Dotum"/>
                <a:cs typeface="Dotum"/>
              </a:rPr>
              <a:t>도통신의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60">
                <a:latin typeface="Dotum"/>
                <a:cs typeface="Dotum"/>
              </a:rPr>
              <a:t>서양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85">
                <a:latin typeface="Dotum"/>
                <a:cs typeface="Dotum"/>
              </a:rPr>
              <a:t>전파</a:t>
            </a:r>
            <a:endParaRPr sz="2000">
              <a:latin typeface="Dotum"/>
              <a:cs typeface="Dotum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130300" y="2053535"/>
            <a:ext cx="6230620" cy="10941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5"/>
              </a:spcBef>
            </a:pPr>
            <a:r>
              <a:rPr dirty="0" sz="1500" spc="-195">
                <a:latin typeface="Dotum"/>
                <a:cs typeface="Dotum"/>
              </a:rPr>
              <a:t>전경</a:t>
            </a:r>
            <a:r>
              <a:rPr dirty="0" sz="1500" spc="-195">
                <a:latin typeface="Arial"/>
                <a:cs typeface="Arial"/>
              </a:rPr>
              <a:t>(</a:t>
            </a:r>
            <a:r>
              <a:rPr dirty="0" sz="1500" spc="-150">
                <a:latin typeface="SimSun"/>
                <a:cs typeface="SimSun"/>
              </a:rPr>
              <a:t>典經</a:t>
            </a:r>
            <a:r>
              <a:rPr dirty="0" sz="1500" spc="-165">
                <a:latin typeface="Arial"/>
                <a:cs typeface="Arial"/>
              </a:rPr>
              <a:t>)</a:t>
            </a:r>
            <a:r>
              <a:rPr dirty="0" sz="1500" spc="-165">
                <a:latin typeface="Dotum"/>
                <a:cs typeface="Dotum"/>
              </a:rPr>
              <a:t>에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따르면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진묵이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데려간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20">
                <a:latin typeface="Dotum"/>
                <a:cs typeface="Dotum"/>
              </a:rPr>
              <a:t>유불선</a:t>
            </a:r>
            <a:r>
              <a:rPr dirty="0" sz="1500" spc="-220">
                <a:latin typeface="Arial"/>
                <a:cs typeface="Arial"/>
              </a:rPr>
              <a:t>(</a:t>
            </a:r>
            <a:r>
              <a:rPr dirty="0" sz="1500" spc="-150">
                <a:latin typeface="SimSun"/>
                <a:cs typeface="SimSun"/>
              </a:rPr>
              <a:t>儒佛仙</a:t>
            </a:r>
            <a:r>
              <a:rPr dirty="0" sz="1500" spc="-25">
                <a:latin typeface="Arial"/>
                <a:cs typeface="Arial"/>
              </a:rPr>
              <a:t>) </a:t>
            </a:r>
            <a:r>
              <a:rPr dirty="0" sz="1500" spc="-270">
                <a:latin typeface="Dotum"/>
                <a:cs typeface="Dotum"/>
              </a:rPr>
              <a:t>도통신이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서양문화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계발의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0">
                <a:latin typeface="Dotum"/>
                <a:cs typeface="Dotum"/>
              </a:rPr>
              <a:t>원동력이 </a:t>
            </a:r>
            <a:r>
              <a:rPr dirty="0" sz="1500" spc="-295">
                <a:latin typeface="Dotum"/>
                <a:cs typeface="Dotum"/>
              </a:rPr>
              <a:t>되었음</a:t>
            </a:r>
            <a:endParaRPr sz="1500">
              <a:latin typeface="Dotum"/>
              <a:cs typeface="Dotum"/>
            </a:endParaRPr>
          </a:p>
          <a:p>
            <a:pPr marL="12700" marR="99695">
              <a:lnSpc>
                <a:spcPct val="116700"/>
              </a:lnSpc>
            </a:pPr>
            <a:r>
              <a:rPr dirty="0" sz="1500" spc="-270">
                <a:latin typeface="Dotum"/>
                <a:cs typeface="Dotum"/>
              </a:rPr>
              <a:t>마테오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리치가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번역한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동양의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고전들이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프랑스혁명으로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대표되는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유럽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근대문화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발전에 기여</a:t>
            </a:r>
            <a:endParaRPr sz="1500">
              <a:latin typeface="Dotum"/>
              <a:cs typeface="Dotum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3533775"/>
            <a:ext cx="152399" cy="152399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1054100" y="3434207"/>
            <a:ext cx="211074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latin typeface="Dotum"/>
                <a:cs typeface="Dotum"/>
              </a:rPr>
              <a:t>한국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60">
                <a:latin typeface="Dotum"/>
                <a:cs typeface="Dotum"/>
              </a:rPr>
              <a:t>문명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60">
                <a:latin typeface="Dotum"/>
                <a:cs typeface="Dotum"/>
              </a:rPr>
              <a:t>개발의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85">
                <a:latin typeface="Dotum"/>
                <a:cs typeface="Dotum"/>
              </a:rPr>
              <a:t>좌절</a:t>
            </a:r>
            <a:endParaRPr sz="2000">
              <a:latin typeface="Dotum"/>
              <a:cs typeface="Dotum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130300" y="3845572"/>
            <a:ext cx="5868670" cy="558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dirty="0" sz="1500" spc="-270">
                <a:latin typeface="Dotum"/>
                <a:cs typeface="Dotum"/>
              </a:rPr>
              <a:t>진묵이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천상에서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배워온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음양오행의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유불선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과학을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본래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한국에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전하려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했으나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실패 </a:t>
            </a:r>
            <a:r>
              <a:rPr dirty="0" sz="1500" spc="-270">
                <a:latin typeface="Dotum"/>
                <a:cs typeface="Dotum"/>
              </a:rPr>
              <a:t>김봉곡에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의해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죽임을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당함으로써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한국의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문명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개발이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좌절됨</a:t>
            </a:r>
            <a:endParaRPr sz="1500">
              <a:latin typeface="Dotum"/>
              <a:cs typeface="Dotum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4791074"/>
            <a:ext cx="152399" cy="152399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1054100" y="4691506"/>
            <a:ext cx="93091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latin typeface="Dotum"/>
                <a:cs typeface="Dotum"/>
              </a:rPr>
              <a:t>원의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85">
                <a:latin typeface="Dotum"/>
                <a:cs typeface="Dotum"/>
              </a:rPr>
              <a:t>규모</a:t>
            </a:r>
            <a:endParaRPr sz="2000">
              <a:latin typeface="Dotum"/>
              <a:cs typeface="Dotum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130300" y="5101535"/>
            <a:ext cx="6278245" cy="8274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105"/>
              </a:spcBef>
            </a:pPr>
            <a:r>
              <a:rPr dirty="0" sz="1500" spc="-270">
                <a:latin typeface="Dotum"/>
                <a:cs typeface="Dotum"/>
              </a:rPr>
              <a:t>오늘날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과학문명의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크기만큼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큰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원을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품게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됨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>
                <a:latin typeface="Arial"/>
                <a:cs typeface="Arial"/>
              </a:rPr>
              <a:t>-</a:t>
            </a:r>
            <a:r>
              <a:rPr dirty="0" sz="1500" spc="-75">
                <a:latin typeface="Arial"/>
                <a:cs typeface="Arial"/>
              </a:rPr>
              <a:t> </a:t>
            </a:r>
            <a:r>
              <a:rPr dirty="0" sz="1500" spc="-270">
                <a:latin typeface="Dotum"/>
                <a:cs typeface="Dotum"/>
              </a:rPr>
              <a:t>투자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효과가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컸던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만큼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투자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유치에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실패한 </a:t>
            </a:r>
            <a:r>
              <a:rPr dirty="0" sz="1500" spc="-270">
                <a:latin typeface="Dotum"/>
                <a:cs typeface="Dotum"/>
              </a:rPr>
              <a:t>사람의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원의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크기도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320">
                <a:latin typeface="Dotum"/>
                <a:cs typeface="Dotum"/>
              </a:rPr>
              <a:t>큼</a:t>
            </a:r>
            <a:endParaRPr sz="1500">
              <a:latin typeface="Dotum"/>
              <a:cs typeface="Dotum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dirty="0" sz="1500" spc="-270">
                <a:latin typeface="Dotum"/>
                <a:cs typeface="Dotum"/>
              </a:rPr>
              <a:t>한국이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음양오행의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종주국으로서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누릴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있었던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문명적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발전의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기회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상실</a:t>
            </a:r>
            <a:endParaRPr sz="1500">
              <a:latin typeface="Dotum"/>
              <a:cs typeface="Dotum"/>
            </a:endParaRPr>
          </a:p>
        </p:txBody>
      </p:sp>
      <p:sp>
        <p:nvSpPr>
          <p:cNvPr id="13" name="object 13" descr=""/>
          <p:cNvSpPr/>
          <p:nvPr/>
        </p:nvSpPr>
        <p:spPr>
          <a:xfrm>
            <a:off x="7877174" y="1666874"/>
            <a:ext cx="9525" cy="4572000"/>
          </a:xfrm>
          <a:custGeom>
            <a:avLst/>
            <a:gdLst/>
            <a:ahLst/>
            <a:cxnLst/>
            <a:rect l="l" t="t" r="r" b="b"/>
            <a:pathLst>
              <a:path w="9525" h="4572000">
                <a:moveTo>
                  <a:pt x="9524" y="4571999"/>
                </a:moveTo>
                <a:lnTo>
                  <a:pt x="0" y="4571999"/>
                </a:lnTo>
                <a:lnTo>
                  <a:pt x="0" y="0"/>
                </a:lnTo>
                <a:lnTo>
                  <a:pt x="9524" y="0"/>
                </a:lnTo>
                <a:lnTo>
                  <a:pt x="9524" y="4571999"/>
                </a:lnTo>
                <a:close/>
              </a:path>
            </a:pathLst>
          </a:custGeom>
          <a:solidFill>
            <a:srgbClr val="D4AF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8191499" y="2219324"/>
            <a:ext cx="3238500" cy="2857500"/>
          </a:xfrm>
          <a:custGeom>
            <a:avLst/>
            <a:gdLst/>
            <a:ahLst/>
            <a:cxnLst/>
            <a:rect l="l" t="t" r="r" b="b"/>
            <a:pathLst>
              <a:path w="3238500" h="2857500">
                <a:moveTo>
                  <a:pt x="3167302" y="2857499"/>
                </a:moveTo>
                <a:lnTo>
                  <a:pt x="71196" y="2857499"/>
                </a:lnTo>
                <a:lnTo>
                  <a:pt x="66240" y="2857011"/>
                </a:lnTo>
                <a:lnTo>
                  <a:pt x="29703" y="2841878"/>
                </a:lnTo>
                <a:lnTo>
                  <a:pt x="3884" y="2805837"/>
                </a:lnTo>
                <a:lnTo>
                  <a:pt x="0" y="2786302"/>
                </a:lnTo>
                <a:lnTo>
                  <a:pt x="0" y="2781299"/>
                </a:lnTo>
                <a:lnTo>
                  <a:pt x="0" y="71196"/>
                </a:lnTo>
                <a:lnTo>
                  <a:pt x="15620" y="29705"/>
                </a:lnTo>
                <a:lnTo>
                  <a:pt x="51660" y="3885"/>
                </a:lnTo>
                <a:lnTo>
                  <a:pt x="71196" y="0"/>
                </a:lnTo>
                <a:lnTo>
                  <a:pt x="3167302" y="0"/>
                </a:lnTo>
                <a:lnTo>
                  <a:pt x="3208793" y="15621"/>
                </a:lnTo>
                <a:lnTo>
                  <a:pt x="3234612" y="51661"/>
                </a:lnTo>
                <a:lnTo>
                  <a:pt x="3238498" y="71196"/>
                </a:lnTo>
                <a:lnTo>
                  <a:pt x="3238498" y="2786302"/>
                </a:lnTo>
                <a:lnTo>
                  <a:pt x="3222876" y="2827794"/>
                </a:lnTo>
                <a:lnTo>
                  <a:pt x="3186836" y="2853613"/>
                </a:lnTo>
                <a:lnTo>
                  <a:pt x="3172257" y="2857011"/>
                </a:lnTo>
                <a:lnTo>
                  <a:pt x="3167302" y="2857499"/>
                </a:lnTo>
                <a:close/>
              </a:path>
            </a:pathLst>
          </a:custGeom>
          <a:solidFill>
            <a:srgbClr val="1D3A8A">
              <a:alpha val="50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 txBox="1"/>
          <p:nvPr/>
        </p:nvSpPr>
        <p:spPr>
          <a:xfrm>
            <a:off x="8436123" y="2429510"/>
            <a:ext cx="2745740" cy="2838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00" spc="-325">
                <a:solidFill>
                  <a:srgbClr val="1D3A8A"/>
                </a:solidFill>
                <a:latin typeface="Dotum"/>
                <a:cs typeface="Dotum"/>
              </a:rPr>
              <a:t>동양</a:t>
            </a:r>
            <a:r>
              <a:rPr dirty="0" sz="1700" spc="-150">
                <a:solidFill>
                  <a:srgbClr val="1D3A8A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1D3A8A"/>
                </a:solidFill>
                <a:latin typeface="Dotum"/>
                <a:cs typeface="Dotum"/>
              </a:rPr>
              <a:t>사상이</a:t>
            </a:r>
            <a:r>
              <a:rPr dirty="0" sz="1700" spc="-145">
                <a:solidFill>
                  <a:srgbClr val="1D3A8A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1D3A8A"/>
                </a:solidFill>
                <a:latin typeface="Dotum"/>
                <a:cs typeface="Dotum"/>
              </a:rPr>
              <a:t>서양</a:t>
            </a:r>
            <a:r>
              <a:rPr dirty="0" sz="1700" spc="-145">
                <a:solidFill>
                  <a:srgbClr val="1D3A8A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1D3A8A"/>
                </a:solidFill>
                <a:latin typeface="Dotum"/>
                <a:cs typeface="Dotum"/>
              </a:rPr>
              <a:t>문명에</a:t>
            </a:r>
            <a:r>
              <a:rPr dirty="0" sz="1700" spc="-145">
                <a:solidFill>
                  <a:srgbClr val="1D3A8A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1D3A8A"/>
                </a:solidFill>
                <a:latin typeface="Dotum"/>
                <a:cs typeface="Dotum"/>
              </a:rPr>
              <a:t>미친</a:t>
            </a:r>
            <a:r>
              <a:rPr dirty="0" sz="1700" spc="-145">
                <a:solidFill>
                  <a:srgbClr val="1D3A8A"/>
                </a:solidFill>
                <a:latin typeface="Dotum"/>
                <a:cs typeface="Dotum"/>
              </a:rPr>
              <a:t> </a:t>
            </a:r>
            <a:r>
              <a:rPr dirty="0" sz="1700" spc="-350">
                <a:solidFill>
                  <a:srgbClr val="1D3A8A"/>
                </a:solidFill>
                <a:latin typeface="Dotum"/>
                <a:cs typeface="Dotum"/>
              </a:rPr>
              <a:t>영향</a:t>
            </a:r>
            <a:endParaRPr sz="1700">
              <a:latin typeface="Dotum"/>
              <a:cs typeface="Dotum"/>
            </a:endParaRPr>
          </a:p>
        </p:txBody>
      </p:sp>
      <p:sp>
        <p:nvSpPr>
          <p:cNvPr id="16" name="object 16" descr=""/>
          <p:cNvSpPr/>
          <p:nvPr/>
        </p:nvSpPr>
        <p:spPr>
          <a:xfrm>
            <a:off x="8429612" y="2962274"/>
            <a:ext cx="57150" cy="1504950"/>
          </a:xfrm>
          <a:custGeom>
            <a:avLst/>
            <a:gdLst/>
            <a:ahLst/>
            <a:cxnLst/>
            <a:rect l="l" t="t" r="r" b="b"/>
            <a:pathLst>
              <a:path w="57150" h="1504950">
                <a:moveTo>
                  <a:pt x="57150" y="1472590"/>
                </a:moveTo>
                <a:lnTo>
                  <a:pt x="32372" y="1447800"/>
                </a:lnTo>
                <a:lnTo>
                  <a:pt x="24790" y="1447800"/>
                </a:lnTo>
                <a:lnTo>
                  <a:pt x="0" y="1472590"/>
                </a:lnTo>
                <a:lnTo>
                  <a:pt x="0" y="1480172"/>
                </a:lnTo>
                <a:lnTo>
                  <a:pt x="24790" y="1504950"/>
                </a:lnTo>
                <a:lnTo>
                  <a:pt x="32372" y="1504950"/>
                </a:lnTo>
                <a:lnTo>
                  <a:pt x="57150" y="1480172"/>
                </a:lnTo>
                <a:lnTo>
                  <a:pt x="57150" y="1476375"/>
                </a:lnTo>
                <a:lnTo>
                  <a:pt x="57150" y="1472590"/>
                </a:lnTo>
                <a:close/>
              </a:path>
              <a:path w="57150" h="1504950">
                <a:moveTo>
                  <a:pt x="57150" y="1167790"/>
                </a:moveTo>
                <a:lnTo>
                  <a:pt x="32372" y="1143000"/>
                </a:lnTo>
                <a:lnTo>
                  <a:pt x="24790" y="1143000"/>
                </a:lnTo>
                <a:lnTo>
                  <a:pt x="0" y="1167790"/>
                </a:lnTo>
                <a:lnTo>
                  <a:pt x="0" y="1175372"/>
                </a:lnTo>
                <a:lnTo>
                  <a:pt x="24790" y="1200150"/>
                </a:lnTo>
                <a:lnTo>
                  <a:pt x="32372" y="1200150"/>
                </a:lnTo>
                <a:lnTo>
                  <a:pt x="57150" y="1175372"/>
                </a:lnTo>
                <a:lnTo>
                  <a:pt x="57150" y="1171575"/>
                </a:lnTo>
                <a:lnTo>
                  <a:pt x="57150" y="1167790"/>
                </a:lnTo>
                <a:close/>
              </a:path>
              <a:path w="57150" h="1504950">
                <a:moveTo>
                  <a:pt x="57150" y="862990"/>
                </a:moveTo>
                <a:lnTo>
                  <a:pt x="32372" y="838200"/>
                </a:lnTo>
                <a:lnTo>
                  <a:pt x="24790" y="838200"/>
                </a:lnTo>
                <a:lnTo>
                  <a:pt x="0" y="862990"/>
                </a:lnTo>
                <a:lnTo>
                  <a:pt x="0" y="870572"/>
                </a:lnTo>
                <a:lnTo>
                  <a:pt x="24790" y="895350"/>
                </a:lnTo>
                <a:lnTo>
                  <a:pt x="32372" y="895350"/>
                </a:lnTo>
                <a:lnTo>
                  <a:pt x="57150" y="870572"/>
                </a:lnTo>
                <a:lnTo>
                  <a:pt x="57150" y="866775"/>
                </a:lnTo>
                <a:lnTo>
                  <a:pt x="57150" y="862990"/>
                </a:lnTo>
                <a:close/>
              </a:path>
              <a:path w="57150" h="1504950">
                <a:moveTo>
                  <a:pt x="57150" y="329590"/>
                </a:moveTo>
                <a:lnTo>
                  <a:pt x="32372" y="304800"/>
                </a:lnTo>
                <a:lnTo>
                  <a:pt x="24790" y="304800"/>
                </a:lnTo>
                <a:lnTo>
                  <a:pt x="0" y="329590"/>
                </a:lnTo>
                <a:lnTo>
                  <a:pt x="0" y="337172"/>
                </a:lnTo>
                <a:lnTo>
                  <a:pt x="24790" y="361950"/>
                </a:lnTo>
                <a:lnTo>
                  <a:pt x="32372" y="361950"/>
                </a:lnTo>
                <a:lnTo>
                  <a:pt x="57150" y="337172"/>
                </a:lnTo>
                <a:lnTo>
                  <a:pt x="57150" y="333375"/>
                </a:lnTo>
                <a:lnTo>
                  <a:pt x="57150" y="329590"/>
                </a:lnTo>
                <a:close/>
              </a:path>
              <a:path w="57150" h="1504950">
                <a:moveTo>
                  <a:pt x="57150" y="24790"/>
                </a:moveTo>
                <a:lnTo>
                  <a:pt x="32372" y="0"/>
                </a:lnTo>
                <a:lnTo>
                  <a:pt x="24790" y="0"/>
                </a:lnTo>
                <a:lnTo>
                  <a:pt x="0" y="24790"/>
                </a:lnTo>
                <a:lnTo>
                  <a:pt x="0" y="32372"/>
                </a:lnTo>
                <a:lnTo>
                  <a:pt x="24790" y="57150"/>
                </a:lnTo>
                <a:lnTo>
                  <a:pt x="32372" y="57150"/>
                </a:lnTo>
                <a:lnTo>
                  <a:pt x="57150" y="32372"/>
                </a:lnTo>
                <a:lnTo>
                  <a:pt x="57150" y="28575"/>
                </a:lnTo>
                <a:lnTo>
                  <a:pt x="57150" y="2479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 txBox="1"/>
          <p:nvPr/>
        </p:nvSpPr>
        <p:spPr>
          <a:xfrm>
            <a:off x="8594625" y="2863088"/>
            <a:ext cx="252476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60">
                <a:latin typeface="Dotum"/>
                <a:cs typeface="Dotum"/>
              </a:rPr>
              <a:t>프랑수아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10">
                <a:latin typeface="Dotum"/>
                <a:cs typeface="Dotum"/>
              </a:rPr>
              <a:t>줄리앙</a:t>
            </a:r>
            <a:r>
              <a:rPr dirty="0" sz="1350" spc="-210">
                <a:latin typeface="Microsoft Sans Serif"/>
                <a:cs typeface="Microsoft Sans Serif"/>
              </a:rPr>
              <a:t>,</a:t>
            </a:r>
            <a:r>
              <a:rPr dirty="0" sz="1350" spc="-10">
                <a:latin typeface="Microsoft Sans Serif"/>
                <a:cs typeface="Microsoft Sans Serif"/>
              </a:rPr>
              <a:t> </a:t>
            </a:r>
            <a:r>
              <a:rPr dirty="0" sz="1350" spc="-260">
                <a:latin typeface="Dotum"/>
                <a:cs typeface="Dotum"/>
              </a:rPr>
              <a:t>주겸지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등의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현대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연구</a:t>
            </a:r>
            <a:endParaRPr sz="1350">
              <a:latin typeface="Dotum"/>
              <a:cs typeface="Dotum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8594625" y="3145942"/>
            <a:ext cx="2439670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95"/>
              </a:spcBef>
            </a:pPr>
            <a:r>
              <a:rPr dirty="0" sz="1350" spc="-260">
                <a:latin typeface="Dotum"/>
                <a:cs typeface="Dotum"/>
              </a:rPr>
              <a:t>음양오행이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근대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자연과학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원리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형성에</a:t>
            </a:r>
            <a:r>
              <a:rPr dirty="0" sz="1350" spc="500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기여</a:t>
            </a:r>
            <a:endParaRPr sz="1350">
              <a:latin typeface="Dotum"/>
              <a:cs typeface="Dotum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8594625" y="3701288"/>
            <a:ext cx="225679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60">
                <a:latin typeface="Dotum"/>
                <a:cs typeface="Dotum"/>
              </a:rPr>
              <a:t>나씸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하라밍의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홀로프랙탈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0">
                <a:latin typeface="Dotum"/>
                <a:cs typeface="Dotum"/>
              </a:rPr>
              <a:t>우주이론</a:t>
            </a:r>
            <a:endParaRPr sz="1350">
              <a:latin typeface="Dotum"/>
              <a:cs typeface="Dotum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8594625" y="4006087"/>
            <a:ext cx="2482215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60">
                <a:latin typeface="Dotum"/>
                <a:cs typeface="Dotum"/>
              </a:rPr>
              <a:t>유럽의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과학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발전과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동양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사상의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연관성</a:t>
            </a:r>
            <a:endParaRPr sz="1350">
              <a:latin typeface="Dotum"/>
              <a:cs typeface="Dotum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8594625" y="4288942"/>
            <a:ext cx="2482215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95"/>
              </a:spcBef>
            </a:pPr>
            <a:r>
              <a:rPr dirty="0" sz="1350" spc="-260">
                <a:latin typeface="Dotum"/>
                <a:cs typeface="Dotum"/>
              </a:rPr>
              <a:t>서양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문명의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크기가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진묵의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원의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규모를</a:t>
            </a:r>
            <a:r>
              <a:rPr dirty="0" sz="1350" spc="500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상징</a:t>
            </a:r>
            <a:endParaRPr sz="1350">
              <a:latin typeface="Dotum"/>
              <a:cs typeface="Dotum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8647162" y="5289801"/>
            <a:ext cx="2324100" cy="402590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681990" marR="5080" indent="-669925">
              <a:lnSpc>
                <a:spcPct val="104200"/>
              </a:lnSpc>
              <a:spcBef>
                <a:spcPts val="60"/>
              </a:spcBef>
            </a:pPr>
            <a:r>
              <a:rPr dirty="0" sz="1200" spc="-204" i="1">
                <a:solidFill>
                  <a:srgbClr val="4A5462"/>
                </a:solidFill>
                <a:latin typeface="Axiforma"/>
                <a:cs typeface="Axiforma"/>
              </a:rPr>
              <a:t>"</a:t>
            </a:r>
            <a:r>
              <a:rPr dirty="0" sz="1200" spc="-204">
                <a:solidFill>
                  <a:srgbClr val="4A5462"/>
                </a:solidFill>
                <a:latin typeface="Dotum"/>
                <a:cs typeface="Dotum"/>
              </a:rPr>
              <a:t>진묵의</a:t>
            </a:r>
            <a:r>
              <a:rPr dirty="0" sz="1200" spc="-105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원은</a:t>
            </a:r>
            <a:r>
              <a:rPr dirty="0" sz="1200" spc="-10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오늘날</a:t>
            </a:r>
            <a:r>
              <a:rPr dirty="0" sz="1200" spc="-10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과학문명의</a:t>
            </a:r>
            <a:r>
              <a:rPr dirty="0" sz="1200" spc="-10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25">
                <a:solidFill>
                  <a:srgbClr val="4A5462"/>
                </a:solidFill>
                <a:latin typeface="Dotum"/>
                <a:cs typeface="Dotum"/>
              </a:rPr>
              <a:t>크기만큼</a:t>
            </a:r>
            <a:r>
              <a:rPr dirty="0" sz="1200" spc="50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거대한</a:t>
            </a:r>
            <a:r>
              <a:rPr dirty="0" sz="1200" spc="-11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10">
                <a:solidFill>
                  <a:srgbClr val="4A5462"/>
                </a:solidFill>
                <a:latin typeface="Dotum"/>
                <a:cs typeface="Dotum"/>
              </a:rPr>
              <a:t>것이었다</a:t>
            </a:r>
            <a:r>
              <a:rPr dirty="0" sz="1200" spc="-10" i="1">
                <a:solidFill>
                  <a:srgbClr val="4A5462"/>
                </a:solidFill>
                <a:latin typeface="Axiforma"/>
                <a:cs typeface="Axiforma"/>
              </a:rPr>
              <a:t>"</a:t>
            </a:r>
            <a:endParaRPr sz="1200">
              <a:latin typeface="Axiforma"/>
              <a:cs typeface="Axiforma"/>
            </a:endParaRPr>
          </a:p>
        </p:txBody>
      </p:sp>
      <p:sp>
        <p:nvSpPr>
          <p:cNvPr id="23" name="object 23" descr=""/>
          <p:cNvSpPr/>
          <p:nvPr/>
        </p:nvSpPr>
        <p:spPr>
          <a:xfrm>
            <a:off x="0" y="7038974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A81B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 descr=""/>
          <p:cNvSpPr txBox="1"/>
          <p:nvPr/>
        </p:nvSpPr>
        <p:spPr>
          <a:xfrm>
            <a:off x="749299" y="6413626"/>
            <a:ext cx="1242060" cy="1587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50"/>
              </a:lnSpc>
            </a:pP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진묵의</a:t>
            </a:r>
            <a:r>
              <a:rPr dirty="0" sz="1150" spc="-85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원에</a:t>
            </a:r>
            <a:r>
              <a:rPr dirty="0" sz="1150" spc="-80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대한</a:t>
            </a:r>
            <a:r>
              <a:rPr dirty="0" sz="1150" spc="-80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60">
                <a:solidFill>
                  <a:srgbClr val="6A7280"/>
                </a:solidFill>
                <a:latin typeface="Dotum"/>
                <a:cs typeface="Dotum"/>
              </a:rPr>
              <a:t>연구</a:t>
            </a:r>
            <a:endParaRPr sz="1150">
              <a:latin typeface="Dotum"/>
              <a:cs typeface="Dotum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11317782" y="6413626"/>
            <a:ext cx="163195" cy="1587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50"/>
              </a:lnSpc>
            </a:pPr>
            <a:fld id="{81D60167-4931-47E6-BA6A-407CBD079E47}" type="slidenum">
              <a:rPr dirty="0" sz="1150" spc="-50">
                <a:solidFill>
                  <a:srgbClr val="6A7280"/>
                </a:solidFill>
                <a:latin typeface="Arial"/>
                <a:cs typeface="Arial"/>
              </a:rPr>
              <a:t>7</a:t>
            </a:fld>
            <a:endParaRPr sz="11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761999" y="1104899"/>
            <a:ext cx="914400" cy="28575"/>
          </a:xfrm>
          <a:custGeom>
            <a:avLst/>
            <a:gdLst/>
            <a:ahLst/>
            <a:cxnLst/>
            <a:rect l="l" t="t" r="r" b="b"/>
            <a:pathLst>
              <a:path w="914400" h="28575">
                <a:moveTo>
                  <a:pt x="914399" y="28574"/>
                </a:moveTo>
                <a:lnTo>
                  <a:pt x="0" y="28574"/>
                </a:lnTo>
                <a:lnTo>
                  <a:pt x="0" y="0"/>
                </a:lnTo>
                <a:lnTo>
                  <a:pt x="914399" y="0"/>
                </a:lnTo>
                <a:lnTo>
                  <a:pt x="914399" y="28574"/>
                </a:lnTo>
                <a:close/>
              </a:path>
            </a:pathLst>
          </a:custGeom>
          <a:solidFill>
            <a:srgbClr val="D4AF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80"/>
              <a:t>진묵의</a:t>
            </a:r>
            <a:r>
              <a:rPr dirty="0" spc="-330"/>
              <a:t> </a:t>
            </a:r>
            <a:r>
              <a:rPr dirty="0" spc="-580"/>
              <a:t>원의</a:t>
            </a:r>
            <a:r>
              <a:rPr dirty="0" spc="-315"/>
              <a:t> </a:t>
            </a:r>
            <a:r>
              <a:rPr dirty="0" spc="-605"/>
              <a:t>성격</a:t>
            </a:r>
          </a:p>
        </p:txBody>
      </p:sp>
      <p:pic>
        <p:nvPicPr>
          <p:cNvPr id="4" name="object 4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1743075"/>
            <a:ext cx="152399" cy="152399"/>
          </a:xfrm>
          <a:prstGeom prst="rect">
            <a:avLst/>
          </a:prstGeom>
        </p:spPr>
      </p:pic>
      <p:sp>
        <p:nvSpPr>
          <p:cNvPr id="5" name="object 5" descr=""/>
          <p:cNvSpPr txBox="1"/>
          <p:nvPr/>
        </p:nvSpPr>
        <p:spPr>
          <a:xfrm>
            <a:off x="1054100" y="1643507"/>
            <a:ext cx="267716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latin typeface="Dotum"/>
                <a:cs typeface="Dotum"/>
              </a:rPr>
              <a:t>서가여래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60">
                <a:latin typeface="Dotum"/>
                <a:cs typeface="Dotum"/>
              </a:rPr>
              <a:t>오백대원과의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85">
                <a:latin typeface="Dotum"/>
                <a:cs typeface="Dotum"/>
              </a:rPr>
              <a:t>연계</a:t>
            </a:r>
            <a:endParaRPr sz="2000">
              <a:latin typeface="Dotum"/>
              <a:cs typeface="Dotum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130300" y="2056475"/>
            <a:ext cx="6231890" cy="557530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80"/>
              </a:spcBef>
            </a:pPr>
            <a:r>
              <a:rPr dirty="0" sz="1500" spc="-270">
                <a:latin typeface="Dotum"/>
                <a:cs typeface="Dotum"/>
              </a:rPr>
              <a:t>진묵이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서가여래의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화신으로서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세계의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모든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중생이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부처가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되어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행복하게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살도록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하는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320">
                <a:latin typeface="Dotum"/>
                <a:cs typeface="Dotum"/>
              </a:rPr>
              <a:t>오</a:t>
            </a:r>
            <a:r>
              <a:rPr dirty="0" sz="1500" spc="-220">
                <a:latin typeface="Dotum"/>
                <a:cs typeface="Dotum"/>
              </a:rPr>
              <a:t> 백대원</a:t>
            </a:r>
            <a:r>
              <a:rPr dirty="0" sz="1500" spc="-220">
                <a:latin typeface="Microsoft Sans Serif"/>
                <a:cs typeface="Microsoft Sans Serif"/>
              </a:rPr>
              <a:t>(</a:t>
            </a:r>
            <a:r>
              <a:rPr dirty="0" sz="1500" spc="-150">
                <a:latin typeface="SimSun"/>
                <a:cs typeface="SimSun"/>
              </a:rPr>
              <a:t>五百大願</a:t>
            </a:r>
            <a:r>
              <a:rPr dirty="0" sz="1500" spc="-165">
                <a:latin typeface="Microsoft Sans Serif"/>
                <a:cs typeface="Microsoft Sans Serif"/>
              </a:rPr>
              <a:t>)</a:t>
            </a:r>
            <a:r>
              <a:rPr dirty="0" sz="1500" spc="-165">
                <a:latin typeface="Dotum"/>
                <a:cs typeface="Dotum"/>
              </a:rPr>
              <a:t>을</a:t>
            </a:r>
            <a:r>
              <a:rPr dirty="0" sz="1500" spc="-8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계승</a:t>
            </a:r>
            <a:endParaRPr sz="1500">
              <a:latin typeface="Dotum"/>
              <a:cs typeface="Dotum"/>
            </a:endParaRPr>
          </a:p>
        </p:txBody>
      </p:sp>
      <p:pic>
        <p:nvPicPr>
          <p:cNvPr id="7" name="object 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3000374"/>
            <a:ext cx="152399" cy="152399"/>
          </a:xfrm>
          <a:prstGeom prst="rect">
            <a:avLst/>
          </a:prstGeom>
        </p:spPr>
      </p:pic>
      <p:sp>
        <p:nvSpPr>
          <p:cNvPr id="8" name="object 8" descr=""/>
          <p:cNvSpPr txBox="1"/>
          <p:nvPr/>
        </p:nvSpPr>
        <p:spPr>
          <a:xfrm>
            <a:off x="1054100" y="2900807"/>
            <a:ext cx="1840864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45">
                <a:latin typeface="Dotum"/>
                <a:cs typeface="Dotum"/>
              </a:rPr>
              <a:t>이타적</a:t>
            </a:r>
            <a:r>
              <a:rPr dirty="0" sz="2000" spc="-345">
                <a:latin typeface="Copperplate Gothic Bold"/>
                <a:cs typeface="Copperplate Gothic Bold"/>
              </a:rPr>
              <a:t>·</a:t>
            </a:r>
            <a:r>
              <a:rPr dirty="0" sz="2000" spc="-345">
                <a:latin typeface="Dotum"/>
                <a:cs typeface="Dotum"/>
              </a:rPr>
              <a:t>포괄적</a:t>
            </a:r>
            <a:r>
              <a:rPr dirty="0" sz="2000" spc="-160">
                <a:latin typeface="Dotum"/>
                <a:cs typeface="Dotum"/>
              </a:rPr>
              <a:t> </a:t>
            </a:r>
            <a:r>
              <a:rPr dirty="0" sz="2000" spc="-969">
                <a:latin typeface="Dotum"/>
                <a:cs typeface="Dotum"/>
              </a:rPr>
              <a:t>성격</a:t>
            </a:r>
            <a:endParaRPr sz="2000">
              <a:latin typeface="Dotum"/>
              <a:cs typeface="Dotum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130300" y="3313775"/>
            <a:ext cx="6122670" cy="824230"/>
          </a:xfrm>
          <a:prstGeom prst="rect">
            <a:avLst/>
          </a:prstGeom>
        </p:spPr>
        <p:txBody>
          <a:bodyPr wrap="square" lIns="0" tIns="10160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80"/>
              </a:spcBef>
            </a:pPr>
            <a:r>
              <a:rPr dirty="0" sz="1500" spc="-270">
                <a:latin typeface="Dotum"/>
                <a:cs typeface="Dotum"/>
              </a:rPr>
              <a:t>개인적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영달이나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권위가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아닌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모든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중생의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구제와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행복을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위한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극도로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이타적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성격의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320">
                <a:latin typeface="Dotum"/>
                <a:cs typeface="Dotum"/>
              </a:rPr>
              <a:t>원</a:t>
            </a:r>
            <a:r>
              <a:rPr dirty="0" sz="1500" spc="-45">
                <a:latin typeface="Dotum"/>
                <a:cs typeface="Dotum"/>
              </a:rPr>
              <a:t> </a:t>
            </a:r>
            <a:r>
              <a:rPr dirty="0" sz="1500" spc="-45">
                <a:latin typeface="Microsoft Sans Serif"/>
                <a:cs typeface="Microsoft Sans Serif"/>
              </a:rPr>
              <a:t>(</a:t>
            </a:r>
            <a:r>
              <a:rPr dirty="0" sz="1500" spc="-150">
                <a:latin typeface="SimSun"/>
                <a:cs typeface="SimSun"/>
              </a:rPr>
              <a:t>寃</a:t>
            </a:r>
            <a:r>
              <a:rPr dirty="0" sz="1500" spc="-50">
                <a:latin typeface="Microsoft Sans Serif"/>
                <a:cs typeface="Microsoft Sans Serif"/>
              </a:rPr>
              <a:t>)</a:t>
            </a:r>
            <a:endParaRPr sz="15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300"/>
              </a:spcBef>
            </a:pPr>
            <a:r>
              <a:rPr dirty="0" sz="1500" spc="-245">
                <a:latin typeface="Dotum"/>
                <a:cs typeface="Dotum"/>
              </a:rPr>
              <a:t>정신적</a:t>
            </a:r>
            <a:r>
              <a:rPr dirty="0" sz="1500" spc="-245">
                <a:latin typeface="Microsoft Sans Serif"/>
                <a:cs typeface="Microsoft Sans Serif"/>
              </a:rPr>
              <a:t>·</a:t>
            </a:r>
            <a:r>
              <a:rPr dirty="0" sz="1500" spc="-245">
                <a:latin typeface="Dotum"/>
                <a:cs typeface="Dotum"/>
              </a:rPr>
              <a:t>물질적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복리를</a:t>
            </a:r>
            <a:r>
              <a:rPr dirty="0" sz="1500" spc="-114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모두</a:t>
            </a:r>
            <a:r>
              <a:rPr dirty="0" sz="1500" spc="-114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아우르는</a:t>
            </a:r>
            <a:r>
              <a:rPr dirty="0" sz="1500" spc="-114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포괄적</a:t>
            </a:r>
            <a:r>
              <a:rPr dirty="0" sz="1500" spc="-120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구제의</a:t>
            </a:r>
            <a:r>
              <a:rPr dirty="0" sz="1500" spc="-114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의지</a:t>
            </a:r>
            <a:endParaRPr sz="1500">
              <a:latin typeface="Dotum"/>
              <a:cs typeface="Dotum"/>
            </a:endParaRPr>
          </a:p>
        </p:txBody>
      </p:sp>
      <p:pic>
        <p:nvPicPr>
          <p:cNvPr id="10" name="object 10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4524375"/>
            <a:ext cx="152399" cy="152399"/>
          </a:xfrm>
          <a:prstGeom prst="rect">
            <a:avLst/>
          </a:prstGeom>
        </p:spPr>
      </p:pic>
      <p:sp>
        <p:nvSpPr>
          <p:cNvPr id="11" name="object 11" descr=""/>
          <p:cNvSpPr txBox="1"/>
          <p:nvPr/>
        </p:nvSpPr>
        <p:spPr>
          <a:xfrm>
            <a:off x="1054100" y="4424806"/>
            <a:ext cx="1836420" cy="3359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z="2000" spc="-360">
                <a:latin typeface="Dotum"/>
                <a:cs typeface="Dotum"/>
              </a:rPr>
              <a:t>지상천국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60">
                <a:latin typeface="Dotum"/>
                <a:cs typeface="Dotum"/>
              </a:rPr>
              <a:t>실현</a:t>
            </a:r>
            <a:r>
              <a:rPr dirty="0" sz="2000" spc="-165">
                <a:latin typeface="Dotum"/>
                <a:cs typeface="Dotum"/>
              </a:rPr>
              <a:t> </a:t>
            </a:r>
            <a:r>
              <a:rPr dirty="0" sz="2000" spc="-385">
                <a:latin typeface="Dotum"/>
                <a:cs typeface="Dotum"/>
              </a:rPr>
              <a:t>의지</a:t>
            </a:r>
            <a:endParaRPr sz="2000">
              <a:latin typeface="Dotum"/>
              <a:cs typeface="Dotum"/>
            </a:endParaRPr>
          </a:p>
        </p:txBody>
      </p:sp>
      <p:sp>
        <p:nvSpPr>
          <p:cNvPr id="12" name="object 12" descr=""/>
          <p:cNvSpPr txBox="1"/>
          <p:nvPr/>
        </p:nvSpPr>
        <p:spPr>
          <a:xfrm>
            <a:off x="1130300" y="4836172"/>
            <a:ext cx="5758815" cy="5588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6700"/>
              </a:lnSpc>
              <a:spcBef>
                <a:spcPts val="95"/>
              </a:spcBef>
            </a:pPr>
            <a:r>
              <a:rPr dirty="0" sz="1500" spc="-270">
                <a:latin typeface="Dotum"/>
                <a:cs typeface="Dotum"/>
              </a:rPr>
              <a:t>진묵은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서가여래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시절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닦은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정신적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기반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위에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물질적으로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그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원을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실현하려는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노력 </a:t>
            </a:r>
            <a:r>
              <a:rPr dirty="0" sz="1500" spc="-270">
                <a:latin typeface="Dotum"/>
                <a:cs typeface="Dotum"/>
              </a:rPr>
              <a:t>불국토의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지상천국화를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위한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천상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묘법의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현세적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70">
                <a:latin typeface="Dotum"/>
                <a:cs typeface="Dotum"/>
              </a:rPr>
              <a:t>실천</a:t>
            </a:r>
            <a:r>
              <a:rPr dirty="0" sz="1500" spc="-125">
                <a:latin typeface="Dotum"/>
                <a:cs typeface="Dotum"/>
              </a:rPr>
              <a:t> </a:t>
            </a:r>
            <a:r>
              <a:rPr dirty="0" sz="1500" spc="-295">
                <a:latin typeface="Dotum"/>
                <a:cs typeface="Dotum"/>
              </a:rPr>
              <a:t>추구</a:t>
            </a:r>
            <a:endParaRPr sz="1500">
              <a:latin typeface="Dotum"/>
              <a:cs typeface="Dotum"/>
            </a:endParaRPr>
          </a:p>
        </p:txBody>
      </p:sp>
      <p:sp>
        <p:nvSpPr>
          <p:cNvPr id="13" name="object 13" descr=""/>
          <p:cNvSpPr/>
          <p:nvPr/>
        </p:nvSpPr>
        <p:spPr>
          <a:xfrm>
            <a:off x="7877174" y="1666874"/>
            <a:ext cx="9525" cy="4362450"/>
          </a:xfrm>
          <a:custGeom>
            <a:avLst/>
            <a:gdLst/>
            <a:ahLst/>
            <a:cxnLst/>
            <a:rect l="l" t="t" r="r" b="b"/>
            <a:pathLst>
              <a:path w="9525" h="4362450">
                <a:moveTo>
                  <a:pt x="9524" y="4362449"/>
                </a:moveTo>
                <a:lnTo>
                  <a:pt x="0" y="4362449"/>
                </a:lnTo>
                <a:lnTo>
                  <a:pt x="0" y="0"/>
                </a:lnTo>
                <a:lnTo>
                  <a:pt x="9524" y="0"/>
                </a:lnTo>
                <a:lnTo>
                  <a:pt x="9524" y="4362449"/>
                </a:lnTo>
                <a:close/>
              </a:path>
            </a:pathLst>
          </a:custGeom>
          <a:solidFill>
            <a:srgbClr val="D4AF3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/>
          <p:nvPr/>
        </p:nvSpPr>
        <p:spPr>
          <a:xfrm>
            <a:off x="8191499" y="1666875"/>
            <a:ext cx="3238500" cy="2857500"/>
          </a:xfrm>
          <a:custGeom>
            <a:avLst/>
            <a:gdLst/>
            <a:ahLst/>
            <a:cxnLst/>
            <a:rect l="l" t="t" r="r" b="b"/>
            <a:pathLst>
              <a:path w="3238500" h="2857500">
                <a:moveTo>
                  <a:pt x="3167302" y="2857499"/>
                </a:moveTo>
                <a:lnTo>
                  <a:pt x="71196" y="2857499"/>
                </a:lnTo>
                <a:lnTo>
                  <a:pt x="66240" y="2857011"/>
                </a:lnTo>
                <a:lnTo>
                  <a:pt x="29703" y="2841877"/>
                </a:lnTo>
                <a:lnTo>
                  <a:pt x="3884" y="2805836"/>
                </a:lnTo>
                <a:lnTo>
                  <a:pt x="0" y="2786302"/>
                </a:lnTo>
                <a:lnTo>
                  <a:pt x="0" y="2781299"/>
                </a:lnTo>
                <a:lnTo>
                  <a:pt x="0" y="71196"/>
                </a:lnTo>
                <a:lnTo>
                  <a:pt x="15620" y="29704"/>
                </a:lnTo>
                <a:lnTo>
                  <a:pt x="51660" y="3885"/>
                </a:lnTo>
                <a:lnTo>
                  <a:pt x="71196" y="0"/>
                </a:lnTo>
                <a:lnTo>
                  <a:pt x="3167302" y="0"/>
                </a:lnTo>
                <a:lnTo>
                  <a:pt x="3208793" y="15621"/>
                </a:lnTo>
                <a:lnTo>
                  <a:pt x="3234612" y="51661"/>
                </a:lnTo>
                <a:lnTo>
                  <a:pt x="3238498" y="71196"/>
                </a:lnTo>
                <a:lnTo>
                  <a:pt x="3238498" y="2786302"/>
                </a:lnTo>
                <a:lnTo>
                  <a:pt x="3222876" y="2827793"/>
                </a:lnTo>
                <a:lnTo>
                  <a:pt x="3186836" y="2853613"/>
                </a:lnTo>
                <a:lnTo>
                  <a:pt x="3172257" y="2857011"/>
                </a:lnTo>
                <a:lnTo>
                  <a:pt x="3167302" y="2857499"/>
                </a:lnTo>
                <a:close/>
              </a:path>
            </a:pathLst>
          </a:custGeom>
          <a:solidFill>
            <a:srgbClr val="1D3A8A">
              <a:alpha val="50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 descr=""/>
          <p:cNvSpPr txBox="1"/>
          <p:nvPr/>
        </p:nvSpPr>
        <p:spPr>
          <a:xfrm>
            <a:off x="9129514" y="1877060"/>
            <a:ext cx="1358900" cy="2838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00" spc="-325">
                <a:solidFill>
                  <a:srgbClr val="1D3A8A"/>
                </a:solidFill>
                <a:latin typeface="Dotum"/>
                <a:cs typeface="Dotum"/>
              </a:rPr>
              <a:t>유불선</a:t>
            </a:r>
            <a:r>
              <a:rPr dirty="0" sz="1700" spc="-145">
                <a:solidFill>
                  <a:srgbClr val="1D3A8A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1D3A8A"/>
                </a:solidFill>
                <a:latin typeface="Dotum"/>
                <a:cs typeface="Dotum"/>
              </a:rPr>
              <a:t>회통</a:t>
            </a:r>
            <a:r>
              <a:rPr dirty="0" sz="1700" spc="-145">
                <a:solidFill>
                  <a:srgbClr val="1D3A8A"/>
                </a:solidFill>
                <a:latin typeface="Dotum"/>
                <a:cs typeface="Dotum"/>
              </a:rPr>
              <a:t> </a:t>
            </a:r>
            <a:r>
              <a:rPr dirty="0" sz="1700" spc="-350">
                <a:solidFill>
                  <a:srgbClr val="1D3A8A"/>
                </a:solidFill>
                <a:latin typeface="Dotum"/>
                <a:cs typeface="Dotum"/>
              </a:rPr>
              <a:t>정신</a:t>
            </a:r>
            <a:endParaRPr sz="1700">
              <a:latin typeface="Dotum"/>
              <a:cs typeface="Dotum"/>
            </a:endParaRPr>
          </a:p>
        </p:txBody>
      </p:sp>
      <p:sp>
        <p:nvSpPr>
          <p:cNvPr id="16" name="object 16" descr=""/>
          <p:cNvSpPr/>
          <p:nvPr/>
        </p:nvSpPr>
        <p:spPr>
          <a:xfrm>
            <a:off x="8429612" y="2409837"/>
            <a:ext cx="57150" cy="1504950"/>
          </a:xfrm>
          <a:custGeom>
            <a:avLst/>
            <a:gdLst/>
            <a:ahLst/>
            <a:cxnLst/>
            <a:rect l="l" t="t" r="r" b="b"/>
            <a:pathLst>
              <a:path w="57150" h="1504950">
                <a:moveTo>
                  <a:pt x="57150" y="1472577"/>
                </a:moveTo>
                <a:lnTo>
                  <a:pt x="32372" y="1447800"/>
                </a:lnTo>
                <a:lnTo>
                  <a:pt x="24790" y="1447800"/>
                </a:lnTo>
                <a:lnTo>
                  <a:pt x="0" y="1472577"/>
                </a:lnTo>
                <a:lnTo>
                  <a:pt x="0" y="1480159"/>
                </a:lnTo>
                <a:lnTo>
                  <a:pt x="24790" y="1504937"/>
                </a:lnTo>
                <a:lnTo>
                  <a:pt x="32372" y="1504937"/>
                </a:lnTo>
                <a:lnTo>
                  <a:pt x="57150" y="1480159"/>
                </a:lnTo>
                <a:lnTo>
                  <a:pt x="57150" y="1476375"/>
                </a:lnTo>
                <a:lnTo>
                  <a:pt x="57150" y="1472577"/>
                </a:lnTo>
                <a:close/>
              </a:path>
              <a:path w="57150" h="1504950">
                <a:moveTo>
                  <a:pt x="57150" y="1167777"/>
                </a:moveTo>
                <a:lnTo>
                  <a:pt x="32372" y="1143000"/>
                </a:lnTo>
                <a:lnTo>
                  <a:pt x="24790" y="1143000"/>
                </a:lnTo>
                <a:lnTo>
                  <a:pt x="0" y="1167777"/>
                </a:lnTo>
                <a:lnTo>
                  <a:pt x="0" y="1175359"/>
                </a:lnTo>
                <a:lnTo>
                  <a:pt x="24790" y="1200137"/>
                </a:lnTo>
                <a:lnTo>
                  <a:pt x="32372" y="1200137"/>
                </a:lnTo>
                <a:lnTo>
                  <a:pt x="57150" y="1175359"/>
                </a:lnTo>
                <a:lnTo>
                  <a:pt x="57150" y="1171575"/>
                </a:lnTo>
                <a:lnTo>
                  <a:pt x="57150" y="1167777"/>
                </a:lnTo>
                <a:close/>
              </a:path>
              <a:path w="57150" h="1504950">
                <a:moveTo>
                  <a:pt x="57150" y="634377"/>
                </a:moveTo>
                <a:lnTo>
                  <a:pt x="32372" y="609600"/>
                </a:lnTo>
                <a:lnTo>
                  <a:pt x="24790" y="609600"/>
                </a:lnTo>
                <a:lnTo>
                  <a:pt x="0" y="634377"/>
                </a:lnTo>
                <a:lnTo>
                  <a:pt x="0" y="641959"/>
                </a:lnTo>
                <a:lnTo>
                  <a:pt x="24790" y="666737"/>
                </a:lnTo>
                <a:lnTo>
                  <a:pt x="32372" y="666737"/>
                </a:lnTo>
                <a:lnTo>
                  <a:pt x="57150" y="641959"/>
                </a:lnTo>
                <a:lnTo>
                  <a:pt x="57150" y="638175"/>
                </a:lnTo>
                <a:lnTo>
                  <a:pt x="57150" y="634377"/>
                </a:lnTo>
                <a:close/>
              </a:path>
              <a:path w="57150" h="1504950">
                <a:moveTo>
                  <a:pt x="57150" y="329577"/>
                </a:moveTo>
                <a:lnTo>
                  <a:pt x="32372" y="304800"/>
                </a:lnTo>
                <a:lnTo>
                  <a:pt x="24790" y="304800"/>
                </a:lnTo>
                <a:lnTo>
                  <a:pt x="0" y="329577"/>
                </a:lnTo>
                <a:lnTo>
                  <a:pt x="0" y="337159"/>
                </a:lnTo>
                <a:lnTo>
                  <a:pt x="24790" y="361937"/>
                </a:lnTo>
                <a:lnTo>
                  <a:pt x="32372" y="361937"/>
                </a:lnTo>
                <a:lnTo>
                  <a:pt x="57150" y="337159"/>
                </a:lnTo>
                <a:lnTo>
                  <a:pt x="57150" y="333375"/>
                </a:lnTo>
                <a:lnTo>
                  <a:pt x="57150" y="329577"/>
                </a:lnTo>
                <a:close/>
              </a:path>
              <a:path w="57150" h="1504950">
                <a:moveTo>
                  <a:pt x="57150" y="24777"/>
                </a:moveTo>
                <a:lnTo>
                  <a:pt x="32372" y="0"/>
                </a:lnTo>
                <a:lnTo>
                  <a:pt x="24790" y="0"/>
                </a:lnTo>
                <a:lnTo>
                  <a:pt x="0" y="24777"/>
                </a:lnTo>
                <a:lnTo>
                  <a:pt x="0" y="32359"/>
                </a:lnTo>
                <a:lnTo>
                  <a:pt x="24790" y="57150"/>
                </a:lnTo>
                <a:lnTo>
                  <a:pt x="32372" y="57150"/>
                </a:lnTo>
                <a:lnTo>
                  <a:pt x="57150" y="32359"/>
                </a:lnTo>
                <a:lnTo>
                  <a:pt x="57150" y="28575"/>
                </a:lnTo>
                <a:lnTo>
                  <a:pt x="57150" y="2477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 descr=""/>
          <p:cNvSpPr txBox="1"/>
          <p:nvPr/>
        </p:nvSpPr>
        <p:spPr>
          <a:xfrm>
            <a:off x="8594625" y="2310638"/>
            <a:ext cx="201930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60">
                <a:latin typeface="Dotum"/>
                <a:cs typeface="Dotum"/>
              </a:rPr>
              <a:t>불교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계율의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쇄신과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실천적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적용</a:t>
            </a:r>
            <a:endParaRPr sz="1350">
              <a:latin typeface="Dotum"/>
              <a:cs typeface="Dotum"/>
            </a:endParaRPr>
          </a:p>
        </p:txBody>
      </p:sp>
      <p:sp>
        <p:nvSpPr>
          <p:cNvPr id="18" name="object 18" descr=""/>
          <p:cNvSpPr txBox="1"/>
          <p:nvPr/>
        </p:nvSpPr>
        <p:spPr>
          <a:xfrm>
            <a:off x="8594625" y="2615438"/>
            <a:ext cx="183642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60">
                <a:latin typeface="Dotum"/>
                <a:cs typeface="Dotum"/>
              </a:rPr>
              <a:t>세속과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수행의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조화로운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95">
                <a:latin typeface="Dotum"/>
                <a:cs typeface="Dotum"/>
              </a:rPr>
              <a:t>통합</a:t>
            </a:r>
            <a:endParaRPr sz="1350">
              <a:latin typeface="Dotum"/>
              <a:cs typeface="Dotum"/>
            </a:endParaRPr>
          </a:p>
        </p:txBody>
      </p:sp>
      <p:sp>
        <p:nvSpPr>
          <p:cNvPr id="19" name="object 19" descr=""/>
          <p:cNvSpPr txBox="1"/>
          <p:nvPr/>
        </p:nvSpPr>
        <p:spPr>
          <a:xfrm>
            <a:off x="8594625" y="2898292"/>
            <a:ext cx="2439670" cy="4826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95"/>
              </a:spcBef>
            </a:pPr>
            <a:r>
              <a:rPr dirty="0" sz="1350" spc="-260">
                <a:latin typeface="Dotum"/>
                <a:cs typeface="Dotum"/>
              </a:rPr>
              <a:t>음양오행의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원리를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통한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과학문명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발전</a:t>
            </a:r>
            <a:r>
              <a:rPr dirty="0" sz="1350" spc="500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지향</a:t>
            </a:r>
            <a:endParaRPr sz="1350">
              <a:latin typeface="Dotum"/>
              <a:cs typeface="Dotum"/>
            </a:endParaRPr>
          </a:p>
        </p:txBody>
      </p:sp>
      <p:sp>
        <p:nvSpPr>
          <p:cNvPr id="20" name="object 20" descr=""/>
          <p:cNvSpPr txBox="1"/>
          <p:nvPr/>
        </p:nvSpPr>
        <p:spPr>
          <a:xfrm>
            <a:off x="8594625" y="3453638"/>
            <a:ext cx="2341880" cy="2324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350" spc="-260">
                <a:latin typeface="Dotum"/>
                <a:cs typeface="Dotum"/>
              </a:rPr>
              <a:t>한국을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중심으로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한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동서양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문명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융합</a:t>
            </a:r>
            <a:endParaRPr sz="1350">
              <a:latin typeface="Dotum"/>
              <a:cs typeface="Dotum"/>
            </a:endParaRPr>
          </a:p>
        </p:txBody>
      </p:sp>
      <p:sp>
        <p:nvSpPr>
          <p:cNvPr id="21" name="object 21" descr=""/>
          <p:cNvSpPr txBox="1"/>
          <p:nvPr/>
        </p:nvSpPr>
        <p:spPr>
          <a:xfrm>
            <a:off x="8594625" y="3735363"/>
            <a:ext cx="2567305" cy="4838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11100"/>
              </a:lnSpc>
              <a:spcBef>
                <a:spcPts val="105"/>
              </a:spcBef>
            </a:pPr>
            <a:r>
              <a:rPr dirty="0" sz="1350" spc="-260">
                <a:latin typeface="Dotum"/>
                <a:cs typeface="Dotum"/>
              </a:rPr>
              <a:t>초세간적</a:t>
            </a:r>
            <a:r>
              <a:rPr dirty="0" sz="1350" spc="-95">
                <a:latin typeface="Dotum"/>
                <a:cs typeface="Dotum"/>
              </a:rPr>
              <a:t> </a:t>
            </a:r>
            <a:r>
              <a:rPr dirty="0" sz="1350" spc="-195">
                <a:latin typeface="Dotum"/>
                <a:cs typeface="Dotum"/>
              </a:rPr>
              <a:t>불법</a:t>
            </a:r>
            <a:r>
              <a:rPr dirty="0" sz="1350" spc="-195">
                <a:latin typeface="Arial"/>
                <a:cs typeface="Arial"/>
              </a:rPr>
              <a:t>(</a:t>
            </a:r>
            <a:r>
              <a:rPr dirty="0" sz="1350" spc="-170">
                <a:latin typeface="SimSun"/>
                <a:cs typeface="SimSun"/>
              </a:rPr>
              <a:t>佛法</a:t>
            </a:r>
            <a:r>
              <a:rPr dirty="0" sz="1350" spc="-160">
                <a:latin typeface="Arial"/>
                <a:cs typeface="Arial"/>
              </a:rPr>
              <a:t>)</a:t>
            </a:r>
            <a:r>
              <a:rPr dirty="0" sz="1350" spc="-160">
                <a:latin typeface="Dotum"/>
                <a:cs typeface="Dotum"/>
              </a:rPr>
              <a:t>과</a:t>
            </a:r>
            <a:r>
              <a:rPr dirty="0" sz="1350" spc="-9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현세적</a:t>
            </a:r>
            <a:r>
              <a:rPr dirty="0" sz="1350" spc="-9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실천의</a:t>
            </a:r>
            <a:r>
              <a:rPr dirty="0" sz="1350" spc="-90">
                <a:latin typeface="Dotum"/>
                <a:cs typeface="Dotum"/>
              </a:rPr>
              <a:t> </a:t>
            </a:r>
            <a:r>
              <a:rPr dirty="0" sz="1350" spc="-310">
                <a:latin typeface="Dotum"/>
                <a:cs typeface="Dotum"/>
              </a:rPr>
              <a:t>연</a:t>
            </a:r>
            <a:r>
              <a:rPr dirty="0" sz="1350" spc="500">
                <a:latin typeface="Dotum"/>
                <a:cs typeface="Dotum"/>
              </a:rPr>
              <a:t> </a:t>
            </a:r>
            <a:r>
              <a:rPr dirty="0" sz="1350" spc="-310">
                <a:latin typeface="Dotum"/>
                <a:cs typeface="Dotum"/>
              </a:rPr>
              <a:t>결</a:t>
            </a:r>
            <a:endParaRPr sz="1350">
              <a:latin typeface="Dotum"/>
              <a:cs typeface="Dotum"/>
            </a:endParaRPr>
          </a:p>
        </p:txBody>
      </p:sp>
      <p:sp>
        <p:nvSpPr>
          <p:cNvPr id="22" name="object 22" descr=""/>
          <p:cNvSpPr/>
          <p:nvPr/>
        </p:nvSpPr>
        <p:spPr>
          <a:xfrm>
            <a:off x="8196260" y="4833937"/>
            <a:ext cx="3228975" cy="1190625"/>
          </a:xfrm>
          <a:custGeom>
            <a:avLst/>
            <a:gdLst/>
            <a:ahLst/>
            <a:cxnLst/>
            <a:rect l="l" t="t" r="r" b="b"/>
            <a:pathLst>
              <a:path w="3228975" h="1190625">
                <a:moveTo>
                  <a:pt x="0" y="1119187"/>
                </a:moveTo>
                <a:lnTo>
                  <a:pt x="0" y="71437"/>
                </a:lnTo>
                <a:lnTo>
                  <a:pt x="0" y="66746"/>
                </a:lnTo>
                <a:lnTo>
                  <a:pt x="456" y="62100"/>
                </a:lnTo>
                <a:lnTo>
                  <a:pt x="1371" y="57500"/>
                </a:lnTo>
                <a:lnTo>
                  <a:pt x="2287" y="52899"/>
                </a:lnTo>
                <a:lnTo>
                  <a:pt x="3642" y="48432"/>
                </a:lnTo>
                <a:lnTo>
                  <a:pt x="20923" y="20923"/>
                </a:lnTo>
                <a:lnTo>
                  <a:pt x="24239" y="17606"/>
                </a:lnTo>
                <a:lnTo>
                  <a:pt x="27847" y="14644"/>
                </a:lnTo>
                <a:lnTo>
                  <a:pt x="31748" y="12038"/>
                </a:lnTo>
                <a:lnTo>
                  <a:pt x="35648" y="9432"/>
                </a:lnTo>
                <a:lnTo>
                  <a:pt x="66747" y="0"/>
                </a:lnTo>
                <a:lnTo>
                  <a:pt x="71438" y="0"/>
                </a:lnTo>
                <a:lnTo>
                  <a:pt x="3157537" y="0"/>
                </a:lnTo>
                <a:lnTo>
                  <a:pt x="3162228" y="0"/>
                </a:lnTo>
                <a:lnTo>
                  <a:pt x="3166873" y="457"/>
                </a:lnTo>
                <a:lnTo>
                  <a:pt x="3197224" y="12039"/>
                </a:lnTo>
                <a:lnTo>
                  <a:pt x="3201125" y="14645"/>
                </a:lnTo>
                <a:lnTo>
                  <a:pt x="3204733" y="17606"/>
                </a:lnTo>
                <a:lnTo>
                  <a:pt x="3208050" y="20923"/>
                </a:lnTo>
                <a:lnTo>
                  <a:pt x="3211368" y="24240"/>
                </a:lnTo>
                <a:lnTo>
                  <a:pt x="3214328" y="27848"/>
                </a:lnTo>
                <a:lnTo>
                  <a:pt x="3216934" y="31748"/>
                </a:lnTo>
                <a:lnTo>
                  <a:pt x="3219539" y="35648"/>
                </a:lnTo>
                <a:lnTo>
                  <a:pt x="3227602" y="57500"/>
                </a:lnTo>
                <a:lnTo>
                  <a:pt x="3228517" y="62100"/>
                </a:lnTo>
                <a:lnTo>
                  <a:pt x="3228975" y="66746"/>
                </a:lnTo>
                <a:lnTo>
                  <a:pt x="3228975" y="71437"/>
                </a:lnTo>
                <a:lnTo>
                  <a:pt x="3228975" y="1119187"/>
                </a:lnTo>
                <a:lnTo>
                  <a:pt x="3228975" y="1123877"/>
                </a:lnTo>
                <a:lnTo>
                  <a:pt x="3228517" y="1128522"/>
                </a:lnTo>
                <a:lnTo>
                  <a:pt x="3227602" y="1133123"/>
                </a:lnTo>
                <a:lnTo>
                  <a:pt x="3226687" y="1137724"/>
                </a:lnTo>
                <a:lnTo>
                  <a:pt x="3208050" y="1169700"/>
                </a:lnTo>
                <a:lnTo>
                  <a:pt x="3204733" y="1173017"/>
                </a:lnTo>
                <a:lnTo>
                  <a:pt x="3201125" y="1175978"/>
                </a:lnTo>
                <a:lnTo>
                  <a:pt x="3197224" y="1178584"/>
                </a:lnTo>
                <a:lnTo>
                  <a:pt x="3193325" y="1181190"/>
                </a:lnTo>
                <a:lnTo>
                  <a:pt x="3171474" y="1189251"/>
                </a:lnTo>
                <a:lnTo>
                  <a:pt x="3166873" y="1190167"/>
                </a:lnTo>
                <a:lnTo>
                  <a:pt x="3162228" y="1190624"/>
                </a:lnTo>
                <a:lnTo>
                  <a:pt x="3157537" y="1190624"/>
                </a:lnTo>
                <a:lnTo>
                  <a:pt x="71438" y="1190624"/>
                </a:lnTo>
                <a:lnTo>
                  <a:pt x="66747" y="1190624"/>
                </a:lnTo>
                <a:lnTo>
                  <a:pt x="62101" y="1190167"/>
                </a:lnTo>
                <a:lnTo>
                  <a:pt x="57500" y="1189251"/>
                </a:lnTo>
                <a:lnTo>
                  <a:pt x="52899" y="1188336"/>
                </a:lnTo>
                <a:lnTo>
                  <a:pt x="20923" y="1169700"/>
                </a:lnTo>
                <a:lnTo>
                  <a:pt x="17605" y="1166383"/>
                </a:lnTo>
                <a:lnTo>
                  <a:pt x="1371" y="1133123"/>
                </a:lnTo>
                <a:lnTo>
                  <a:pt x="456" y="1128522"/>
                </a:lnTo>
                <a:lnTo>
                  <a:pt x="0" y="1123877"/>
                </a:lnTo>
                <a:lnTo>
                  <a:pt x="0" y="1119187"/>
                </a:lnTo>
                <a:close/>
              </a:path>
            </a:pathLst>
          </a:custGeom>
          <a:ln w="9524">
            <a:solidFill>
              <a:srgbClr val="A81B0D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 descr=""/>
          <p:cNvSpPr txBox="1"/>
          <p:nvPr/>
        </p:nvSpPr>
        <p:spPr>
          <a:xfrm>
            <a:off x="8931275" y="4985181"/>
            <a:ext cx="1755775" cy="23495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350" spc="-215">
                <a:solidFill>
                  <a:srgbClr val="1D3A8A"/>
                </a:solidFill>
                <a:latin typeface="Dotum"/>
                <a:cs typeface="Dotum"/>
              </a:rPr>
              <a:t>비화경</a:t>
            </a:r>
            <a:r>
              <a:rPr dirty="0" sz="1350" spc="-215">
                <a:solidFill>
                  <a:srgbClr val="1D3A8A"/>
                </a:solidFill>
                <a:latin typeface="Berlin Sans FB"/>
                <a:cs typeface="Berlin Sans FB"/>
              </a:rPr>
              <a:t>(</a:t>
            </a:r>
            <a:r>
              <a:rPr dirty="0" sz="1350" spc="-170">
                <a:solidFill>
                  <a:srgbClr val="1D3A8A"/>
                </a:solidFill>
                <a:latin typeface="SimSun"/>
                <a:cs typeface="SimSun"/>
              </a:rPr>
              <a:t>悲華經</a:t>
            </a:r>
            <a:r>
              <a:rPr dirty="0" sz="1350" spc="-160">
                <a:solidFill>
                  <a:srgbClr val="1D3A8A"/>
                </a:solidFill>
                <a:latin typeface="Berlin Sans FB"/>
                <a:cs typeface="Berlin Sans FB"/>
              </a:rPr>
              <a:t>)</a:t>
            </a:r>
            <a:r>
              <a:rPr dirty="0" sz="1350" spc="-160">
                <a:solidFill>
                  <a:srgbClr val="1D3A8A"/>
                </a:solidFill>
                <a:latin typeface="Dotum"/>
                <a:cs typeface="Dotum"/>
              </a:rPr>
              <a:t>의</a:t>
            </a:r>
            <a:r>
              <a:rPr dirty="0" sz="1350" spc="-45">
                <a:solidFill>
                  <a:srgbClr val="1D3A8A"/>
                </a:solidFill>
                <a:latin typeface="Dotum"/>
                <a:cs typeface="Dotum"/>
              </a:rPr>
              <a:t> </a:t>
            </a:r>
            <a:r>
              <a:rPr dirty="0" sz="1350" spc="-280">
                <a:solidFill>
                  <a:srgbClr val="1D3A8A"/>
                </a:solidFill>
                <a:latin typeface="Dotum"/>
                <a:cs typeface="Dotum"/>
              </a:rPr>
              <a:t>오백대원</a:t>
            </a:r>
            <a:endParaRPr sz="1350">
              <a:latin typeface="Dotum"/>
              <a:cs typeface="Dotum"/>
            </a:endParaRPr>
          </a:p>
        </p:txBody>
      </p:sp>
      <p:sp>
        <p:nvSpPr>
          <p:cNvPr id="24" name="object 24" descr=""/>
          <p:cNvSpPr txBox="1"/>
          <p:nvPr/>
        </p:nvSpPr>
        <p:spPr>
          <a:xfrm>
            <a:off x="8337450" y="5283847"/>
            <a:ext cx="2900680" cy="588645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just" marL="12700" marR="5080">
              <a:lnSpc>
                <a:spcPct val="104200"/>
              </a:lnSpc>
              <a:spcBef>
                <a:spcPts val="35"/>
              </a:spcBef>
            </a:pPr>
            <a:r>
              <a:rPr dirty="0" sz="1200" spc="-145">
                <a:solidFill>
                  <a:srgbClr val="374050"/>
                </a:solidFill>
                <a:latin typeface="Microsoft Sans Serif"/>
                <a:cs typeface="Microsoft Sans Serif"/>
              </a:rPr>
              <a:t>"</a:t>
            </a:r>
            <a:r>
              <a:rPr dirty="0" sz="1150" spc="-145">
                <a:solidFill>
                  <a:srgbClr val="374050"/>
                </a:solidFill>
                <a:latin typeface="Dotum"/>
                <a:cs typeface="Dotum"/>
              </a:rPr>
              <a:t>서가여래가</a:t>
            </a:r>
            <a:r>
              <a:rPr dirty="0" sz="1150" spc="-95">
                <a:solidFill>
                  <a:srgbClr val="374050"/>
                </a:solidFill>
                <a:latin typeface="Dotum"/>
                <a:cs typeface="Dotum"/>
              </a:rPr>
              <a:t> </a:t>
            </a:r>
            <a:r>
              <a:rPr dirty="0" sz="1150" spc="-185">
                <a:solidFill>
                  <a:srgbClr val="374050"/>
                </a:solidFill>
                <a:latin typeface="Dotum"/>
                <a:cs typeface="Dotum"/>
              </a:rPr>
              <a:t>부처가</a:t>
            </a:r>
            <a:r>
              <a:rPr dirty="0" sz="1150" spc="-95">
                <a:solidFill>
                  <a:srgbClr val="374050"/>
                </a:solidFill>
                <a:latin typeface="Dotum"/>
                <a:cs typeface="Dotum"/>
              </a:rPr>
              <a:t> </a:t>
            </a:r>
            <a:r>
              <a:rPr dirty="0" sz="1150" spc="-185">
                <a:solidFill>
                  <a:srgbClr val="374050"/>
                </a:solidFill>
                <a:latin typeface="Dotum"/>
                <a:cs typeface="Dotum"/>
              </a:rPr>
              <a:t>되기</a:t>
            </a:r>
            <a:r>
              <a:rPr dirty="0" sz="1150" spc="-95">
                <a:solidFill>
                  <a:srgbClr val="374050"/>
                </a:solidFill>
                <a:latin typeface="Dotum"/>
                <a:cs typeface="Dotum"/>
              </a:rPr>
              <a:t> </a:t>
            </a:r>
            <a:r>
              <a:rPr dirty="0" sz="1150" spc="-185">
                <a:solidFill>
                  <a:srgbClr val="374050"/>
                </a:solidFill>
                <a:latin typeface="Dotum"/>
                <a:cs typeface="Dotum"/>
              </a:rPr>
              <a:t>전</a:t>
            </a:r>
            <a:r>
              <a:rPr dirty="0" sz="1150" spc="-95">
                <a:solidFill>
                  <a:srgbClr val="374050"/>
                </a:solidFill>
                <a:latin typeface="Dotum"/>
                <a:cs typeface="Dotum"/>
              </a:rPr>
              <a:t> </a:t>
            </a:r>
            <a:r>
              <a:rPr dirty="0" sz="1150" spc="-185">
                <a:solidFill>
                  <a:srgbClr val="374050"/>
                </a:solidFill>
                <a:latin typeface="Dotum"/>
                <a:cs typeface="Dotum"/>
              </a:rPr>
              <a:t>품었던</a:t>
            </a:r>
            <a:r>
              <a:rPr dirty="0" sz="1150" spc="-95">
                <a:solidFill>
                  <a:srgbClr val="374050"/>
                </a:solidFill>
                <a:latin typeface="Dotum"/>
                <a:cs typeface="Dotum"/>
              </a:rPr>
              <a:t> </a:t>
            </a:r>
            <a:r>
              <a:rPr dirty="0" sz="1150" spc="-185">
                <a:solidFill>
                  <a:srgbClr val="374050"/>
                </a:solidFill>
                <a:latin typeface="Dotum"/>
                <a:cs typeface="Dotum"/>
              </a:rPr>
              <a:t>방대한</a:t>
            </a:r>
            <a:r>
              <a:rPr dirty="0" sz="1150" spc="-95">
                <a:solidFill>
                  <a:srgbClr val="374050"/>
                </a:solidFill>
                <a:latin typeface="Dotum"/>
                <a:cs typeface="Dotum"/>
              </a:rPr>
              <a:t> </a:t>
            </a:r>
            <a:r>
              <a:rPr dirty="0" sz="1150" spc="-120">
                <a:solidFill>
                  <a:srgbClr val="374050"/>
                </a:solidFill>
                <a:latin typeface="Dotum"/>
                <a:cs typeface="Dotum"/>
              </a:rPr>
              <a:t>원</a:t>
            </a:r>
            <a:r>
              <a:rPr dirty="0" sz="1200" spc="-120">
                <a:solidFill>
                  <a:srgbClr val="374050"/>
                </a:solidFill>
                <a:latin typeface="Microsoft Sans Serif"/>
                <a:cs typeface="Microsoft Sans Serif"/>
              </a:rPr>
              <a:t>(</a:t>
            </a:r>
            <a:r>
              <a:rPr dirty="0" sz="1150" spc="-105">
                <a:solidFill>
                  <a:srgbClr val="374050"/>
                </a:solidFill>
                <a:latin typeface="SimSun"/>
                <a:cs typeface="SimSun"/>
              </a:rPr>
              <a:t>願</a:t>
            </a:r>
            <a:r>
              <a:rPr dirty="0" sz="1200" spc="-120">
                <a:solidFill>
                  <a:srgbClr val="374050"/>
                </a:solidFill>
                <a:latin typeface="Microsoft Sans Serif"/>
                <a:cs typeface="Microsoft Sans Serif"/>
              </a:rPr>
              <a:t>)</a:t>
            </a:r>
            <a:r>
              <a:rPr dirty="0" sz="1150" spc="-120">
                <a:solidFill>
                  <a:srgbClr val="374050"/>
                </a:solidFill>
                <a:latin typeface="Dotum"/>
                <a:cs typeface="Dotum"/>
              </a:rPr>
              <a:t>으</a:t>
            </a:r>
            <a:r>
              <a:rPr dirty="0" sz="1150" spc="-65">
                <a:solidFill>
                  <a:srgbClr val="374050"/>
                </a:solidFill>
                <a:latin typeface="Dotum"/>
                <a:cs typeface="Dotum"/>
              </a:rPr>
              <a:t> </a:t>
            </a:r>
            <a:r>
              <a:rPr dirty="0" sz="1150" spc="-114">
                <a:solidFill>
                  <a:srgbClr val="374050"/>
                </a:solidFill>
                <a:latin typeface="Dotum"/>
                <a:cs typeface="Dotum"/>
              </a:rPr>
              <a:t>로</a:t>
            </a:r>
            <a:r>
              <a:rPr dirty="0" sz="1200" spc="-70">
                <a:solidFill>
                  <a:srgbClr val="374050"/>
                </a:solidFill>
                <a:latin typeface="Microsoft Sans Serif"/>
                <a:cs typeface="Microsoft Sans Serif"/>
              </a:rPr>
              <a:t>, </a:t>
            </a:r>
            <a:r>
              <a:rPr dirty="0" sz="1150" spc="-185">
                <a:solidFill>
                  <a:srgbClr val="374050"/>
                </a:solidFill>
                <a:latin typeface="Dotum"/>
                <a:cs typeface="Dotum"/>
              </a:rPr>
              <a:t>세계의</a:t>
            </a:r>
            <a:r>
              <a:rPr dirty="0" sz="1150" spc="-95">
                <a:solidFill>
                  <a:srgbClr val="374050"/>
                </a:solidFill>
                <a:latin typeface="Dotum"/>
                <a:cs typeface="Dotum"/>
              </a:rPr>
              <a:t> </a:t>
            </a:r>
            <a:r>
              <a:rPr dirty="0" sz="1150" spc="-185">
                <a:solidFill>
                  <a:srgbClr val="374050"/>
                </a:solidFill>
                <a:latin typeface="Dotum"/>
                <a:cs typeface="Dotum"/>
              </a:rPr>
              <a:t>모든</a:t>
            </a:r>
            <a:r>
              <a:rPr dirty="0" sz="1150" spc="-95">
                <a:solidFill>
                  <a:srgbClr val="374050"/>
                </a:solidFill>
                <a:latin typeface="Dotum"/>
                <a:cs typeface="Dotum"/>
              </a:rPr>
              <a:t> </a:t>
            </a:r>
            <a:r>
              <a:rPr dirty="0" sz="1150" spc="-185">
                <a:solidFill>
                  <a:srgbClr val="374050"/>
                </a:solidFill>
                <a:latin typeface="Dotum"/>
                <a:cs typeface="Dotum"/>
              </a:rPr>
              <a:t>중생이</a:t>
            </a:r>
            <a:r>
              <a:rPr dirty="0" sz="1150" spc="-95">
                <a:solidFill>
                  <a:srgbClr val="374050"/>
                </a:solidFill>
                <a:latin typeface="Dotum"/>
                <a:cs typeface="Dotum"/>
              </a:rPr>
              <a:t> </a:t>
            </a:r>
            <a:r>
              <a:rPr dirty="0" sz="1150" spc="-185">
                <a:solidFill>
                  <a:srgbClr val="374050"/>
                </a:solidFill>
                <a:latin typeface="Dotum"/>
                <a:cs typeface="Dotum"/>
              </a:rPr>
              <a:t>고통에서</a:t>
            </a:r>
            <a:r>
              <a:rPr dirty="0" sz="1150" spc="-95">
                <a:solidFill>
                  <a:srgbClr val="374050"/>
                </a:solidFill>
                <a:latin typeface="Dotum"/>
                <a:cs typeface="Dotum"/>
              </a:rPr>
              <a:t> </a:t>
            </a:r>
            <a:r>
              <a:rPr dirty="0" sz="1150" spc="-185">
                <a:solidFill>
                  <a:srgbClr val="374050"/>
                </a:solidFill>
                <a:latin typeface="Dotum"/>
                <a:cs typeface="Dotum"/>
              </a:rPr>
              <a:t>벗어나</a:t>
            </a:r>
            <a:r>
              <a:rPr dirty="0" sz="1150" spc="-95">
                <a:solidFill>
                  <a:srgbClr val="374050"/>
                </a:solidFill>
                <a:latin typeface="Dotum"/>
                <a:cs typeface="Dotum"/>
              </a:rPr>
              <a:t> </a:t>
            </a:r>
            <a:r>
              <a:rPr dirty="0" sz="1150" spc="-170">
                <a:solidFill>
                  <a:srgbClr val="374050"/>
                </a:solidFill>
                <a:latin typeface="Dotum"/>
                <a:cs typeface="Dotum"/>
              </a:rPr>
              <a:t>정신적</a:t>
            </a:r>
            <a:r>
              <a:rPr dirty="0" sz="1200" spc="-170">
                <a:solidFill>
                  <a:srgbClr val="374050"/>
                </a:solidFill>
                <a:latin typeface="Microsoft Sans Serif"/>
                <a:cs typeface="Microsoft Sans Serif"/>
              </a:rPr>
              <a:t>·</a:t>
            </a:r>
            <a:r>
              <a:rPr dirty="0" sz="1150" spc="-170">
                <a:solidFill>
                  <a:srgbClr val="374050"/>
                </a:solidFill>
                <a:latin typeface="Dotum"/>
                <a:cs typeface="Dotum"/>
              </a:rPr>
              <a:t>물질</a:t>
            </a:r>
            <a:r>
              <a:rPr dirty="0" sz="1150" spc="-65">
                <a:solidFill>
                  <a:srgbClr val="374050"/>
                </a:solidFill>
                <a:latin typeface="Dotum"/>
                <a:cs typeface="Dotum"/>
              </a:rPr>
              <a:t> </a:t>
            </a:r>
            <a:r>
              <a:rPr dirty="0" sz="1150" spc="-185">
                <a:solidFill>
                  <a:srgbClr val="374050"/>
                </a:solidFill>
                <a:latin typeface="Dotum"/>
                <a:cs typeface="Dotum"/>
              </a:rPr>
              <a:t>적으로</a:t>
            </a:r>
            <a:r>
              <a:rPr dirty="0" sz="1150" spc="-95">
                <a:solidFill>
                  <a:srgbClr val="374050"/>
                </a:solidFill>
                <a:latin typeface="Dotum"/>
                <a:cs typeface="Dotum"/>
              </a:rPr>
              <a:t> </a:t>
            </a:r>
            <a:r>
              <a:rPr dirty="0" sz="1150" spc="-185">
                <a:solidFill>
                  <a:srgbClr val="374050"/>
                </a:solidFill>
                <a:latin typeface="Dotum"/>
                <a:cs typeface="Dotum"/>
              </a:rPr>
              <a:t>행복한</a:t>
            </a:r>
            <a:r>
              <a:rPr dirty="0" sz="1150" spc="-95">
                <a:solidFill>
                  <a:srgbClr val="374050"/>
                </a:solidFill>
                <a:latin typeface="Dotum"/>
                <a:cs typeface="Dotum"/>
              </a:rPr>
              <a:t> </a:t>
            </a:r>
            <a:r>
              <a:rPr dirty="0" sz="1150" spc="-185">
                <a:solidFill>
                  <a:srgbClr val="374050"/>
                </a:solidFill>
                <a:latin typeface="Dotum"/>
                <a:cs typeface="Dotum"/>
              </a:rPr>
              <a:t>불국토에서</a:t>
            </a:r>
            <a:r>
              <a:rPr dirty="0" sz="1150" spc="-95">
                <a:solidFill>
                  <a:srgbClr val="374050"/>
                </a:solidFill>
                <a:latin typeface="Dotum"/>
                <a:cs typeface="Dotum"/>
              </a:rPr>
              <a:t> </a:t>
            </a:r>
            <a:r>
              <a:rPr dirty="0" sz="1150" spc="-185">
                <a:solidFill>
                  <a:srgbClr val="374050"/>
                </a:solidFill>
                <a:latin typeface="Dotum"/>
                <a:cs typeface="Dotum"/>
              </a:rPr>
              <a:t>살게</a:t>
            </a:r>
            <a:r>
              <a:rPr dirty="0" sz="1150" spc="-95">
                <a:solidFill>
                  <a:srgbClr val="374050"/>
                </a:solidFill>
                <a:latin typeface="Dotum"/>
                <a:cs typeface="Dotum"/>
              </a:rPr>
              <a:t> </a:t>
            </a:r>
            <a:r>
              <a:rPr dirty="0" sz="1150" spc="-185">
                <a:solidFill>
                  <a:srgbClr val="374050"/>
                </a:solidFill>
                <a:latin typeface="Dotum"/>
                <a:cs typeface="Dotum"/>
              </a:rPr>
              <a:t>하려는</a:t>
            </a:r>
            <a:r>
              <a:rPr dirty="0" sz="1150" spc="-95">
                <a:solidFill>
                  <a:srgbClr val="374050"/>
                </a:solidFill>
                <a:latin typeface="Dotum"/>
                <a:cs typeface="Dotum"/>
              </a:rPr>
              <a:t> </a:t>
            </a:r>
            <a:r>
              <a:rPr dirty="0" sz="1150" spc="-100">
                <a:solidFill>
                  <a:srgbClr val="374050"/>
                </a:solidFill>
                <a:latin typeface="Dotum"/>
                <a:cs typeface="Dotum"/>
              </a:rPr>
              <a:t>소망</a:t>
            </a:r>
            <a:r>
              <a:rPr dirty="0" sz="1200" spc="-100">
                <a:solidFill>
                  <a:srgbClr val="374050"/>
                </a:solidFill>
                <a:latin typeface="Microsoft Sans Serif"/>
                <a:cs typeface="Microsoft Sans Serif"/>
              </a:rPr>
              <a:t>"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5" name="object 25" descr=""/>
          <p:cNvSpPr/>
          <p:nvPr/>
        </p:nvSpPr>
        <p:spPr>
          <a:xfrm>
            <a:off x="0" y="6829424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A81B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object 26" descr=""/>
          <p:cNvSpPr txBox="1"/>
          <p:nvPr/>
        </p:nvSpPr>
        <p:spPr>
          <a:xfrm>
            <a:off x="749299" y="6204076"/>
            <a:ext cx="1242060" cy="1587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50"/>
              </a:lnSpc>
            </a:pP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진묵의</a:t>
            </a:r>
            <a:r>
              <a:rPr dirty="0" sz="1150" spc="-85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원에</a:t>
            </a:r>
            <a:r>
              <a:rPr dirty="0" sz="1150" spc="-80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대한</a:t>
            </a:r>
            <a:r>
              <a:rPr dirty="0" sz="1150" spc="-80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60">
                <a:solidFill>
                  <a:srgbClr val="6A7280"/>
                </a:solidFill>
                <a:latin typeface="Dotum"/>
                <a:cs typeface="Dotum"/>
              </a:rPr>
              <a:t>연구</a:t>
            </a:r>
            <a:endParaRPr sz="1150">
              <a:latin typeface="Dotum"/>
              <a:cs typeface="Dotum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11317782" y="6204076"/>
            <a:ext cx="163195" cy="1587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50"/>
              </a:lnSpc>
            </a:pPr>
            <a:fld id="{81D60167-4931-47E6-BA6A-407CBD079E47}" type="slidenum">
              <a:rPr dirty="0" sz="1150" spc="-50">
                <a:solidFill>
                  <a:srgbClr val="6A7280"/>
                </a:solidFill>
                <a:latin typeface="Arial"/>
                <a:cs typeface="Arial"/>
              </a:rPr>
              <a:t>8</a:t>
            </a:fld>
            <a:endParaRPr sz="11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580"/>
              <a:t>진묵과</a:t>
            </a:r>
            <a:r>
              <a:rPr dirty="0" spc="-330"/>
              <a:t> </a:t>
            </a:r>
            <a:r>
              <a:rPr dirty="0" spc="-580"/>
              <a:t>관련된</a:t>
            </a:r>
            <a:r>
              <a:rPr dirty="0" spc="-315"/>
              <a:t> </a:t>
            </a:r>
            <a:r>
              <a:rPr dirty="0" spc="-605"/>
              <a:t>과거사</a:t>
            </a:r>
          </a:p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1743075"/>
            <a:ext cx="152399" cy="152399"/>
          </a:xfrm>
          <a:prstGeom prst="rect">
            <a:avLst/>
          </a:prstGeom>
        </p:spPr>
      </p:pic>
      <p:sp>
        <p:nvSpPr>
          <p:cNvPr id="4" name="object 4" descr=""/>
          <p:cNvSpPr txBox="1">
            <a:spLocks noGrp="1"/>
          </p:cNvSpPr>
          <p:nvPr>
            <p:ph idx="2" sz="half"/>
          </p:nvPr>
        </p:nvSpPr>
        <p:spPr>
          <a:prstGeom prst="rect"/>
        </p:spPr>
        <p:txBody>
          <a:bodyPr wrap="square" lIns="0" tIns="1974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555"/>
              </a:spcBef>
            </a:pPr>
            <a:r>
              <a:rPr dirty="0" spc="-360"/>
              <a:t>진묵의</a:t>
            </a:r>
            <a:r>
              <a:rPr dirty="0" spc="-165"/>
              <a:t> </a:t>
            </a:r>
            <a:r>
              <a:rPr dirty="0" spc="-360"/>
              <a:t>전생과</a:t>
            </a:r>
            <a:r>
              <a:rPr dirty="0" spc="-165"/>
              <a:t> </a:t>
            </a:r>
            <a:r>
              <a:rPr dirty="0" spc="-380"/>
              <a:t>서가여래</a:t>
            </a:r>
          </a:p>
          <a:p>
            <a:pPr marL="88265">
              <a:lnSpc>
                <a:spcPct val="100000"/>
              </a:lnSpc>
              <a:spcBef>
                <a:spcPts val="1100"/>
              </a:spcBef>
            </a:pPr>
            <a:r>
              <a:rPr dirty="0" sz="1500" spc="-270"/>
              <a:t>진묵은</a:t>
            </a:r>
            <a:r>
              <a:rPr dirty="0" sz="1500" spc="-125"/>
              <a:t> </a:t>
            </a:r>
            <a:r>
              <a:rPr dirty="0" sz="1500" spc="-270"/>
              <a:t>불교계에서</a:t>
            </a:r>
            <a:r>
              <a:rPr dirty="0" sz="1500" spc="-125"/>
              <a:t> </a:t>
            </a:r>
            <a:r>
              <a:rPr dirty="0" sz="1500" spc="-270"/>
              <a:t>서가여래의</a:t>
            </a:r>
            <a:r>
              <a:rPr dirty="0" sz="1500" spc="-125"/>
              <a:t> </a:t>
            </a:r>
            <a:r>
              <a:rPr dirty="0" sz="1500" spc="-270"/>
              <a:t>화신으로</a:t>
            </a:r>
            <a:r>
              <a:rPr dirty="0" sz="1500" spc="-125"/>
              <a:t> </a:t>
            </a:r>
            <a:r>
              <a:rPr dirty="0" sz="1500" spc="-290"/>
              <a:t>인정받음</a:t>
            </a:r>
            <a:endParaRPr sz="1500"/>
          </a:p>
          <a:p>
            <a:pPr marL="88265">
              <a:lnSpc>
                <a:spcPct val="100000"/>
              </a:lnSpc>
              <a:spcBef>
                <a:spcPts val="300"/>
              </a:spcBef>
            </a:pPr>
            <a:r>
              <a:rPr dirty="0" sz="1500" spc="-270"/>
              <a:t>서가여래의</a:t>
            </a:r>
            <a:r>
              <a:rPr dirty="0" sz="1500" spc="-135"/>
              <a:t> </a:t>
            </a:r>
            <a:r>
              <a:rPr dirty="0" sz="1500" spc="-225"/>
              <a:t>오백대원</a:t>
            </a:r>
            <a:r>
              <a:rPr dirty="0" sz="1500" spc="-225">
                <a:latin typeface="Microsoft Sans Serif"/>
                <a:cs typeface="Microsoft Sans Serif"/>
              </a:rPr>
              <a:t>(</a:t>
            </a:r>
            <a:r>
              <a:rPr dirty="0" sz="1500" spc="-150">
                <a:latin typeface="SimSun"/>
                <a:cs typeface="SimSun"/>
              </a:rPr>
              <a:t>五百大願</a:t>
            </a:r>
            <a:r>
              <a:rPr dirty="0" sz="1500" spc="-165">
                <a:latin typeface="Microsoft Sans Serif"/>
                <a:cs typeface="Microsoft Sans Serif"/>
              </a:rPr>
              <a:t>)</a:t>
            </a:r>
            <a:r>
              <a:rPr dirty="0" sz="1500" spc="-165"/>
              <a:t>을</a:t>
            </a:r>
            <a:r>
              <a:rPr dirty="0" sz="1500" spc="-120"/>
              <a:t> </a:t>
            </a:r>
            <a:r>
              <a:rPr dirty="0" sz="1500" spc="-270"/>
              <a:t>계승한</a:t>
            </a:r>
            <a:r>
              <a:rPr dirty="0" sz="1500" spc="-125"/>
              <a:t> </a:t>
            </a:r>
            <a:r>
              <a:rPr dirty="0" sz="1500" spc="-270"/>
              <a:t>존재로서</a:t>
            </a:r>
            <a:r>
              <a:rPr dirty="0" sz="1500" spc="-120"/>
              <a:t> </a:t>
            </a:r>
            <a:r>
              <a:rPr dirty="0" sz="1500" spc="-270"/>
              <a:t>이타적</a:t>
            </a:r>
            <a:r>
              <a:rPr dirty="0" sz="1500" spc="-125"/>
              <a:t> </a:t>
            </a:r>
            <a:r>
              <a:rPr dirty="0" sz="1500" spc="-270"/>
              <a:t>원의</a:t>
            </a:r>
            <a:r>
              <a:rPr dirty="0" sz="1500" spc="-120"/>
              <a:t> </a:t>
            </a:r>
            <a:r>
              <a:rPr dirty="0" sz="1500" spc="-295"/>
              <a:t>실천자</a:t>
            </a:r>
            <a:endParaRPr sz="15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45"/>
              </a:spcBef>
            </a:pPr>
            <a:endParaRPr sz="1350"/>
          </a:p>
          <a:p>
            <a:pPr marL="12700">
              <a:lnSpc>
                <a:spcPct val="100000"/>
              </a:lnSpc>
            </a:pPr>
            <a:r>
              <a:rPr dirty="0" spc="-360"/>
              <a:t>나반존자와</a:t>
            </a:r>
            <a:r>
              <a:rPr dirty="0" spc="-165"/>
              <a:t> </a:t>
            </a:r>
            <a:r>
              <a:rPr dirty="0" spc="-360"/>
              <a:t>한국</a:t>
            </a:r>
            <a:r>
              <a:rPr dirty="0" spc="-165"/>
              <a:t> </a:t>
            </a:r>
            <a:r>
              <a:rPr dirty="0" spc="-395"/>
              <a:t>불교</a:t>
            </a:r>
          </a:p>
          <a:p>
            <a:pPr marL="88265">
              <a:lnSpc>
                <a:spcPct val="100000"/>
              </a:lnSpc>
              <a:spcBef>
                <a:spcPts val="1100"/>
              </a:spcBef>
            </a:pPr>
            <a:r>
              <a:rPr dirty="0" sz="1500" spc="-270"/>
              <a:t>한국에만</a:t>
            </a:r>
            <a:r>
              <a:rPr dirty="0" sz="1500" spc="-125"/>
              <a:t> </a:t>
            </a:r>
            <a:r>
              <a:rPr dirty="0" sz="1500" spc="-270"/>
              <a:t>존재하는</a:t>
            </a:r>
            <a:r>
              <a:rPr dirty="0" sz="1500" spc="-125"/>
              <a:t> </a:t>
            </a:r>
            <a:r>
              <a:rPr dirty="0" sz="1500" spc="-270"/>
              <a:t>나반존자</a:t>
            </a:r>
            <a:r>
              <a:rPr dirty="0" sz="1500" spc="-125"/>
              <a:t> </a:t>
            </a:r>
            <a:r>
              <a:rPr dirty="0" sz="1500" spc="-270"/>
              <a:t>신앙</a:t>
            </a:r>
            <a:r>
              <a:rPr dirty="0" sz="1500" spc="-125"/>
              <a:t> </a:t>
            </a:r>
            <a:r>
              <a:rPr dirty="0" sz="1500">
                <a:latin typeface="Microsoft Sans Serif"/>
                <a:cs typeface="Microsoft Sans Serif"/>
              </a:rPr>
              <a:t>-</a:t>
            </a:r>
            <a:r>
              <a:rPr dirty="0" sz="1500" spc="-35">
                <a:latin typeface="Microsoft Sans Serif"/>
                <a:cs typeface="Microsoft Sans Serif"/>
              </a:rPr>
              <a:t> </a:t>
            </a:r>
            <a:r>
              <a:rPr dirty="0" sz="1500" spc="-220"/>
              <a:t>독성각</a:t>
            </a:r>
            <a:r>
              <a:rPr dirty="0" sz="1500" spc="-220">
                <a:latin typeface="Microsoft Sans Serif"/>
                <a:cs typeface="Microsoft Sans Serif"/>
              </a:rPr>
              <a:t>,</a:t>
            </a:r>
            <a:r>
              <a:rPr dirty="0" sz="1500" spc="-25">
                <a:latin typeface="Microsoft Sans Serif"/>
                <a:cs typeface="Microsoft Sans Serif"/>
              </a:rPr>
              <a:t> </a:t>
            </a:r>
            <a:r>
              <a:rPr dirty="0" sz="1500" spc="-270"/>
              <a:t>삼성각에</a:t>
            </a:r>
            <a:r>
              <a:rPr dirty="0" sz="1500" spc="-125"/>
              <a:t> </a:t>
            </a:r>
            <a:r>
              <a:rPr dirty="0" sz="1500" spc="-295"/>
              <a:t>모셔짐</a:t>
            </a:r>
            <a:endParaRPr sz="1500">
              <a:latin typeface="Microsoft Sans Serif"/>
              <a:cs typeface="Microsoft Sans Serif"/>
            </a:endParaRPr>
          </a:p>
          <a:p>
            <a:pPr marL="88265">
              <a:lnSpc>
                <a:spcPct val="100000"/>
              </a:lnSpc>
              <a:spcBef>
                <a:spcPts val="300"/>
              </a:spcBef>
            </a:pPr>
            <a:r>
              <a:rPr dirty="0" sz="1500" spc="-270"/>
              <a:t>홀로</a:t>
            </a:r>
            <a:r>
              <a:rPr dirty="0" sz="1500" spc="-125"/>
              <a:t> </a:t>
            </a:r>
            <a:r>
              <a:rPr dirty="0" sz="1500" spc="-270"/>
              <a:t>깨달은</a:t>
            </a:r>
            <a:r>
              <a:rPr dirty="0" sz="1500" spc="-125"/>
              <a:t> </a:t>
            </a:r>
            <a:r>
              <a:rPr dirty="0" sz="1500" spc="-270"/>
              <a:t>나반존자는</a:t>
            </a:r>
            <a:r>
              <a:rPr dirty="0" sz="1500" spc="-125"/>
              <a:t> </a:t>
            </a:r>
            <a:r>
              <a:rPr dirty="0" sz="1500" spc="-270"/>
              <a:t>서가여래와</a:t>
            </a:r>
            <a:r>
              <a:rPr dirty="0" sz="1500" spc="-125"/>
              <a:t> </a:t>
            </a:r>
            <a:r>
              <a:rPr dirty="0" sz="1500" spc="-270"/>
              <a:t>동급</a:t>
            </a:r>
            <a:r>
              <a:rPr dirty="0" sz="1500" spc="-125"/>
              <a:t> </a:t>
            </a:r>
            <a:r>
              <a:rPr dirty="0" sz="1500" spc="-270"/>
              <a:t>또는</a:t>
            </a:r>
            <a:r>
              <a:rPr dirty="0" sz="1500" spc="-125"/>
              <a:t> </a:t>
            </a:r>
            <a:r>
              <a:rPr dirty="0" sz="1500" spc="-270"/>
              <a:t>그</a:t>
            </a:r>
            <a:r>
              <a:rPr dirty="0" sz="1500" spc="-125"/>
              <a:t> </a:t>
            </a:r>
            <a:r>
              <a:rPr dirty="0" sz="1500" spc="-270"/>
              <a:t>이상의</a:t>
            </a:r>
            <a:r>
              <a:rPr dirty="0" sz="1500" spc="-125"/>
              <a:t> </a:t>
            </a:r>
            <a:r>
              <a:rPr dirty="0" sz="1500" spc="-270"/>
              <a:t>존재로</a:t>
            </a:r>
            <a:r>
              <a:rPr dirty="0" sz="1500" spc="-125"/>
              <a:t> </a:t>
            </a:r>
            <a:r>
              <a:rPr dirty="0" sz="1500" spc="-295"/>
              <a:t>평가</a:t>
            </a:r>
            <a:endParaRPr sz="1500"/>
          </a:p>
          <a:p>
            <a:pPr>
              <a:lnSpc>
                <a:spcPct val="100000"/>
              </a:lnSpc>
              <a:spcBef>
                <a:spcPts val="145"/>
              </a:spcBef>
            </a:pPr>
            <a:endParaRPr sz="1350"/>
          </a:p>
          <a:p>
            <a:pPr marL="12700">
              <a:lnSpc>
                <a:spcPct val="100000"/>
              </a:lnSpc>
            </a:pPr>
            <a:r>
              <a:rPr dirty="0" spc="-360"/>
              <a:t>칠성</a:t>
            </a:r>
            <a:r>
              <a:rPr dirty="0" spc="-160"/>
              <a:t> </a:t>
            </a:r>
            <a:r>
              <a:rPr dirty="0" spc="-360"/>
              <a:t>신앙과</a:t>
            </a:r>
            <a:r>
              <a:rPr dirty="0" spc="-160"/>
              <a:t> </a:t>
            </a:r>
            <a:r>
              <a:rPr dirty="0" spc="-270"/>
              <a:t>나반</a:t>
            </a:r>
            <a:r>
              <a:rPr dirty="0" spc="-270">
                <a:latin typeface="Tahoma"/>
                <a:cs typeface="Tahoma"/>
              </a:rPr>
              <a:t>-</a:t>
            </a:r>
            <a:r>
              <a:rPr dirty="0" spc="-385"/>
              <a:t>아만</a:t>
            </a:r>
          </a:p>
          <a:p>
            <a:pPr marL="88265" marR="760730">
              <a:lnSpc>
                <a:spcPct val="116700"/>
              </a:lnSpc>
              <a:spcBef>
                <a:spcPts val="800"/>
              </a:spcBef>
            </a:pPr>
            <a:r>
              <a:rPr dirty="0" sz="1500" spc="-270"/>
              <a:t>진묵</a:t>
            </a:r>
            <a:r>
              <a:rPr dirty="0" sz="1500" spc="-125"/>
              <a:t> </a:t>
            </a:r>
            <a:r>
              <a:rPr dirty="0" sz="1500" spc="-270"/>
              <a:t>설화에</a:t>
            </a:r>
            <a:r>
              <a:rPr dirty="0" sz="1500" spc="-125"/>
              <a:t> </a:t>
            </a:r>
            <a:r>
              <a:rPr dirty="0" sz="1500" spc="-270"/>
              <a:t>반복되는</a:t>
            </a:r>
            <a:r>
              <a:rPr dirty="0" sz="1500" spc="-125"/>
              <a:t> </a:t>
            </a:r>
            <a:r>
              <a:rPr dirty="0" sz="1500" spc="-270"/>
              <a:t>칠성</a:t>
            </a:r>
            <a:r>
              <a:rPr dirty="0" sz="1500" spc="-125"/>
              <a:t> </a:t>
            </a:r>
            <a:r>
              <a:rPr dirty="0" sz="1500" spc="-270"/>
              <a:t>모티브</a:t>
            </a:r>
            <a:r>
              <a:rPr dirty="0" sz="1500" spc="-125"/>
              <a:t> </a:t>
            </a:r>
            <a:r>
              <a:rPr dirty="0" sz="1500">
                <a:latin typeface="Microsoft Sans Serif"/>
                <a:cs typeface="Microsoft Sans Serif"/>
              </a:rPr>
              <a:t>-</a:t>
            </a:r>
            <a:r>
              <a:rPr dirty="0" sz="1500" spc="-45">
                <a:latin typeface="Microsoft Sans Serif"/>
                <a:cs typeface="Microsoft Sans Serif"/>
              </a:rPr>
              <a:t> </a:t>
            </a:r>
            <a:r>
              <a:rPr dirty="0" sz="1500" spc="-270"/>
              <a:t>사옥소리</a:t>
            </a:r>
            <a:r>
              <a:rPr dirty="0" sz="1500" spc="-125"/>
              <a:t> </a:t>
            </a:r>
            <a:r>
              <a:rPr dirty="0" sz="1500" spc="-200"/>
              <a:t>고사</a:t>
            </a:r>
            <a:r>
              <a:rPr dirty="0" sz="1500" spc="-200">
                <a:latin typeface="Microsoft Sans Serif"/>
                <a:cs typeface="Microsoft Sans Serif"/>
              </a:rPr>
              <a:t>,</a:t>
            </a:r>
            <a:r>
              <a:rPr dirty="0" sz="1500" spc="-25">
                <a:latin typeface="Microsoft Sans Serif"/>
                <a:cs typeface="Microsoft Sans Serif"/>
              </a:rPr>
              <a:t> </a:t>
            </a:r>
            <a:r>
              <a:rPr dirty="0" sz="1500" spc="-290"/>
              <a:t>칠성대제 </a:t>
            </a:r>
            <a:r>
              <a:rPr dirty="0" sz="1500" spc="-200"/>
              <a:t>나반</a:t>
            </a:r>
            <a:r>
              <a:rPr dirty="0" sz="1500" spc="-200">
                <a:latin typeface="Microsoft Sans Serif"/>
                <a:cs typeface="Microsoft Sans Serif"/>
              </a:rPr>
              <a:t>-</a:t>
            </a:r>
            <a:r>
              <a:rPr dirty="0" sz="1500" spc="-200"/>
              <a:t>아만</a:t>
            </a:r>
            <a:r>
              <a:rPr dirty="0" sz="1500" spc="-200">
                <a:latin typeface="Microsoft Sans Serif"/>
                <a:cs typeface="Microsoft Sans Serif"/>
              </a:rPr>
              <a:t>:</a:t>
            </a:r>
            <a:r>
              <a:rPr dirty="0" sz="1500" spc="-20">
                <a:latin typeface="Microsoft Sans Serif"/>
                <a:cs typeface="Microsoft Sans Serif"/>
              </a:rPr>
              <a:t> </a:t>
            </a:r>
            <a:r>
              <a:rPr dirty="0" sz="1500" spc="-270"/>
              <a:t>칠성에서</a:t>
            </a:r>
            <a:r>
              <a:rPr dirty="0" sz="1500" spc="-114"/>
              <a:t> </a:t>
            </a:r>
            <a:r>
              <a:rPr dirty="0" sz="1500" spc="-270"/>
              <a:t>내려온</a:t>
            </a:r>
            <a:r>
              <a:rPr dirty="0" sz="1500" spc="-114"/>
              <a:t> </a:t>
            </a:r>
            <a:r>
              <a:rPr dirty="0" sz="1500" spc="-270"/>
              <a:t>인류의</a:t>
            </a:r>
            <a:r>
              <a:rPr dirty="0" sz="1500" spc="-114"/>
              <a:t> </a:t>
            </a:r>
            <a:r>
              <a:rPr dirty="0" sz="1500" spc="-200"/>
              <a:t>조상</a:t>
            </a:r>
            <a:r>
              <a:rPr dirty="0" sz="1500" spc="-200">
                <a:latin typeface="Microsoft Sans Serif"/>
                <a:cs typeface="Microsoft Sans Serif"/>
              </a:rPr>
              <a:t>,</a:t>
            </a:r>
            <a:r>
              <a:rPr dirty="0" sz="1500" spc="-20">
                <a:latin typeface="Microsoft Sans Serif"/>
                <a:cs typeface="Microsoft Sans Serif"/>
              </a:rPr>
              <a:t> </a:t>
            </a:r>
            <a:r>
              <a:rPr dirty="0" sz="1500" spc="-270"/>
              <a:t>한국을</a:t>
            </a:r>
            <a:r>
              <a:rPr dirty="0" sz="1500" spc="-114"/>
              <a:t> </a:t>
            </a:r>
            <a:r>
              <a:rPr dirty="0" sz="1500" spc="-270"/>
              <a:t>사랑한</a:t>
            </a:r>
            <a:r>
              <a:rPr dirty="0" sz="1500" spc="-114"/>
              <a:t> </a:t>
            </a:r>
            <a:r>
              <a:rPr dirty="0" sz="1500" spc="-295"/>
              <a:t>존재</a:t>
            </a:r>
            <a:endParaRPr sz="15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145"/>
              </a:spcBef>
            </a:pPr>
            <a:endParaRPr sz="1350"/>
          </a:p>
          <a:p>
            <a:pPr marL="12700">
              <a:lnSpc>
                <a:spcPct val="100000"/>
              </a:lnSpc>
            </a:pPr>
            <a:r>
              <a:rPr dirty="0" spc="-360"/>
              <a:t>진묵</a:t>
            </a:r>
            <a:r>
              <a:rPr dirty="0" spc="-165"/>
              <a:t> </a:t>
            </a:r>
            <a:r>
              <a:rPr dirty="0" spc="-360"/>
              <a:t>이름의</a:t>
            </a:r>
            <a:r>
              <a:rPr dirty="0" spc="-165"/>
              <a:t> </a:t>
            </a:r>
            <a:r>
              <a:rPr dirty="0" spc="-385"/>
              <a:t>의미</a:t>
            </a:r>
          </a:p>
          <a:p>
            <a:pPr marL="88265" marR="1040765">
              <a:lnSpc>
                <a:spcPct val="116700"/>
              </a:lnSpc>
              <a:spcBef>
                <a:spcPts val="800"/>
              </a:spcBef>
            </a:pPr>
            <a:r>
              <a:rPr dirty="0" sz="1500" spc="-165"/>
              <a:t>진</a:t>
            </a:r>
            <a:r>
              <a:rPr dirty="0" sz="1500" spc="-165">
                <a:latin typeface="Microsoft Sans Serif"/>
                <a:cs typeface="Microsoft Sans Serif"/>
              </a:rPr>
              <a:t>(</a:t>
            </a:r>
            <a:r>
              <a:rPr dirty="0" sz="1500" spc="-150">
                <a:latin typeface="SimSun"/>
                <a:cs typeface="SimSun"/>
              </a:rPr>
              <a:t>震</a:t>
            </a:r>
            <a:r>
              <a:rPr dirty="0" sz="1500" spc="-220">
                <a:latin typeface="Microsoft Sans Serif"/>
                <a:cs typeface="Microsoft Sans Serif"/>
              </a:rPr>
              <a:t>)</a:t>
            </a:r>
            <a:r>
              <a:rPr dirty="0" sz="1500" spc="-220"/>
              <a:t>나라의</a:t>
            </a:r>
            <a:r>
              <a:rPr dirty="0" sz="1500" spc="-125"/>
              <a:t> </a:t>
            </a:r>
            <a:r>
              <a:rPr dirty="0" sz="1500" spc="-195"/>
              <a:t>적묵</a:t>
            </a:r>
            <a:r>
              <a:rPr dirty="0" sz="1500" spc="-195">
                <a:latin typeface="Microsoft Sans Serif"/>
                <a:cs typeface="Microsoft Sans Serif"/>
              </a:rPr>
              <a:t>(</a:t>
            </a:r>
            <a:r>
              <a:rPr dirty="0" sz="1500" spc="-150">
                <a:latin typeface="SimSun"/>
                <a:cs typeface="SimSun"/>
              </a:rPr>
              <a:t>寂默</a:t>
            </a:r>
            <a:r>
              <a:rPr dirty="0" sz="1500" spc="-25">
                <a:latin typeface="Microsoft Sans Serif"/>
                <a:cs typeface="Microsoft Sans Serif"/>
              </a:rPr>
              <a:t>) - </a:t>
            </a:r>
            <a:r>
              <a:rPr dirty="0" sz="1500" spc="-270"/>
              <a:t>해동의</a:t>
            </a:r>
            <a:r>
              <a:rPr dirty="0" sz="1500" spc="-125"/>
              <a:t> </a:t>
            </a:r>
            <a:r>
              <a:rPr dirty="0" sz="1500" spc="-270"/>
              <a:t>서가모니를</a:t>
            </a:r>
            <a:r>
              <a:rPr dirty="0" sz="1500" spc="-125"/>
              <a:t> </a:t>
            </a:r>
            <a:r>
              <a:rPr dirty="0" sz="1500" spc="-295"/>
              <a:t>의미 </a:t>
            </a:r>
            <a:r>
              <a:rPr dirty="0" sz="1500" spc="-270"/>
              <a:t>석가모니</a:t>
            </a:r>
            <a:r>
              <a:rPr dirty="0" sz="1500" spc="-120"/>
              <a:t> </a:t>
            </a:r>
            <a:r>
              <a:rPr dirty="0" sz="1500" spc="-270"/>
              <a:t>한역이</a:t>
            </a:r>
            <a:r>
              <a:rPr dirty="0" sz="1500" spc="-114"/>
              <a:t> </a:t>
            </a:r>
            <a:r>
              <a:rPr dirty="0" sz="1500" spc="-195"/>
              <a:t>능인</a:t>
            </a:r>
            <a:r>
              <a:rPr dirty="0" sz="1500" spc="-195">
                <a:latin typeface="Microsoft Sans Serif"/>
                <a:cs typeface="Microsoft Sans Serif"/>
              </a:rPr>
              <a:t>(</a:t>
            </a:r>
            <a:r>
              <a:rPr dirty="0" sz="1500" spc="-150">
                <a:latin typeface="SimSun"/>
                <a:cs typeface="SimSun"/>
              </a:rPr>
              <a:t>能仁</a:t>
            </a:r>
            <a:r>
              <a:rPr dirty="0" sz="1500" spc="-165">
                <a:latin typeface="Microsoft Sans Serif"/>
                <a:cs typeface="Microsoft Sans Serif"/>
              </a:rPr>
              <a:t>)</a:t>
            </a:r>
            <a:r>
              <a:rPr dirty="0" sz="1500" spc="-165"/>
              <a:t>적묵</a:t>
            </a:r>
            <a:r>
              <a:rPr dirty="0" sz="1500" spc="-165">
                <a:latin typeface="Microsoft Sans Serif"/>
                <a:cs typeface="Microsoft Sans Serif"/>
              </a:rPr>
              <a:t>(</a:t>
            </a:r>
            <a:r>
              <a:rPr dirty="0" sz="1500" spc="-150">
                <a:latin typeface="SimSun"/>
                <a:cs typeface="SimSun"/>
              </a:rPr>
              <a:t>寂默</a:t>
            </a:r>
            <a:r>
              <a:rPr dirty="0" sz="1500" spc="-165">
                <a:latin typeface="Microsoft Sans Serif"/>
                <a:cs typeface="Microsoft Sans Serif"/>
              </a:rPr>
              <a:t>)</a:t>
            </a:r>
            <a:r>
              <a:rPr dirty="0" sz="1500" spc="-165"/>
              <a:t>인</a:t>
            </a:r>
            <a:r>
              <a:rPr dirty="0" sz="1500" spc="-114"/>
              <a:t> </a:t>
            </a:r>
            <a:r>
              <a:rPr dirty="0" sz="1500" spc="-270"/>
              <a:t>것과</a:t>
            </a:r>
            <a:r>
              <a:rPr dirty="0" sz="1500" spc="-114"/>
              <a:t> </a:t>
            </a:r>
            <a:r>
              <a:rPr dirty="0" sz="1500" spc="-270"/>
              <a:t>같은</a:t>
            </a:r>
            <a:r>
              <a:rPr dirty="0" sz="1500" spc="-114"/>
              <a:t> </a:t>
            </a:r>
            <a:r>
              <a:rPr dirty="0" sz="1500" spc="-295"/>
              <a:t>맥락</a:t>
            </a:r>
            <a:endParaRPr sz="1500">
              <a:latin typeface="Microsoft Sans Serif"/>
              <a:cs typeface="Microsoft Sans Serif"/>
            </a:endParaRPr>
          </a:p>
        </p:txBody>
      </p:sp>
      <p:pic>
        <p:nvPicPr>
          <p:cNvPr id="5" name="object 5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2924174"/>
            <a:ext cx="152399" cy="152399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4105275"/>
            <a:ext cx="152399" cy="152399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1999" y="5286374"/>
            <a:ext cx="152399" cy="152399"/>
          </a:xfrm>
          <a:prstGeom prst="rect">
            <a:avLst/>
          </a:prstGeom>
        </p:spPr>
      </p:pic>
      <p:sp>
        <p:nvSpPr>
          <p:cNvPr id="8" name="object 8" descr=""/>
          <p:cNvSpPr/>
          <p:nvPr/>
        </p:nvSpPr>
        <p:spPr>
          <a:xfrm>
            <a:off x="7877174" y="1666874"/>
            <a:ext cx="9525" cy="5715000"/>
          </a:xfrm>
          <a:custGeom>
            <a:avLst/>
            <a:gdLst/>
            <a:ahLst/>
            <a:cxnLst/>
            <a:rect l="l" t="t" r="r" b="b"/>
            <a:pathLst>
              <a:path w="9525" h="5715000">
                <a:moveTo>
                  <a:pt x="9524" y="5714999"/>
                </a:moveTo>
                <a:lnTo>
                  <a:pt x="0" y="5714999"/>
                </a:lnTo>
                <a:lnTo>
                  <a:pt x="0" y="0"/>
                </a:lnTo>
                <a:lnTo>
                  <a:pt x="9524" y="0"/>
                </a:lnTo>
                <a:lnTo>
                  <a:pt x="9524" y="5714999"/>
                </a:lnTo>
                <a:close/>
              </a:path>
            </a:pathLst>
          </a:custGeom>
          <a:solidFill>
            <a:srgbClr val="D4AF37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9" name="object 9" descr=""/>
          <p:cNvGrpSpPr/>
          <p:nvPr/>
        </p:nvGrpSpPr>
        <p:grpSpPr>
          <a:xfrm>
            <a:off x="8191499" y="1666875"/>
            <a:ext cx="3238500" cy="2781300"/>
            <a:chOff x="8191499" y="1666875"/>
            <a:chExt cx="3238500" cy="2781300"/>
          </a:xfrm>
        </p:grpSpPr>
        <p:sp>
          <p:nvSpPr>
            <p:cNvPr id="10" name="object 10" descr=""/>
            <p:cNvSpPr/>
            <p:nvPr/>
          </p:nvSpPr>
          <p:spPr>
            <a:xfrm>
              <a:off x="8191499" y="1666875"/>
              <a:ext cx="3238500" cy="2781300"/>
            </a:xfrm>
            <a:custGeom>
              <a:avLst/>
              <a:gdLst/>
              <a:ahLst/>
              <a:cxnLst/>
              <a:rect l="l" t="t" r="r" b="b"/>
              <a:pathLst>
                <a:path w="3238500" h="2781300">
                  <a:moveTo>
                    <a:pt x="3167302" y="2781299"/>
                  </a:moveTo>
                  <a:lnTo>
                    <a:pt x="71196" y="2781299"/>
                  </a:lnTo>
                  <a:lnTo>
                    <a:pt x="66240" y="2780811"/>
                  </a:lnTo>
                  <a:lnTo>
                    <a:pt x="29703" y="2765677"/>
                  </a:lnTo>
                  <a:lnTo>
                    <a:pt x="3884" y="2729637"/>
                  </a:lnTo>
                  <a:lnTo>
                    <a:pt x="0" y="2710102"/>
                  </a:lnTo>
                  <a:lnTo>
                    <a:pt x="0" y="2705099"/>
                  </a:lnTo>
                  <a:lnTo>
                    <a:pt x="0" y="71196"/>
                  </a:lnTo>
                  <a:lnTo>
                    <a:pt x="15620" y="29704"/>
                  </a:lnTo>
                  <a:lnTo>
                    <a:pt x="51660" y="3885"/>
                  </a:lnTo>
                  <a:lnTo>
                    <a:pt x="71196" y="0"/>
                  </a:lnTo>
                  <a:lnTo>
                    <a:pt x="3167302" y="0"/>
                  </a:lnTo>
                  <a:lnTo>
                    <a:pt x="3208793" y="15621"/>
                  </a:lnTo>
                  <a:lnTo>
                    <a:pt x="3234612" y="51661"/>
                  </a:lnTo>
                  <a:lnTo>
                    <a:pt x="3238498" y="71196"/>
                  </a:lnTo>
                  <a:lnTo>
                    <a:pt x="3238498" y="2710102"/>
                  </a:lnTo>
                  <a:lnTo>
                    <a:pt x="3222876" y="2751593"/>
                  </a:lnTo>
                  <a:lnTo>
                    <a:pt x="3186836" y="2777413"/>
                  </a:lnTo>
                  <a:lnTo>
                    <a:pt x="3172257" y="2780811"/>
                  </a:lnTo>
                  <a:lnTo>
                    <a:pt x="3167302" y="2781299"/>
                  </a:lnTo>
                  <a:close/>
                </a:path>
              </a:pathLst>
            </a:custGeom>
            <a:solidFill>
              <a:srgbClr val="1D3A8A">
                <a:alpha val="50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8429612" y="2409824"/>
              <a:ext cx="57150" cy="1657350"/>
            </a:xfrm>
            <a:custGeom>
              <a:avLst/>
              <a:gdLst/>
              <a:ahLst/>
              <a:cxnLst/>
              <a:rect l="l" t="t" r="r" b="b"/>
              <a:pathLst>
                <a:path w="57150" h="1657350">
                  <a:moveTo>
                    <a:pt x="57150" y="1624990"/>
                  </a:moveTo>
                  <a:lnTo>
                    <a:pt x="32372" y="1600200"/>
                  </a:lnTo>
                  <a:lnTo>
                    <a:pt x="24790" y="1600200"/>
                  </a:lnTo>
                  <a:lnTo>
                    <a:pt x="0" y="1624990"/>
                  </a:lnTo>
                  <a:lnTo>
                    <a:pt x="0" y="1632572"/>
                  </a:lnTo>
                  <a:lnTo>
                    <a:pt x="24790" y="1657350"/>
                  </a:lnTo>
                  <a:lnTo>
                    <a:pt x="32372" y="1657350"/>
                  </a:lnTo>
                  <a:lnTo>
                    <a:pt x="57150" y="1632572"/>
                  </a:lnTo>
                  <a:lnTo>
                    <a:pt x="57150" y="1628775"/>
                  </a:lnTo>
                  <a:lnTo>
                    <a:pt x="57150" y="1624990"/>
                  </a:lnTo>
                  <a:close/>
                </a:path>
                <a:path w="57150" h="1657350">
                  <a:moveTo>
                    <a:pt x="57150" y="1091590"/>
                  </a:moveTo>
                  <a:lnTo>
                    <a:pt x="32372" y="1066800"/>
                  </a:lnTo>
                  <a:lnTo>
                    <a:pt x="24790" y="1066800"/>
                  </a:lnTo>
                  <a:lnTo>
                    <a:pt x="0" y="1091590"/>
                  </a:lnTo>
                  <a:lnTo>
                    <a:pt x="0" y="1099172"/>
                  </a:lnTo>
                  <a:lnTo>
                    <a:pt x="24790" y="1123950"/>
                  </a:lnTo>
                  <a:lnTo>
                    <a:pt x="32372" y="1123950"/>
                  </a:lnTo>
                  <a:lnTo>
                    <a:pt x="57150" y="1099172"/>
                  </a:lnTo>
                  <a:lnTo>
                    <a:pt x="57150" y="1095375"/>
                  </a:lnTo>
                  <a:lnTo>
                    <a:pt x="57150" y="1091590"/>
                  </a:lnTo>
                  <a:close/>
                </a:path>
                <a:path w="57150" h="1657350">
                  <a:moveTo>
                    <a:pt x="57150" y="558190"/>
                  </a:moveTo>
                  <a:lnTo>
                    <a:pt x="32372" y="533400"/>
                  </a:lnTo>
                  <a:lnTo>
                    <a:pt x="24790" y="533400"/>
                  </a:lnTo>
                  <a:lnTo>
                    <a:pt x="0" y="558190"/>
                  </a:lnTo>
                  <a:lnTo>
                    <a:pt x="0" y="565772"/>
                  </a:lnTo>
                  <a:lnTo>
                    <a:pt x="24790" y="590550"/>
                  </a:lnTo>
                  <a:lnTo>
                    <a:pt x="32372" y="590550"/>
                  </a:lnTo>
                  <a:lnTo>
                    <a:pt x="57150" y="565772"/>
                  </a:lnTo>
                  <a:lnTo>
                    <a:pt x="57150" y="561975"/>
                  </a:lnTo>
                  <a:lnTo>
                    <a:pt x="57150" y="558190"/>
                  </a:lnTo>
                  <a:close/>
                </a:path>
                <a:path w="57150" h="1657350">
                  <a:moveTo>
                    <a:pt x="57150" y="24790"/>
                  </a:moveTo>
                  <a:lnTo>
                    <a:pt x="32372" y="0"/>
                  </a:lnTo>
                  <a:lnTo>
                    <a:pt x="24790" y="0"/>
                  </a:lnTo>
                  <a:lnTo>
                    <a:pt x="0" y="24790"/>
                  </a:lnTo>
                  <a:lnTo>
                    <a:pt x="0" y="32372"/>
                  </a:lnTo>
                  <a:lnTo>
                    <a:pt x="24790" y="57150"/>
                  </a:lnTo>
                  <a:lnTo>
                    <a:pt x="32372" y="57150"/>
                  </a:lnTo>
                  <a:lnTo>
                    <a:pt x="57150" y="32372"/>
                  </a:lnTo>
                  <a:lnTo>
                    <a:pt x="57150" y="28575"/>
                  </a:lnTo>
                  <a:lnTo>
                    <a:pt x="57150" y="247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 descr=""/>
          <p:cNvSpPr txBox="1"/>
          <p:nvPr/>
        </p:nvSpPr>
        <p:spPr>
          <a:xfrm>
            <a:off x="8594625" y="1877060"/>
            <a:ext cx="2580005" cy="22663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72110">
              <a:lnSpc>
                <a:spcPct val="100000"/>
              </a:lnSpc>
              <a:spcBef>
                <a:spcPts val="95"/>
              </a:spcBef>
            </a:pPr>
            <a:r>
              <a:rPr dirty="0" sz="1700" spc="-325">
                <a:solidFill>
                  <a:srgbClr val="1D3A8A"/>
                </a:solidFill>
                <a:latin typeface="Dotum"/>
                <a:cs typeface="Dotum"/>
              </a:rPr>
              <a:t>한국과</a:t>
            </a:r>
            <a:r>
              <a:rPr dirty="0" sz="1700" spc="-145">
                <a:solidFill>
                  <a:srgbClr val="1D3A8A"/>
                </a:solidFill>
                <a:latin typeface="Dotum"/>
                <a:cs typeface="Dotum"/>
              </a:rPr>
              <a:t> </a:t>
            </a:r>
            <a:r>
              <a:rPr dirty="0" sz="1700" spc="-325">
                <a:solidFill>
                  <a:srgbClr val="1D3A8A"/>
                </a:solidFill>
                <a:latin typeface="Dotum"/>
                <a:cs typeface="Dotum"/>
              </a:rPr>
              <a:t>세계불교</a:t>
            </a:r>
            <a:r>
              <a:rPr dirty="0" sz="1700" spc="-145">
                <a:solidFill>
                  <a:srgbClr val="1D3A8A"/>
                </a:solidFill>
                <a:latin typeface="Dotum"/>
                <a:cs typeface="Dotum"/>
              </a:rPr>
              <a:t> </a:t>
            </a:r>
            <a:r>
              <a:rPr dirty="0" sz="1700" spc="-350">
                <a:solidFill>
                  <a:srgbClr val="1D3A8A"/>
                </a:solidFill>
                <a:latin typeface="Dotum"/>
                <a:cs typeface="Dotum"/>
              </a:rPr>
              <a:t>기원</a:t>
            </a:r>
            <a:endParaRPr sz="1700">
              <a:latin typeface="Dotum"/>
              <a:cs typeface="Dotum"/>
            </a:endParaRPr>
          </a:p>
          <a:p>
            <a:pPr marL="12700" marR="59690">
              <a:lnSpc>
                <a:spcPct val="111100"/>
              </a:lnSpc>
              <a:spcBef>
                <a:spcPts val="1205"/>
              </a:spcBef>
            </a:pPr>
            <a:r>
              <a:rPr dirty="0" sz="1350" spc="-260">
                <a:latin typeface="Dotum"/>
                <a:cs typeface="Dotum"/>
              </a:rPr>
              <a:t>최근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20">
                <a:latin typeface="Dotum"/>
                <a:cs typeface="Dotum"/>
              </a:rPr>
              <a:t>불교연구</a:t>
            </a:r>
            <a:r>
              <a:rPr dirty="0" sz="1300" spc="-220">
                <a:latin typeface="Frutiger LT Com 55 Roman"/>
                <a:cs typeface="Frutiger LT Com 55 Roman"/>
              </a:rPr>
              <a:t>:</a:t>
            </a:r>
            <a:r>
              <a:rPr dirty="0" sz="1300" spc="-15">
                <a:latin typeface="Frutiger LT Com 55 Roman"/>
                <a:cs typeface="Frutiger LT Com 55 Roman"/>
              </a:rPr>
              <a:t> </a:t>
            </a:r>
            <a:r>
              <a:rPr dirty="0" sz="1350" spc="-260">
                <a:latin typeface="Dotum"/>
                <a:cs typeface="Dotum"/>
              </a:rPr>
              <a:t>불교의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기원이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한국과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310">
                <a:latin typeface="Dotum"/>
                <a:cs typeface="Dotum"/>
              </a:rPr>
              <a:t>연</a:t>
            </a:r>
            <a:r>
              <a:rPr dirty="0" sz="1350" spc="5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관된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스키타이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문화권</a:t>
            </a:r>
            <a:endParaRPr sz="1350">
              <a:latin typeface="Dotum"/>
              <a:cs typeface="Dotum"/>
            </a:endParaRPr>
          </a:p>
          <a:p>
            <a:pPr marL="12700" marR="102870">
              <a:lnSpc>
                <a:spcPct val="111100"/>
              </a:lnSpc>
              <a:spcBef>
                <a:spcPts val="600"/>
              </a:spcBef>
            </a:pPr>
            <a:r>
              <a:rPr dirty="0" sz="1350" spc="-260">
                <a:latin typeface="Dotum"/>
                <a:cs typeface="Dotum"/>
              </a:rPr>
              <a:t>미륵의</a:t>
            </a:r>
            <a:r>
              <a:rPr dirty="0" sz="1350" spc="-8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기원인</a:t>
            </a:r>
            <a:r>
              <a:rPr dirty="0" sz="1350" spc="-85">
                <a:latin typeface="Dotum"/>
                <a:cs typeface="Dotum"/>
              </a:rPr>
              <a:t> </a:t>
            </a:r>
            <a:r>
              <a:rPr dirty="0" sz="1300" spc="-215">
                <a:latin typeface="Frutiger LT Com 55 Roman"/>
                <a:cs typeface="Frutiger LT Com 55 Roman"/>
              </a:rPr>
              <a:t>'</a:t>
            </a:r>
            <a:r>
              <a:rPr dirty="0" sz="1350" spc="-215">
                <a:latin typeface="Dotum"/>
                <a:cs typeface="Dotum"/>
              </a:rPr>
              <a:t>마이트레이야</a:t>
            </a:r>
            <a:r>
              <a:rPr dirty="0" sz="1300" spc="-215">
                <a:latin typeface="Frutiger LT Com 55 Roman"/>
                <a:cs typeface="Frutiger LT Com 55 Roman"/>
              </a:rPr>
              <a:t>'</a:t>
            </a:r>
            <a:r>
              <a:rPr dirty="0" sz="1350" spc="-215">
                <a:latin typeface="Dotum"/>
                <a:cs typeface="Dotum"/>
              </a:rPr>
              <a:t>는</a:t>
            </a:r>
            <a:r>
              <a:rPr dirty="0" sz="1350" spc="-80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스키타</a:t>
            </a:r>
            <a:r>
              <a:rPr dirty="0" sz="1350" spc="5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이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문화의</a:t>
            </a:r>
            <a:r>
              <a:rPr dirty="0" sz="1350" spc="-110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일부</a:t>
            </a:r>
            <a:endParaRPr sz="1350">
              <a:latin typeface="Dotum"/>
              <a:cs typeface="Dotum"/>
            </a:endParaRPr>
          </a:p>
          <a:p>
            <a:pPr marL="12700" marR="48260">
              <a:lnSpc>
                <a:spcPct val="111100"/>
              </a:lnSpc>
              <a:spcBef>
                <a:spcPts val="600"/>
              </a:spcBef>
            </a:pPr>
            <a:r>
              <a:rPr dirty="0" sz="1350" spc="-210">
                <a:latin typeface="Dotum"/>
                <a:cs typeface="Dotum"/>
              </a:rPr>
              <a:t>석가족</a:t>
            </a:r>
            <a:r>
              <a:rPr dirty="0" sz="1300" spc="-210">
                <a:latin typeface="Frutiger LT Com 55 Roman"/>
                <a:cs typeface="Frutiger LT Com 55 Roman"/>
              </a:rPr>
              <a:t>(</a:t>
            </a:r>
            <a:r>
              <a:rPr dirty="0" sz="1350" spc="-170">
                <a:latin typeface="SimSun"/>
                <a:cs typeface="SimSun"/>
              </a:rPr>
              <a:t>釋迦族</a:t>
            </a:r>
            <a:r>
              <a:rPr dirty="0" sz="1300" spc="-150">
                <a:latin typeface="Frutiger LT Com 55 Roman"/>
                <a:cs typeface="Frutiger LT Com 55 Roman"/>
              </a:rPr>
              <a:t>)</a:t>
            </a:r>
            <a:r>
              <a:rPr dirty="0" sz="1350" spc="-150">
                <a:latin typeface="Dotum"/>
                <a:cs typeface="Dotum"/>
              </a:rPr>
              <a:t>은</a:t>
            </a:r>
            <a:r>
              <a:rPr dirty="0" sz="1350" spc="-8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스키타이의</a:t>
            </a:r>
            <a:r>
              <a:rPr dirty="0" sz="1350" spc="-8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다른</a:t>
            </a:r>
            <a:r>
              <a:rPr dirty="0" sz="1350" spc="-80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이름</a:t>
            </a:r>
            <a:r>
              <a:rPr dirty="0" sz="1350" spc="5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인</a:t>
            </a:r>
            <a:r>
              <a:rPr dirty="0" sz="1350" spc="-90">
                <a:latin typeface="Dotum"/>
                <a:cs typeface="Dotum"/>
              </a:rPr>
              <a:t> </a:t>
            </a:r>
            <a:r>
              <a:rPr dirty="0" sz="1300" spc="-190">
                <a:latin typeface="Frutiger LT Com 55 Roman"/>
                <a:cs typeface="Frutiger LT Com 55 Roman"/>
              </a:rPr>
              <a:t>'</a:t>
            </a:r>
            <a:r>
              <a:rPr dirty="0" sz="1350" spc="-190">
                <a:latin typeface="Dotum"/>
                <a:cs typeface="Dotum"/>
              </a:rPr>
              <a:t>샤카</a:t>
            </a:r>
            <a:r>
              <a:rPr dirty="0" sz="1300" spc="-190">
                <a:latin typeface="Frutiger LT Com 55 Roman"/>
                <a:cs typeface="Frutiger LT Com 55 Roman"/>
              </a:rPr>
              <a:t>'</a:t>
            </a:r>
            <a:r>
              <a:rPr dirty="0" sz="1350" spc="-190">
                <a:latin typeface="Dotum"/>
                <a:cs typeface="Dotum"/>
              </a:rPr>
              <a:t>에서</a:t>
            </a:r>
            <a:r>
              <a:rPr dirty="0" sz="1350" spc="-90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유래</a:t>
            </a:r>
            <a:endParaRPr sz="1350">
              <a:latin typeface="Dotum"/>
              <a:cs typeface="Dotum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dirty="0" sz="1350" spc="-260">
                <a:latin typeface="Dotum"/>
                <a:cs typeface="Dotum"/>
              </a:rPr>
              <a:t>나반존자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신앙이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한국에만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존재하는</a:t>
            </a:r>
            <a:r>
              <a:rPr dirty="0" sz="1350" spc="-100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이유</a:t>
            </a:r>
            <a:endParaRPr sz="1350">
              <a:latin typeface="Dotum"/>
              <a:cs typeface="Dotum"/>
            </a:endParaRPr>
          </a:p>
        </p:txBody>
      </p:sp>
      <p:sp>
        <p:nvSpPr>
          <p:cNvPr id="13" name="object 13" descr=""/>
          <p:cNvSpPr/>
          <p:nvPr/>
        </p:nvSpPr>
        <p:spPr>
          <a:xfrm>
            <a:off x="8191499" y="4676774"/>
            <a:ext cx="3238500" cy="2171700"/>
          </a:xfrm>
          <a:custGeom>
            <a:avLst/>
            <a:gdLst/>
            <a:ahLst/>
            <a:cxnLst/>
            <a:rect l="l" t="t" r="r" b="b"/>
            <a:pathLst>
              <a:path w="3238500" h="2171700">
                <a:moveTo>
                  <a:pt x="3167302" y="2171699"/>
                </a:moveTo>
                <a:lnTo>
                  <a:pt x="71196" y="2171699"/>
                </a:lnTo>
                <a:lnTo>
                  <a:pt x="66240" y="2171210"/>
                </a:lnTo>
                <a:lnTo>
                  <a:pt x="29703" y="2156077"/>
                </a:lnTo>
                <a:lnTo>
                  <a:pt x="3884" y="2120037"/>
                </a:lnTo>
                <a:lnTo>
                  <a:pt x="0" y="2100503"/>
                </a:lnTo>
                <a:lnTo>
                  <a:pt x="0" y="2095499"/>
                </a:lnTo>
                <a:lnTo>
                  <a:pt x="0" y="71196"/>
                </a:lnTo>
                <a:lnTo>
                  <a:pt x="15620" y="29705"/>
                </a:lnTo>
                <a:lnTo>
                  <a:pt x="51660" y="3885"/>
                </a:lnTo>
                <a:lnTo>
                  <a:pt x="71196" y="0"/>
                </a:lnTo>
                <a:lnTo>
                  <a:pt x="3167302" y="0"/>
                </a:lnTo>
                <a:lnTo>
                  <a:pt x="3208793" y="15621"/>
                </a:lnTo>
                <a:lnTo>
                  <a:pt x="3234612" y="51661"/>
                </a:lnTo>
                <a:lnTo>
                  <a:pt x="3238498" y="71196"/>
                </a:lnTo>
                <a:lnTo>
                  <a:pt x="3238498" y="2100503"/>
                </a:lnTo>
                <a:lnTo>
                  <a:pt x="3222876" y="2141994"/>
                </a:lnTo>
                <a:lnTo>
                  <a:pt x="3186836" y="2167812"/>
                </a:lnTo>
                <a:lnTo>
                  <a:pt x="3172257" y="2171210"/>
                </a:lnTo>
                <a:lnTo>
                  <a:pt x="3167302" y="2171699"/>
                </a:lnTo>
                <a:close/>
              </a:path>
            </a:pathLst>
          </a:custGeom>
          <a:solidFill>
            <a:srgbClr val="A81B0D">
              <a:alpha val="50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 descr=""/>
          <p:cNvSpPr txBox="1"/>
          <p:nvPr/>
        </p:nvSpPr>
        <p:spPr>
          <a:xfrm>
            <a:off x="8404125" y="4884483"/>
            <a:ext cx="2805430" cy="2503805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algn="ctr" marL="4445">
              <a:lnSpc>
                <a:spcPct val="100000"/>
              </a:lnSpc>
              <a:spcBef>
                <a:spcPts val="115"/>
              </a:spcBef>
            </a:pPr>
            <a:r>
              <a:rPr dirty="0" sz="1700" spc="-275">
                <a:solidFill>
                  <a:srgbClr val="A81B0D"/>
                </a:solidFill>
                <a:latin typeface="Dotum"/>
                <a:cs typeface="Dotum"/>
              </a:rPr>
              <a:t>오백대원</a:t>
            </a:r>
            <a:r>
              <a:rPr dirty="0" sz="1700" spc="-275">
                <a:solidFill>
                  <a:srgbClr val="A81B0D"/>
                </a:solidFill>
                <a:latin typeface="Berlin Sans FB"/>
                <a:cs typeface="Berlin Sans FB"/>
              </a:rPr>
              <a:t>(</a:t>
            </a:r>
            <a:r>
              <a:rPr dirty="0" sz="1700" spc="-210">
                <a:solidFill>
                  <a:srgbClr val="A81B0D"/>
                </a:solidFill>
                <a:latin typeface="SimSun"/>
                <a:cs typeface="SimSun"/>
              </a:rPr>
              <a:t>五百大願</a:t>
            </a:r>
            <a:r>
              <a:rPr dirty="0" sz="1700" spc="-50">
                <a:solidFill>
                  <a:srgbClr val="A81B0D"/>
                </a:solidFill>
                <a:latin typeface="Berlin Sans FB"/>
                <a:cs typeface="Berlin Sans FB"/>
              </a:rPr>
              <a:t>)</a:t>
            </a:r>
            <a:endParaRPr sz="1700">
              <a:latin typeface="Berlin Sans FB"/>
              <a:cs typeface="Berlin Sans FB"/>
            </a:endParaRPr>
          </a:p>
          <a:p>
            <a:pPr algn="just" marL="12700" marR="73660">
              <a:lnSpc>
                <a:spcPct val="111100"/>
              </a:lnSpc>
              <a:spcBef>
                <a:spcPts val="1205"/>
              </a:spcBef>
            </a:pPr>
            <a:r>
              <a:rPr dirty="0" sz="1350" spc="-260">
                <a:latin typeface="Dotum"/>
                <a:cs typeface="Dotum"/>
              </a:rPr>
              <a:t>서가여래가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부처가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되기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전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품었던</a:t>
            </a:r>
            <a:r>
              <a:rPr dirty="0" sz="1350" spc="-114">
                <a:latin typeface="Dotum"/>
                <a:cs typeface="Dotum"/>
              </a:rPr>
              <a:t> </a:t>
            </a:r>
            <a:r>
              <a:rPr dirty="0" sz="1300" spc="-155">
                <a:latin typeface="Frutiger LT Com 55 Roman"/>
                <a:cs typeface="Frutiger LT Com 55 Roman"/>
              </a:rPr>
              <a:t>500</a:t>
            </a:r>
            <a:r>
              <a:rPr dirty="0" sz="1350" spc="-155">
                <a:latin typeface="Dotum"/>
                <a:cs typeface="Dotum"/>
              </a:rPr>
              <a:t>가지</a:t>
            </a:r>
            <a:r>
              <a:rPr dirty="0" sz="1350" spc="-90">
                <a:latin typeface="Dotum"/>
                <a:cs typeface="Dotum"/>
              </a:rPr>
              <a:t> </a:t>
            </a:r>
            <a:r>
              <a:rPr dirty="0" sz="1350" spc="-145">
                <a:latin typeface="Dotum"/>
                <a:cs typeface="Dotum"/>
              </a:rPr>
              <a:t>원</a:t>
            </a:r>
            <a:r>
              <a:rPr dirty="0" sz="1300" spc="-145">
                <a:latin typeface="Frutiger LT Com 55 Roman"/>
                <a:cs typeface="Frutiger LT Com 55 Roman"/>
              </a:rPr>
              <a:t>(</a:t>
            </a:r>
            <a:r>
              <a:rPr dirty="0" sz="1350" spc="-165">
                <a:latin typeface="SimSun"/>
                <a:cs typeface="SimSun"/>
              </a:rPr>
              <a:t>願</a:t>
            </a:r>
            <a:r>
              <a:rPr dirty="0" sz="1300" spc="-35">
                <a:latin typeface="Frutiger LT Com 55 Roman"/>
                <a:cs typeface="Frutiger LT Com 55 Roman"/>
              </a:rPr>
              <a:t>)</a:t>
            </a:r>
            <a:endParaRPr sz="1300">
              <a:latin typeface="Frutiger LT Com 55 Roman"/>
              <a:cs typeface="Frutiger LT Com 55 Roman"/>
            </a:endParaRPr>
          </a:p>
          <a:p>
            <a:pPr algn="just" marL="12700" marR="5080">
              <a:lnSpc>
                <a:spcPct val="111100"/>
              </a:lnSpc>
              <a:spcBef>
                <a:spcPts val="1200"/>
              </a:spcBef>
            </a:pPr>
            <a:r>
              <a:rPr dirty="0" sz="1350" spc="-390">
                <a:latin typeface="Dotum"/>
                <a:cs typeface="Dotum"/>
              </a:rPr>
              <a:t>세계의</a:t>
            </a:r>
            <a:r>
              <a:rPr dirty="0" sz="1350" spc="275">
                <a:latin typeface="Dotum"/>
                <a:cs typeface="Dotum"/>
              </a:rPr>
              <a:t> </a:t>
            </a:r>
            <a:r>
              <a:rPr dirty="0" sz="1350" spc="-525">
                <a:latin typeface="Dotum"/>
                <a:cs typeface="Dotum"/>
              </a:rPr>
              <a:t>모든</a:t>
            </a:r>
            <a:r>
              <a:rPr dirty="0" sz="1350" spc="415">
                <a:latin typeface="Dotum"/>
                <a:cs typeface="Dotum"/>
              </a:rPr>
              <a:t> </a:t>
            </a:r>
            <a:r>
              <a:rPr dirty="0" sz="1350" spc="-390">
                <a:latin typeface="Dotum"/>
                <a:cs typeface="Dotum"/>
              </a:rPr>
              <a:t>중생이</a:t>
            </a:r>
            <a:r>
              <a:rPr dirty="0" sz="1350" spc="275">
                <a:latin typeface="Dotum"/>
                <a:cs typeface="Dotum"/>
              </a:rPr>
              <a:t> </a:t>
            </a:r>
            <a:r>
              <a:rPr dirty="0" sz="1350" spc="-390">
                <a:latin typeface="Dotum"/>
                <a:cs typeface="Dotum"/>
              </a:rPr>
              <a:t>부처가</a:t>
            </a:r>
            <a:r>
              <a:rPr dirty="0" sz="1350" spc="320">
                <a:latin typeface="Dotum"/>
                <a:cs typeface="Dotum"/>
              </a:rPr>
              <a:t> </a:t>
            </a:r>
            <a:r>
              <a:rPr dirty="0" sz="1350" spc="-525">
                <a:latin typeface="Dotum"/>
                <a:cs typeface="Dotum"/>
              </a:rPr>
              <a:t>되어</a:t>
            </a:r>
            <a:r>
              <a:rPr dirty="0" sz="1350" spc="415">
                <a:latin typeface="Dotum"/>
                <a:cs typeface="Dotum"/>
              </a:rPr>
              <a:t> </a:t>
            </a:r>
            <a:r>
              <a:rPr dirty="0" sz="1350" spc="-200">
                <a:latin typeface="Dotum"/>
                <a:cs typeface="Dotum"/>
              </a:rPr>
              <a:t>정신적</a:t>
            </a:r>
            <a:r>
              <a:rPr dirty="0" sz="1300" spc="-200">
                <a:latin typeface="Frutiger LT Com 55 Roman"/>
                <a:cs typeface="Frutiger LT Com 55 Roman"/>
              </a:rPr>
              <a:t>·</a:t>
            </a:r>
            <a:r>
              <a:rPr dirty="0" sz="1350" spc="-200">
                <a:latin typeface="Dotum"/>
                <a:cs typeface="Dotum"/>
              </a:rPr>
              <a:t>육체 </a:t>
            </a:r>
            <a:r>
              <a:rPr dirty="0" sz="1350" spc="-390">
                <a:latin typeface="Dotum"/>
                <a:cs typeface="Dotum"/>
              </a:rPr>
              <a:t>적으로</a:t>
            </a:r>
            <a:r>
              <a:rPr dirty="0" sz="1350" spc="275">
                <a:latin typeface="Dotum"/>
                <a:cs typeface="Dotum"/>
              </a:rPr>
              <a:t> </a:t>
            </a:r>
            <a:r>
              <a:rPr dirty="0" sz="1350" spc="-345">
                <a:latin typeface="Dotum"/>
                <a:cs typeface="Dotum"/>
              </a:rPr>
              <a:t>행복하게</a:t>
            </a:r>
            <a:r>
              <a:rPr dirty="0" sz="1350" spc="270">
                <a:latin typeface="Dotum"/>
                <a:cs typeface="Dotum"/>
              </a:rPr>
              <a:t> </a:t>
            </a:r>
            <a:r>
              <a:rPr dirty="0" sz="1350" spc="-390">
                <a:latin typeface="Dotum"/>
                <a:cs typeface="Dotum"/>
              </a:rPr>
              <a:t>미륵이</a:t>
            </a:r>
            <a:r>
              <a:rPr dirty="0" sz="1350" spc="280">
                <a:latin typeface="Dotum"/>
                <a:cs typeface="Dotum"/>
              </a:rPr>
              <a:t> </a:t>
            </a:r>
            <a:r>
              <a:rPr dirty="0" sz="1350" spc="-390">
                <a:latin typeface="Dotum"/>
                <a:cs typeface="Dotum"/>
              </a:rPr>
              <a:t>계시는</a:t>
            </a:r>
            <a:r>
              <a:rPr dirty="0" sz="1350" spc="275">
                <a:latin typeface="Dotum"/>
                <a:cs typeface="Dotum"/>
              </a:rPr>
              <a:t> </a:t>
            </a:r>
            <a:r>
              <a:rPr dirty="0" sz="1350" spc="-390">
                <a:latin typeface="Dotum"/>
                <a:cs typeface="Dotum"/>
              </a:rPr>
              <a:t>곳에서</a:t>
            </a:r>
            <a:r>
              <a:rPr dirty="0" sz="1350" spc="280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살게</a:t>
            </a:r>
            <a:r>
              <a:rPr dirty="0" sz="1350" spc="500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하려는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60">
                <a:latin typeface="Dotum"/>
                <a:cs typeface="Dotum"/>
              </a:rPr>
              <a:t>간절한</a:t>
            </a:r>
            <a:r>
              <a:rPr dirty="0" sz="1350" spc="-105">
                <a:latin typeface="Dotum"/>
                <a:cs typeface="Dotum"/>
              </a:rPr>
              <a:t> </a:t>
            </a:r>
            <a:r>
              <a:rPr dirty="0" sz="1350" spc="-285">
                <a:latin typeface="Dotum"/>
                <a:cs typeface="Dotum"/>
              </a:rPr>
              <a:t>소망</a:t>
            </a:r>
            <a:endParaRPr sz="1350">
              <a:latin typeface="Dotum"/>
              <a:cs typeface="Dotum"/>
            </a:endParaRPr>
          </a:p>
          <a:p>
            <a:pPr>
              <a:lnSpc>
                <a:spcPct val="100000"/>
              </a:lnSpc>
              <a:spcBef>
                <a:spcPts val="1480"/>
              </a:spcBef>
            </a:pPr>
            <a:endParaRPr sz="1200">
              <a:latin typeface="Dotum"/>
              <a:cs typeface="Dotum"/>
            </a:endParaRPr>
          </a:p>
          <a:p>
            <a:pPr algn="ctr" marL="396875" marR="384175">
              <a:lnSpc>
                <a:spcPct val="104200"/>
              </a:lnSpc>
              <a:spcBef>
                <a:spcPts val="5"/>
              </a:spcBef>
            </a:pPr>
            <a:r>
              <a:rPr dirty="0" sz="1200" spc="-185" i="1">
                <a:solidFill>
                  <a:srgbClr val="4A5462"/>
                </a:solidFill>
                <a:latin typeface="Calibri"/>
                <a:cs typeface="Calibri"/>
              </a:rPr>
              <a:t>"</a:t>
            </a:r>
            <a:r>
              <a:rPr dirty="0" sz="1200" spc="-185">
                <a:solidFill>
                  <a:srgbClr val="4A5462"/>
                </a:solidFill>
                <a:latin typeface="Dotum"/>
                <a:cs typeface="Dotum"/>
              </a:rPr>
              <a:t>진묵의</a:t>
            </a:r>
            <a:r>
              <a:rPr dirty="0" sz="1200" spc="-105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원은</a:t>
            </a:r>
            <a:r>
              <a:rPr dirty="0" sz="1200" spc="-10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서가여래의</a:t>
            </a:r>
            <a:r>
              <a:rPr dirty="0" sz="1200" spc="-10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29">
                <a:solidFill>
                  <a:srgbClr val="4A5462"/>
                </a:solidFill>
                <a:latin typeface="Dotum"/>
                <a:cs typeface="Dotum"/>
              </a:rPr>
              <a:t>오백대원을</a:t>
            </a:r>
            <a:r>
              <a:rPr dirty="0" sz="1200" spc="50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계승한</a:t>
            </a:r>
            <a:r>
              <a:rPr dirty="0" sz="1200" spc="-9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240">
                <a:solidFill>
                  <a:srgbClr val="4A5462"/>
                </a:solidFill>
                <a:latin typeface="Dotum"/>
                <a:cs typeface="Dotum"/>
              </a:rPr>
              <a:t>이타적</a:t>
            </a:r>
            <a:r>
              <a:rPr dirty="0" sz="1200" spc="-90">
                <a:solidFill>
                  <a:srgbClr val="4A5462"/>
                </a:solidFill>
                <a:latin typeface="Dotum"/>
                <a:cs typeface="Dotum"/>
              </a:rPr>
              <a:t> </a:t>
            </a:r>
            <a:r>
              <a:rPr dirty="0" sz="1200" spc="-170">
                <a:solidFill>
                  <a:srgbClr val="4A5462"/>
                </a:solidFill>
                <a:latin typeface="Dotum"/>
                <a:cs typeface="Dotum"/>
              </a:rPr>
              <a:t>대원</a:t>
            </a:r>
            <a:r>
              <a:rPr dirty="0" sz="1200" spc="-170" i="1">
                <a:solidFill>
                  <a:srgbClr val="4A5462"/>
                </a:solidFill>
                <a:latin typeface="Calibri"/>
                <a:cs typeface="Calibri"/>
              </a:rPr>
              <a:t>(</a:t>
            </a:r>
            <a:r>
              <a:rPr dirty="0" sz="1200" spc="-165" i="1">
                <a:solidFill>
                  <a:srgbClr val="4A5462"/>
                </a:solidFill>
                <a:latin typeface="Meiryo"/>
                <a:cs typeface="Meiryo"/>
              </a:rPr>
              <a:t>大願</a:t>
            </a:r>
            <a:r>
              <a:rPr dirty="0" sz="1200" spc="-25" i="1">
                <a:solidFill>
                  <a:srgbClr val="4A5462"/>
                </a:solidFill>
                <a:latin typeface="Calibri"/>
                <a:cs typeface="Calibri"/>
              </a:rPr>
              <a:t>)"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5" name="object 15" descr=""/>
          <p:cNvSpPr/>
          <p:nvPr/>
        </p:nvSpPr>
        <p:spPr>
          <a:xfrm>
            <a:off x="0" y="8181974"/>
            <a:ext cx="12192000" cy="114300"/>
          </a:xfrm>
          <a:custGeom>
            <a:avLst/>
            <a:gdLst/>
            <a:ahLst/>
            <a:cxnLst/>
            <a:rect l="l" t="t" r="r" b="b"/>
            <a:pathLst>
              <a:path w="12192000" h="114300">
                <a:moveTo>
                  <a:pt x="12191999" y="114299"/>
                </a:moveTo>
                <a:lnTo>
                  <a:pt x="0" y="1142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114299"/>
                </a:lnTo>
                <a:close/>
              </a:path>
            </a:pathLst>
          </a:custGeom>
          <a:solidFill>
            <a:srgbClr val="A81B0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 descr=""/>
          <p:cNvSpPr txBox="1"/>
          <p:nvPr/>
        </p:nvSpPr>
        <p:spPr>
          <a:xfrm>
            <a:off x="749299" y="7556626"/>
            <a:ext cx="1242060" cy="1587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250"/>
              </a:lnSpc>
            </a:pP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진묵의</a:t>
            </a:r>
            <a:r>
              <a:rPr dirty="0" sz="1150" spc="-85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원에</a:t>
            </a:r>
            <a:r>
              <a:rPr dirty="0" sz="1150" spc="-80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90">
                <a:solidFill>
                  <a:srgbClr val="6A7280"/>
                </a:solidFill>
                <a:latin typeface="Dotum"/>
                <a:cs typeface="Dotum"/>
              </a:rPr>
              <a:t>대한</a:t>
            </a:r>
            <a:r>
              <a:rPr dirty="0" sz="1150" spc="-80">
                <a:solidFill>
                  <a:srgbClr val="6A7280"/>
                </a:solidFill>
                <a:latin typeface="Dotum"/>
                <a:cs typeface="Dotum"/>
              </a:rPr>
              <a:t> </a:t>
            </a:r>
            <a:r>
              <a:rPr dirty="0" sz="1150" spc="-160">
                <a:solidFill>
                  <a:srgbClr val="6A7280"/>
                </a:solidFill>
                <a:latin typeface="Dotum"/>
                <a:cs typeface="Dotum"/>
              </a:rPr>
              <a:t>연구</a:t>
            </a:r>
            <a:endParaRPr sz="1150">
              <a:latin typeface="Dotum"/>
              <a:cs typeface="Dotum"/>
            </a:endParaRPr>
          </a:p>
        </p:txBody>
      </p:sp>
      <p:sp>
        <p:nvSpPr>
          <p:cNvPr id="17" name="object 17" descr=""/>
          <p:cNvSpPr txBox="1"/>
          <p:nvPr/>
        </p:nvSpPr>
        <p:spPr>
          <a:xfrm>
            <a:off x="11317782" y="7556626"/>
            <a:ext cx="163195" cy="15875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50"/>
              </a:lnSpc>
            </a:pPr>
            <a:fld id="{81D60167-4931-47E6-BA6A-407CBD079E47}" type="slidenum">
              <a:rPr dirty="0" sz="1150" spc="-50">
                <a:solidFill>
                  <a:srgbClr val="6A7280"/>
                </a:solidFill>
                <a:latin typeface="Arial"/>
                <a:cs typeface="Arial"/>
              </a:rPr>
              <a:t>9</a:t>
            </a:fld>
            <a:endParaRPr sz="11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2025-07-02T20:55:28Z</dcterms:created>
  <dcterms:modified xsi:type="dcterms:W3CDTF">2025-07-02T20:55:28Z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2025-07-02T00:00:00Z</vt:filetime>
  </property>
  <property fmtid="{D5CDD505-2E9C-101B-9397-08002B2CF9AE}" pid="3" name="Producer">
    <vt:lpwstr>pypdf</vt:lpwstr>
  </property>
  <property fmtid="{D5CDD505-2E9C-101B-9397-08002B2CF9AE}" pid="4" name="LastSaved">
    <vt:filetime>2025-07-02T00:00:00Z</vt:filetime>
  </property>
</Properties>
</file>