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9A212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333333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9A212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rgbClr val="333333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9A212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9A212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7149" y="57149"/>
            <a:ext cx="12077700" cy="6743700"/>
          </a:xfrm>
          <a:custGeom>
            <a:avLst/>
            <a:gdLst/>
            <a:ahLst/>
            <a:cxnLst/>
            <a:rect l="l" t="t" r="r" b="b"/>
            <a:pathLst>
              <a:path w="12077700" h="6743700">
                <a:moveTo>
                  <a:pt x="0" y="0"/>
                </a:moveTo>
                <a:lnTo>
                  <a:pt x="12077699" y="0"/>
                </a:lnTo>
                <a:lnTo>
                  <a:pt x="12077699" y="6743699"/>
                </a:lnTo>
                <a:lnTo>
                  <a:pt x="0" y="6743699"/>
                </a:lnTo>
                <a:lnTo>
                  <a:pt x="0" y="0"/>
                </a:lnTo>
                <a:close/>
              </a:path>
            </a:pathLst>
          </a:custGeom>
          <a:ln w="114299">
            <a:solidFill>
              <a:srgbClr val="9A212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08734" y="635491"/>
            <a:ext cx="4974530" cy="665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9A2125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3700" y="1849627"/>
            <a:ext cx="8760460" cy="425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333333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812785" y="6423151"/>
            <a:ext cx="163195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6A7280"/>
                </a:solidFill>
                <a:latin typeface="Cambria"/>
                <a:cs typeface="Cambria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5335" y="1223263"/>
            <a:ext cx="6904990" cy="645795"/>
          </a:xfrm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050" spc="-910"/>
              <a:t>김지</a:t>
            </a:r>
            <a:r>
              <a:rPr dirty="0" sz="4050" spc="-635"/>
              <a:t> </a:t>
            </a:r>
            <a:r>
              <a:rPr dirty="0" sz="4050" spc="-610"/>
              <a:t>하</a:t>
            </a:r>
            <a:r>
              <a:rPr dirty="0" sz="4050" spc="-120"/>
              <a:t> </a:t>
            </a:r>
            <a:r>
              <a:rPr dirty="0" sz="4050" spc="-540"/>
              <a:t>사상에</a:t>
            </a:r>
            <a:r>
              <a:rPr dirty="0" sz="4050" spc="-125"/>
              <a:t> </a:t>
            </a:r>
            <a:r>
              <a:rPr dirty="0" sz="4050" spc="-550"/>
              <a:t>나타난</a:t>
            </a:r>
            <a:r>
              <a:rPr dirty="0" sz="4050" spc="-120"/>
              <a:t> </a:t>
            </a:r>
            <a:r>
              <a:rPr dirty="0" sz="4050" spc="-565"/>
              <a:t>화해와</a:t>
            </a:r>
            <a:r>
              <a:rPr dirty="0" sz="4050" spc="-55"/>
              <a:t> </a:t>
            </a:r>
            <a:r>
              <a:rPr dirty="0" sz="4050" spc="-830"/>
              <a:t>상생</a:t>
            </a:r>
            <a:endParaRPr sz="4050"/>
          </a:p>
        </p:txBody>
      </p:sp>
      <p:sp>
        <p:nvSpPr>
          <p:cNvPr id="3" name="object 3" descr=""/>
          <p:cNvSpPr txBox="1"/>
          <p:nvPr/>
        </p:nvSpPr>
        <p:spPr>
          <a:xfrm>
            <a:off x="3277592" y="2055177"/>
            <a:ext cx="5629910" cy="41338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550">
                <a:solidFill>
                  <a:srgbClr val="457B9D"/>
                </a:solidFill>
                <a:latin typeface="Georgia"/>
                <a:cs typeface="Georgia"/>
              </a:rPr>
              <a:t>-</a:t>
            </a:r>
            <a:r>
              <a:rPr dirty="0" sz="2550" spc="95">
                <a:solidFill>
                  <a:srgbClr val="457B9D"/>
                </a:solidFill>
                <a:latin typeface="Georgia"/>
                <a:cs typeface="Georgia"/>
              </a:rPr>
              <a:t> </a:t>
            </a:r>
            <a:r>
              <a:rPr dirty="0" sz="2550" spc="-350">
                <a:solidFill>
                  <a:srgbClr val="457B9D"/>
                </a:solidFill>
                <a:latin typeface="Batang"/>
                <a:cs typeface="Batang"/>
              </a:rPr>
              <a:t>동학과</a:t>
            </a:r>
            <a:r>
              <a:rPr dirty="0" sz="2550" spc="-4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550" spc="-340">
                <a:solidFill>
                  <a:srgbClr val="457B9D"/>
                </a:solidFill>
                <a:latin typeface="Batang"/>
                <a:cs typeface="Batang"/>
              </a:rPr>
              <a:t>증산사상의</a:t>
            </a:r>
            <a:r>
              <a:rPr dirty="0" sz="2550" spc="-4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550" spc="-355">
                <a:solidFill>
                  <a:srgbClr val="457B9D"/>
                </a:solidFill>
                <a:latin typeface="Batang"/>
                <a:cs typeface="Batang"/>
              </a:rPr>
              <a:t>영향</a:t>
            </a:r>
            <a:r>
              <a:rPr dirty="0" sz="2550" spc="-4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550" spc="-350">
                <a:solidFill>
                  <a:srgbClr val="457B9D"/>
                </a:solidFill>
                <a:latin typeface="Batang"/>
                <a:cs typeface="Batang"/>
              </a:rPr>
              <a:t>비교를</a:t>
            </a:r>
            <a:r>
              <a:rPr dirty="0" sz="2550" spc="-4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550" spc="-590">
                <a:solidFill>
                  <a:srgbClr val="457B9D"/>
                </a:solidFill>
                <a:latin typeface="Batang"/>
                <a:cs typeface="Batang"/>
              </a:rPr>
              <a:t>중심</a:t>
            </a:r>
            <a:r>
              <a:rPr dirty="0" sz="2550" spc="-34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550" spc="-355">
                <a:solidFill>
                  <a:srgbClr val="457B9D"/>
                </a:solidFill>
                <a:latin typeface="Batang"/>
                <a:cs typeface="Batang"/>
              </a:rPr>
              <a:t>으로</a:t>
            </a:r>
            <a:r>
              <a:rPr dirty="0" sz="2550" spc="-4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550" spc="-50">
                <a:solidFill>
                  <a:srgbClr val="457B9D"/>
                </a:solidFill>
                <a:latin typeface="Georgia"/>
                <a:cs typeface="Georgia"/>
              </a:rPr>
              <a:t>-</a:t>
            </a:r>
            <a:endParaRPr sz="2550">
              <a:latin typeface="Georgia"/>
              <a:cs typeface="Georgi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5347493" y="5302934"/>
            <a:ext cx="1497330" cy="755015"/>
          </a:xfrm>
          <a:prstGeom prst="rect">
            <a:avLst/>
          </a:prstGeom>
        </p:spPr>
        <p:txBody>
          <a:bodyPr wrap="square" lIns="0" tIns="1009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95"/>
              </a:spcBef>
            </a:pPr>
            <a:r>
              <a:rPr dirty="0" sz="2000" spc="-235">
                <a:solidFill>
                  <a:srgbClr val="374050"/>
                </a:solidFill>
                <a:latin typeface="Batang"/>
                <a:cs typeface="Batang"/>
              </a:rPr>
              <a:t>발표자</a:t>
            </a:r>
            <a:r>
              <a:rPr dirty="0" sz="2000" spc="-235" b="0">
                <a:solidFill>
                  <a:srgbClr val="374050"/>
                </a:solidFill>
                <a:latin typeface="BIZ UDPMincho Medium"/>
                <a:cs typeface="BIZ UDPMincho Medium"/>
              </a:rPr>
              <a:t>:</a:t>
            </a:r>
            <a:r>
              <a:rPr dirty="0" sz="2000" spc="-85" b="0">
                <a:solidFill>
                  <a:srgbClr val="374050"/>
                </a:solidFill>
                <a:latin typeface="BIZ UDPMincho Medium"/>
                <a:cs typeface="BIZ UDPMincho Medium"/>
              </a:rPr>
              <a:t> </a:t>
            </a:r>
            <a:r>
              <a:rPr dirty="0" sz="2000" spc="-305">
                <a:solidFill>
                  <a:srgbClr val="374050"/>
                </a:solidFill>
                <a:latin typeface="Batang"/>
                <a:cs typeface="Batang"/>
              </a:rPr>
              <a:t>최원혁</a:t>
            </a:r>
            <a:endParaRPr sz="2000">
              <a:latin typeface="Batang"/>
              <a:cs typeface="Batang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dirty="0" sz="1700" spc="-75">
                <a:solidFill>
                  <a:srgbClr val="4A5462"/>
                </a:solidFill>
                <a:latin typeface="Georgia"/>
                <a:cs typeface="Georgia"/>
              </a:rPr>
              <a:t>(</a:t>
            </a:r>
            <a:r>
              <a:rPr dirty="0" sz="1700" spc="-75">
                <a:solidFill>
                  <a:srgbClr val="4A5462"/>
                </a:solidFill>
                <a:latin typeface="Batang"/>
                <a:cs typeface="Batang"/>
              </a:rPr>
              <a:t>대진대학교</a:t>
            </a:r>
            <a:r>
              <a:rPr dirty="0" sz="1700" spc="-75">
                <a:solidFill>
                  <a:srgbClr val="4A5462"/>
                </a:solidFill>
                <a:latin typeface="Georgia"/>
                <a:cs typeface="Georgia"/>
              </a:rPr>
              <a:t>)</a:t>
            </a:r>
            <a:endParaRPr sz="1700">
              <a:latin typeface="Georgia"/>
              <a:cs typeface="Georgia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0998348" y="6389814"/>
            <a:ext cx="93980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75">
                <a:solidFill>
                  <a:srgbClr val="6A7280"/>
                </a:solidFill>
                <a:latin typeface="Cambria"/>
                <a:cs typeface="Cambria"/>
              </a:rPr>
              <a:t>2025</a:t>
            </a:r>
            <a:r>
              <a:rPr dirty="0" sz="1150" spc="-75">
                <a:solidFill>
                  <a:srgbClr val="6A7280"/>
                </a:solidFill>
                <a:latin typeface="Batang"/>
                <a:cs typeface="Batang"/>
              </a:rPr>
              <a:t>년</a:t>
            </a:r>
            <a:r>
              <a:rPr dirty="0" sz="1150" spc="-55">
                <a:solidFill>
                  <a:srgbClr val="6A7280"/>
                </a:solidFill>
                <a:latin typeface="Batang"/>
                <a:cs typeface="Batang"/>
              </a:rPr>
              <a:t> </a:t>
            </a:r>
            <a:r>
              <a:rPr dirty="0" sz="1150" spc="-110">
                <a:solidFill>
                  <a:srgbClr val="6A7280"/>
                </a:solidFill>
                <a:latin typeface="Cambria"/>
                <a:cs typeface="Cambria"/>
              </a:rPr>
              <a:t>7</a:t>
            </a:r>
            <a:r>
              <a:rPr dirty="0" sz="1150" spc="-110">
                <a:solidFill>
                  <a:srgbClr val="6A7280"/>
                </a:solidFill>
                <a:latin typeface="Batang"/>
                <a:cs typeface="Batang"/>
              </a:rPr>
              <a:t>월</a:t>
            </a:r>
            <a:r>
              <a:rPr dirty="0" sz="1150" spc="-55">
                <a:solidFill>
                  <a:srgbClr val="6A7280"/>
                </a:solidFill>
                <a:latin typeface="Batang"/>
                <a:cs typeface="Batang"/>
              </a:rPr>
              <a:t> </a:t>
            </a:r>
            <a:r>
              <a:rPr dirty="0" sz="1150" spc="-55">
                <a:solidFill>
                  <a:srgbClr val="6A7280"/>
                </a:solidFill>
                <a:latin typeface="Cambria"/>
                <a:cs typeface="Cambria"/>
              </a:rPr>
              <a:t>8</a:t>
            </a:r>
            <a:r>
              <a:rPr dirty="0" sz="1150" spc="-55">
                <a:solidFill>
                  <a:srgbClr val="6A7280"/>
                </a:solidFill>
                <a:latin typeface="Batang"/>
                <a:cs typeface="Batang"/>
              </a:rPr>
              <a:t>일</a:t>
            </a:r>
            <a:endParaRPr sz="11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3334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0506" rIns="0" bIns="0" rtlCol="0" vert="horz">
            <a:spAutoFit/>
          </a:bodyPr>
          <a:lstStyle/>
          <a:p>
            <a:pPr marL="1807210">
              <a:lnSpc>
                <a:spcPct val="100000"/>
              </a:lnSpc>
              <a:spcBef>
                <a:spcPts val="100"/>
              </a:spcBef>
            </a:pPr>
            <a:r>
              <a:rPr dirty="0" spc="-425"/>
              <a:t>참고문헌</a:t>
            </a:r>
          </a:p>
        </p:txBody>
      </p:sp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0665" marR="5080" indent="-228600">
              <a:lnSpc>
                <a:spcPct val="110300"/>
              </a:lnSpc>
              <a:spcBef>
                <a:spcPts val="100"/>
              </a:spcBef>
            </a:pPr>
            <a:r>
              <a:rPr dirty="0" spc="-254"/>
              <a:t>최원혁</a:t>
            </a:r>
            <a:r>
              <a:rPr dirty="0" spc="-105"/>
              <a:t> </a:t>
            </a:r>
            <a:r>
              <a:rPr dirty="0" sz="1650" spc="-65">
                <a:latin typeface="Georgia"/>
                <a:cs typeface="Georgia"/>
              </a:rPr>
              <a:t>(2023),</a:t>
            </a:r>
            <a:r>
              <a:rPr dirty="0" sz="1650">
                <a:latin typeface="Georgia"/>
                <a:cs typeface="Georgia"/>
              </a:rPr>
              <a:t> </a:t>
            </a:r>
            <a:r>
              <a:rPr dirty="0" sz="1650" spc="-335">
                <a:latin typeface="Georgia"/>
                <a:cs typeface="Georgia"/>
              </a:rPr>
              <a:t>"</a:t>
            </a:r>
            <a:r>
              <a:rPr dirty="0" spc="-335"/>
              <a:t>김</a:t>
            </a:r>
            <a:r>
              <a:rPr dirty="0" spc="-245"/>
              <a:t> </a:t>
            </a:r>
            <a:r>
              <a:rPr dirty="0" spc="-595"/>
              <a:t>지</a:t>
            </a:r>
            <a:r>
              <a:rPr dirty="0" spc="-235"/>
              <a:t> </a:t>
            </a:r>
            <a:r>
              <a:rPr dirty="0" spc="-254"/>
              <a:t>하</a:t>
            </a:r>
            <a:r>
              <a:rPr dirty="0" spc="-105"/>
              <a:t> </a:t>
            </a:r>
            <a:r>
              <a:rPr dirty="0" spc="-260"/>
              <a:t>사상에</a:t>
            </a:r>
            <a:r>
              <a:rPr dirty="0" spc="-105"/>
              <a:t> </a:t>
            </a:r>
            <a:r>
              <a:rPr dirty="0" spc="-254"/>
              <a:t>나타난</a:t>
            </a:r>
            <a:r>
              <a:rPr dirty="0" spc="-105"/>
              <a:t> </a:t>
            </a:r>
            <a:r>
              <a:rPr dirty="0" spc="-254"/>
              <a:t>화해와</a:t>
            </a:r>
            <a:r>
              <a:rPr dirty="0" spc="-105"/>
              <a:t> </a:t>
            </a:r>
            <a:r>
              <a:rPr dirty="0" spc="-254"/>
              <a:t>상생</a:t>
            </a:r>
            <a:r>
              <a:rPr dirty="0" spc="-105"/>
              <a:t> </a:t>
            </a:r>
            <a:r>
              <a:rPr dirty="0" spc="-254"/>
              <a:t>연구</a:t>
            </a:r>
            <a:r>
              <a:rPr dirty="0" spc="-105"/>
              <a:t> </a:t>
            </a:r>
            <a:r>
              <a:rPr dirty="0" sz="1650">
                <a:latin typeface="Georgia"/>
                <a:cs typeface="Georgia"/>
              </a:rPr>
              <a:t>-</a:t>
            </a:r>
            <a:r>
              <a:rPr dirty="0" sz="1650" spc="65">
                <a:latin typeface="Georgia"/>
                <a:cs typeface="Georgia"/>
              </a:rPr>
              <a:t> </a:t>
            </a:r>
            <a:r>
              <a:rPr dirty="0" spc="-254"/>
              <a:t>동학과</a:t>
            </a:r>
            <a:r>
              <a:rPr dirty="0" spc="-105"/>
              <a:t> </a:t>
            </a:r>
            <a:r>
              <a:rPr dirty="0" spc="-260"/>
              <a:t>증산사상의</a:t>
            </a:r>
            <a:r>
              <a:rPr dirty="0" spc="-105"/>
              <a:t> </a:t>
            </a:r>
            <a:r>
              <a:rPr dirty="0" spc="-254"/>
              <a:t>영향</a:t>
            </a:r>
            <a:r>
              <a:rPr dirty="0" spc="-105"/>
              <a:t> </a:t>
            </a:r>
            <a:r>
              <a:rPr dirty="0" spc="-260"/>
              <a:t>비교를</a:t>
            </a:r>
            <a:r>
              <a:rPr dirty="0" spc="-105"/>
              <a:t> </a:t>
            </a:r>
            <a:r>
              <a:rPr dirty="0" spc="-420"/>
              <a:t>중심</a:t>
            </a:r>
            <a:r>
              <a:rPr dirty="0" spc="-254"/>
              <a:t> </a:t>
            </a:r>
            <a:r>
              <a:rPr dirty="0" spc="-135"/>
              <a:t>으로</a:t>
            </a:r>
            <a:r>
              <a:rPr dirty="0" sz="1650" spc="-135">
                <a:latin typeface="Georgia"/>
                <a:cs typeface="Georgia"/>
              </a:rPr>
              <a:t>",</a:t>
            </a:r>
            <a:r>
              <a:rPr dirty="0" sz="1650" spc="60">
                <a:latin typeface="Georgia"/>
                <a:cs typeface="Georgia"/>
              </a:rPr>
              <a:t> </a:t>
            </a:r>
            <a:r>
              <a:rPr dirty="0" spc="-280"/>
              <a:t>대진 </a:t>
            </a:r>
            <a:r>
              <a:rPr dirty="0" spc="-20"/>
              <a:t>대학교</a:t>
            </a:r>
            <a:r>
              <a:rPr dirty="0" sz="1650" spc="-20">
                <a:latin typeface="Georgia"/>
                <a:cs typeface="Georgia"/>
              </a:rPr>
              <a:t>.</a:t>
            </a:r>
            <a:endParaRPr sz="1650">
              <a:latin typeface="Georgia"/>
              <a:cs typeface="Georgia"/>
            </a:endParaRPr>
          </a:p>
          <a:p>
            <a:pPr marL="12700" marR="4989830">
              <a:lnSpc>
                <a:spcPct val="176500"/>
              </a:lnSpc>
            </a:pPr>
            <a:r>
              <a:rPr dirty="0" spc="-580"/>
              <a:t>김</a:t>
            </a:r>
            <a:r>
              <a:rPr dirty="0" spc="-245"/>
              <a:t> </a:t>
            </a:r>
            <a:r>
              <a:rPr dirty="0" spc="-595"/>
              <a:t>지</a:t>
            </a:r>
            <a:r>
              <a:rPr dirty="0" spc="-235"/>
              <a:t> </a:t>
            </a:r>
            <a:r>
              <a:rPr dirty="0" spc="-254"/>
              <a:t>하</a:t>
            </a:r>
            <a:r>
              <a:rPr dirty="0" spc="-105"/>
              <a:t> </a:t>
            </a:r>
            <a:r>
              <a:rPr dirty="0" sz="1650" spc="-35">
                <a:latin typeface="Georgia"/>
                <a:cs typeface="Georgia"/>
              </a:rPr>
              <a:t>(1999),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54"/>
              <a:t>흰</a:t>
            </a:r>
            <a:r>
              <a:rPr dirty="0" spc="-105"/>
              <a:t> </a:t>
            </a:r>
            <a:r>
              <a:rPr dirty="0" spc="-254"/>
              <a:t>그늘의</a:t>
            </a:r>
            <a:r>
              <a:rPr dirty="0" spc="-105"/>
              <a:t> </a:t>
            </a:r>
            <a:r>
              <a:rPr dirty="0" spc="-254"/>
              <a:t>미학</a:t>
            </a:r>
            <a:r>
              <a:rPr dirty="0" spc="-210">
                <a:latin typeface="PMingLiU"/>
                <a:cs typeface="PMingLiU"/>
              </a:rPr>
              <a:t>』</a:t>
            </a:r>
            <a:r>
              <a:rPr dirty="0" sz="1650" spc="50">
                <a:latin typeface="Georgia"/>
                <a:cs typeface="Georgia"/>
              </a:rPr>
              <a:t>, </a:t>
            </a:r>
            <a:r>
              <a:rPr dirty="0" spc="-20"/>
              <a:t>학고재</a:t>
            </a:r>
            <a:r>
              <a:rPr dirty="0" sz="1650" spc="-20">
                <a:latin typeface="Georgia"/>
                <a:cs typeface="Georgia"/>
              </a:rPr>
              <a:t>. </a:t>
            </a:r>
            <a:r>
              <a:rPr dirty="0" spc="-580"/>
              <a:t>김</a:t>
            </a:r>
            <a:r>
              <a:rPr dirty="0" spc="-245"/>
              <a:t> </a:t>
            </a:r>
            <a:r>
              <a:rPr dirty="0" spc="-595"/>
              <a:t>지</a:t>
            </a:r>
            <a:r>
              <a:rPr dirty="0" spc="-235"/>
              <a:t> </a:t>
            </a:r>
            <a:r>
              <a:rPr dirty="0" spc="-254"/>
              <a:t>하</a:t>
            </a:r>
            <a:r>
              <a:rPr dirty="0" spc="-105"/>
              <a:t> </a:t>
            </a:r>
            <a:r>
              <a:rPr dirty="0" sz="1650" spc="-55">
                <a:latin typeface="Georgia"/>
                <a:cs typeface="Georgia"/>
              </a:rPr>
              <a:t>(1984</a:t>
            </a:r>
            <a:r>
              <a:rPr dirty="0" sz="1650" spc="-25">
                <a:latin typeface="Georgia"/>
                <a:cs typeface="Georgia"/>
              </a:rPr>
              <a:t>),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54"/>
              <a:t>율려란</a:t>
            </a:r>
            <a:r>
              <a:rPr dirty="0" spc="-105"/>
              <a:t> </a:t>
            </a:r>
            <a:r>
              <a:rPr dirty="0" spc="-260"/>
              <a:t>무엇인가</a:t>
            </a:r>
            <a:r>
              <a:rPr dirty="0" spc="-210">
                <a:latin typeface="PMingLiU"/>
                <a:cs typeface="PMingLiU"/>
              </a:rPr>
              <a:t>』</a:t>
            </a:r>
            <a:r>
              <a:rPr dirty="0" sz="1650" spc="55">
                <a:latin typeface="Georgia"/>
                <a:cs typeface="Georgia"/>
              </a:rPr>
              <a:t>, </a:t>
            </a:r>
            <a:r>
              <a:rPr dirty="0" spc="-170"/>
              <a:t>통나무</a:t>
            </a:r>
            <a:r>
              <a:rPr dirty="0" sz="1650" spc="-170">
                <a:latin typeface="Georgia"/>
                <a:cs typeface="Georgia"/>
              </a:rPr>
              <a:t>.</a:t>
            </a:r>
            <a:endParaRPr sz="1650">
              <a:latin typeface="Georgia"/>
              <a:cs typeface="Georgia"/>
            </a:endParaRPr>
          </a:p>
          <a:p>
            <a:pPr marL="12700" marR="1512570">
              <a:lnSpc>
                <a:spcPct val="176500"/>
              </a:lnSpc>
            </a:pPr>
            <a:r>
              <a:rPr dirty="0" spc="-254"/>
              <a:t>홍용희</a:t>
            </a:r>
            <a:r>
              <a:rPr dirty="0" spc="-105"/>
              <a:t> </a:t>
            </a:r>
            <a:r>
              <a:rPr dirty="0" sz="1650" spc="-45">
                <a:latin typeface="Georgia"/>
                <a:cs typeface="Georgia"/>
              </a:rPr>
              <a:t>(1998</a:t>
            </a:r>
            <a:r>
              <a:rPr dirty="0" sz="1650" spc="-40">
                <a:latin typeface="Georgia"/>
                <a:cs typeface="Georgia"/>
              </a:rPr>
              <a:t>),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195"/>
              <a:t>생명</a:t>
            </a:r>
            <a:r>
              <a:rPr dirty="0" sz="1650" spc="-195">
                <a:latin typeface="Georgia"/>
                <a:cs typeface="Georgia"/>
              </a:rPr>
              <a:t>·</a:t>
            </a:r>
            <a:r>
              <a:rPr dirty="0" spc="-195"/>
              <a:t>율려</a:t>
            </a:r>
            <a:r>
              <a:rPr dirty="0" sz="1650" spc="-195">
                <a:latin typeface="Georgia"/>
                <a:cs typeface="Georgia"/>
              </a:rPr>
              <a:t>·</a:t>
            </a:r>
            <a:r>
              <a:rPr dirty="0" spc="-195"/>
              <a:t>해방의</a:t>
            </a:r>
            <a:r>
              <a:rPr dirty="0" spc="-105"/>
              <a:t> </a:t>
            </a:r>
            <a:r>
              <a:rPr dirty="0" spc="-254"/>
              <a:t>시학</a:t>
            </a:r>
            <a:r>
              <a:rPr dirty="0" spc="-105"/>
              <a:t> </a:t>
            </a:r>
            <a:r>
              <a:rPr dirty="0" sz="1650" spc="25">
                <a:latin typeface="Georgia"/>
                <a:cs typeface="Georgia"/>
              </a:rPr>
              <a:t>- </a:t>
            </a:r>
            <a:r>
              <a:rPr dirty="0" spc="-580"/>
              <a:t>김</a:t>
            </a:r>
            <a:r>
              <a:rPr dirty="0" spc="-245"/>
              <a:t> </a:t>
            </a:r>
            <a:r>
              <a:rPr dirty="0" spc="-595"/>
              <a:t>지</a:t>
            </a:r>
            <a:r>
              <a:rPr dirty="0" spc="-235"/>
              <a:t> </a:t>
            </a:r>
            <a:r>
              <a:rPr dirty="0" spc="-254"/>
              <a:t>하</a:t>
            </a:r>
            <a:r>
              <a:rPr dirty="0" spc="-105"/>
              <a:t> </a:t>
            </a:r>
            <a:r>
              <a:rPr dirty="0" spc="-254"/>
              <a:t>문학과</a:t>
            </a:r>
            <a:r>
              <a:rPr dirty="0" spc="-105"/>
              <a:t> </a:t>
            </a:r>
            <a:r>
              <a:rPr dirty="0" spc="-265"/>
              <a:t>사상</a:t>
            </a:r>
            <a:r>
              <a:rPr dirty="0" spc="-105"/>
              <a:t> </a:t>
            </a:r>
            <a:r>
              <a:rPr dirty="0" spc="-254"/>
              <a:t>연구</a:t>
            </a:r>
            <a:r>
              <a:rPr dirty="0" spc="-210">
                <a:latin typeface="PMingLiU"/>
                <a:cs typeface="PMingLiU"/>
              </a:rPr>
              <a:t>』</a:t>
            </a:r>
            <a:r>
              <a:rPr dirty="0" sz="1650" spc="50">
                <a:latin typeface="Georgia"/>
                <a:cs typeface="Georgia"/>
              </a:rPr>
              <a:t>, </a:t>
            </a:r>
            <a:r>
              <a:rPr dirty="0" spc="-260"/>
              <a:t>모시는</a:t>
            </a:r>
            <a:r>
              <a:rPr dirty="0" spc="-105"/>
              <a:t> </a:t>
            </a:r>
            <a:r>
              <a:rPr dirty="0" spc="-20"/>
              <a:t>사람들</a:t>
            </a:r>
            <a:r>
              <a:rPr dirty="0" sz="1650" spc="-20">
                <a:latin typeface="Georgia"/>
                <a:cs typeface="Georgia"/>
              </a:rPr>
              <a:t>. </a:t>
            </a:r>
            <a:r>
              <a:rPr dirty="0" spc="-254"/>
              <a:t>최동현</a:t>
            </a:r>
            <a:r>
              <a:rPr dirty="0" spc="-105"/>
              <a:t> </a:t>
            </a:r>
            <a:r>
              <a:rPr dirty="0" sz="1650" spc="-35">
                <a:latin typeface="Georgia"/>
                <a:cs typeface="Georgia"/>
              </a:rPr>
              <a:t>(2017</a:t>
            </a:r>
            <a:r>
              <a:rPr dirty="0" sz="1650" spc="-120">
                <a:latin typeface="Georgia"/>
                <a:cs typeface="Georgia"/>
              </a:rPr>
              <a:t>), "</a:t>
            </a:r>
            <a:r>
              <a:rPr dirty="0" spc="-335"/>
              <a:t>김</a:t>
            </a:r>
            <a:r>
              <a:rPr dirty="0" spc="-245"/>
              <a:t> </a:t>
            </a:r>
            <a:r>
              <a:rPr dirty="0" spc="-595"/>
              <a:t>지</a:t>
            </a:r>
            <a:r>
              <a:rPr dirty="0" spc="-235"/>
              <a:t> </a:t>
            </a:r>
            <a:r>
              <a:rPr dirty="0" spc="-254"/>
              <a:t>하</a:t>
            </a:r>
            <a:r>
              <a:rPr dirty="0" spc="-105"/>
              <a:t> </a:t>
            </a:r>
            <a:r>
              <a:rPr dirty="0" spc="-260"/>
              <a:t>사상의</a:t>
            </a:r>
            <a:r>
              <a:rPr dirty="0" spc="-105"/>
              <a:t> </a:t>
            </a:r>
            <a:r>
              <a:rPr dirty="0" spc="-254"/>
              <a:t>전개와</a:t>
            </a:r>
            <a:r>
              <a:rPr dirty="0" spc="-105"/>
              <a:t> </a:t>
            </a:r>
            <a:r>
              <a:rPr dirty="0" spc="-260"/>
              <a:t>동학사상의</a:t>
            </a:r>
            <a:r>
              <a:rPr dirty="0" spc="-105"/>
              <a:t> </a:t>
            </a:r>
            <a:r>
              <a:rPr dirty="0" spc="-135"/>
              <a:t>영향</a:t>
            </a:r>
            <a:r>
              <a:rPr dirty="0" sz="1650" spc="-80">
                <a:latin typeface="Georgia"/>
                <a:cs typeface="Georgia"/>
              </a:rPr>
              <a:t>",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54"/>
              <a:t>동학학보</a:t>
            </a:r>
            <a:r>
              <a:rPr dirty="0" spc="-95">
                <a:latin typeface="PMingLiU"/>
                <a:cs typeface="PMingLiU"/>
              </a:rPr>
              <a:t>』 </a:t>
            </a:r>
            <a:r>
              <a:rPr dirty="0" sz="1650" spc="-80">
                <a:latin typeface="Georgia"/>
                <a:cs typeface="Georgia"/>
              </a:rPr>
              <a:t>42</a:t>
            </a:r>
            <a:r>
              <a:rPr dirty="0" spc="-80"/>
              <a:t>집</a:t>
            </a:r>
            <a:r>
              <a:rPr dirty="0" sz="1650" spc="-15">
                <a:latin typeface="Georgia"/>
                <a:cs typeface="Georgia"/>
              </a:rPr>
              <a:t>, </a:t>
            </a:r>
            <a:r>
              <a:rPr dirty="0" spc="-170"/>
              <a:t>동학학회</a:t>
            </a:r>
            <a:r>
              <a:rPr dirty="0" sz="1650" spc="-170">
                <a:latin typeface="Georgia"/>
                <a:cs typeface="Georgia"/>
              </a:rPr>
              <a:t>. </a:t>
            </a:r>
            <a:r>
              <a:rPr dirty="0" spc="-254"/>
              <a:t>최종성</a:t>
            </a:r>
            <a:r>
              <a:rPr dirty="0" spc="-105"/>
              <a:t> </a:t>
            </a:r>
            <a:r>
              <a:rPr dirty="0" sz="1650" spc="-85">
                <a:latin typeface="Georgia"/>
                <a:cs typeface="Georgia"/>
              </a:rPr>
              <a:t>(2009</a:t>
            </a:r>
            <a:r>
              <a:rPr dirty="0" sz="1650" spc="-35">
                <a:latin typeface="Georgia"/>
                <a:cs typeface="Georgia"/>
              </a:rPr>
              <a:t>),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54"/>
              <a:t>동학의</a:t>
            </a:r>
            <a:r>
              <a:rPr dirty="0" spc="-100"/>
              <a:t> </a:t>
            </a:r>
            <a:r>
              <a:rPr dirty="0" spc="-225"/>
              <a:t>테오프락시</a:t>
            </a:r>
            <a:r>
              <a:rPr dirty="0" sz="1650" spc="-80">
                <a:latin typeface="Georgia"/>
                <a:cs typeface="Georgia"/>
              </a:rPr>
              <a:t>: </a:t>
            </a:r>
            <a:r>
              <a:rPr dirty="0" spc="-254"/>
              <a:t>초기동학</a:t>
            </a:r>
            <a:r>
              <a:rPr dirty="0" spc="-100"/>
              <a:t> </a:t>
            </a:r>
            <a:r>
              <a:rPr dirty="0" spc="-254"/>
              <a:t>및</a:t>
            </a:r>
            <a:r>
              <a:rPr dirty="0" spc="-100"/>
              <a:t> </a:t>
            </a:r>
            <a:r>
              <a:rPr dirty="0" spc="-254"/>
              <a:t>후기동학의</a:t>
            </a:r>
            <a:r>
              <a:rPr dirty="0" spc="-100"/>
              <a:t> </a:t>
            </a:r>
            <a:r>
              <a:rPr dirty="0" spc="-260"/>
              <a:t>사상과</a:t>
            </a:r>
            <a:r>
              <a:rPr dirty="0" spc="-100"/>
              <a:t> </a:t>
            </a:r>
            <a:r>
              <a:rPr dirty="0" spc="-254"/>
              <a:t>의례</a:t>
            </a:r>
            <a:r>
              <a:rPr dirty="0" spc="-210">
                <a:latin typeface="PMingLiU"/>
                <a:cs typeface="PMingLiU"/>
              </a:rPr>
              <a:t>』</a:t>
            </a:r>
            <a:r>
              <a:rPr dirty="0" sz="1650" spc="60">
                <a:latin typeface="Georgia"/>
                <a:cs typeface="Georgia"/>
              </a:rPr>
              <a:t>, </a:t>
            </a:r>
            <a:r>
              <a:rPr dirty="0" spc="-20"/>
              <a:t>민속원</a:t>
            </a:r>
            <a:r>
              <a:rPr dirty="0" sz="1650" spc="-20">
                <a:latin typeface="Georgia"/>
                <a:cs typeface="Georgia"/>
              </a:rPr>
              <a:t>. </a:t>
            </a:r>
            <a:r>
              <a:rPr dirty="0" spc="-580"/>
              <a:t>김</a:t>
            </a:r>
            <a:r>
              <a:rPr dirty="0" spc="-245"/>
              <a:t> </a:t>
            </a:r>
            <a:r>
              <a:rPr dirty="0" spc="-254"/>
              <a:t>탁</a:t>
            </a:r>
            <a:r>
              <a:rPr dirty="0" spc="-105"/>
              <a:t> </a:t>
            </a:r>
            <a:r>
              <a:rPr dirty="0" sz="1650" spc="-85">
                <a:latin typeface="Georgia"/>
                <a:cs typeface="Georgia"/>
              </a:rPr>
              <a:t>(2006</a:t>
            </a:r>
            <a:r>
              <a:rPr dirty="0" sz="1650" spc="-35">
                <a:latin typeface="Georgia"/>
                <a:cs typeface="Georgia"/>
              </a:rPr>
              <a:t>),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60"/>
              <a:t>증산교의</a:t>
            </a:r>
            <a:r>
              <a:rPr dirty="0" spc="-100"/>
              <a:t> </a:t>
            </a:r>
            <a:r>
              <a:rPr dirty="0" spc="-260"/>
              <a:t>교리</a:t>
            </a:r>
            <a:r>
              <a:rPr dirty="0" spc="-105"/>
              <a:t> </a:t>
            </a:r>
            <a:r>
              <a:rPr dirty="0" spc="-254"/>
              <a:t>체계화</a:t>
            </a:r>
            <a:r>
              <a:rPr dirty="0" spc="-105"/>
              <a:t> </a:t>
            </a:r>
            <a:r>
              <a:rPr dirty="0" spc="-420"/>
              <a:t>과정</a:t>
            </a:r>
            <a:r>
              <a:rPr dirty="0" spc="225"/>
              <a:t> </a:t>
            </a:r>
            <a:r>
              <a:rPr dirty="0" spc="-254"/>
              <a:t>연구</a:t>
            </a:r>
            <a:r>
              <a:rPr dirty="0" spc="-210">
                <a:latin typeface="PMingLiU"/>
                <a:cs typeface="PMingLiU"/>
              </a:rPr>
              <a:t>』</a:t>
            </a:r>
            <a:r>
              <a:rPr dirty="0" sz="1650" spc="55">
                <a:latin typeface="Georgia"/>
                <a:cs typeface="Georgia"/>
              </a:rPr>
              <a:t>, </a:t>
            </a:r>
            <a:r>
              <a:rPr dirty="0" spc="-35"/>
              <a:t>신아출판사</a:t>
            </a:r>
            <a:r>
              <a:rPr dirty="0" sz="1650" spc="-35">
                <a:latin typeface="Georgia"/>
                <a:cs typeface="Georgia"/>
              </a:rPr>
              <a:t>.</a:t>
            </a:r>
            <a:endParaRPr sz="1650">
              <a:latin typeface="Georgia"/>
              <a:cs typeface="Georgia"/>
            </a:endParaRPr>
          </a:p>
          <a:p>
            <a:pPr marL="12700" marR="2352040">
              <a:lnSpc>
                <a:spcPct val="176500"/>
              </a:lnSpc>
            </a:pPr>
            <a:r>
              <a:rPr dirty="0" spc="-420"/>
              <a:t>장정</a:t>
            </a:r>
            <a:r>
              <a:rPr dirty="0" spc="-245"/>
              <a:t> </a:t>
            </a:r>
            <a:r>
              <a:rPr dirty="0" spc="-254"/>
              <a:t>희</a:t>
            </a:r>
            <a:r>
              <a:rPr dirty="0" spc="-105"/>
              <a:t> </a:t>
            </a:r>
            <a:r>
              <a:rPr dirty="0" sz="1650" spc="-60">
                <a:latin typeface="Georgia"/>
                <a:cs typeface="Georgia"/>
              </a:rPr>
              <a:t>(2018</a:t>
            </a:r>
            <a:r>
              <a:rPr dirty="0" sz="1650" spc="-114">
                <a:latin typeface="Georgia"/>
                <a:cs typeface="Georgia"/>
              </a:rPr>
              <a:t>), "</a:t>
            </a:r>
            <a:r>
              <a:rPr dirty="0" spc="-335"/>
              <a:t>김</a:t>
            </a:r>
            <a:r>
              <a:rPr dirty="0" spc="-245"/>
              <a:t> </a:t>
            </a:r>
            <a:r>
              <a:rPr dirty="0" spc="-595"/>
              <a:t>지</a:t>
            </a:r>
            <a:r>
              <a:rPr dirty="0" spc="-235"/>
              <a:t> </a:t>
            </a:r>
            <a:r>
              <a:rPr dirty="0" spc="-254"/>
              <a:t>하</a:t>
            </a:r>
            <a:r>
              <a:rPr dirty="0" spc="-105"/>
              <a:t> </a:t>
            </a:r>
            <a:r>
              <a:rPr dirty="0" spc="-254"/>
              <a:t>시에</a:t>
            </a:r>
            <a:r>
              <a:rPr dirty="0" spc="-105"/>
              <a:t> </a:t>
            </a:r>
            <a:r>
              <a:rPr dirty="0" spc="-254"/>
              <a:t>나타난</a:t>
            </a:r>
            <a:r>
              <a:rPr dirty="0" spc="-105"/>
              <a:t> </a:t>
            </a:r>
            <a:r>
              <a:rPr dirty="0" spc="-260"/>
              <a:t>생명사상</a:t>
            </a:r>
            <a:r>
              <a:rPr dirty="0" spc="-105"/>
              <a:t> </a:t>
            </a:r>
            <a:r>
              <a:rPr dirty="0" spc="-135"/>
              <a:t>연구</a:t>
            </a:r>
            <a:r>
              <a:rPr dirty="0" sz="1650" spc="-70">
                <a:latin typeface="Georgia"/>
                <a:cs typeface="Georgia"/>
              </a:rPr>
              <a:t>",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54"/>
              <a:t>한국시학연구</a:t>
            </a:r>
            <a:r>
              <a:rPr dirty="0" spc="-95">
                <a:latin typeface="PMingLiU"/>
                <a:cs typeface="PMingLiU"/>
              </a:rPr>
              <a:t>』 </a:t>
            </a:r>
            <a:r>
              <a:rPr dirty="0" sz="1650" spc="-20">
                <a:latin typeface="Georgia"/>
                <a:cs typeface="Georgia"/>
              </a:rPr>
              <a:t>52</a:t>
            </a:r>
            <a:r>
              <a:rPr dirty="0" spc="-20"/>
              <a:t>집</a:t>
            </a:r>
            <a:r>
              <a:rPr dirty="0" sz="1650" spc="-20">
                <a:latin typeface="Georgia"/>
                <a:cs typeface="Georgia"/>
              </a:rPr>
              <a:t>. </a:t>
            </a:r>
            <a:r>
              <a:rPr dirty="0" spc="-254"/>
              <a:t>한승훈</a:t>
            </a:r>
            <a:r>
              <a:rPr dirty="0" spc="-105"/>
              <a:t> </a:t>
            </a:r>
            <a:r>
              <a:rPr dirty="0" sz="1650" spc="-85">
                <a:latin typeface="Georgia"/>
                <a:cs typeface="Georgia"/>
              </a:rPr>
              <a:t>(2020), "</a:t>
            </a:r>
            <a:r>
              <a:rPr dirty="0" spc="-229"/>
              <a:t>증산사상의</a:t>
            </a:r>
            <a:r>
              <a:rPr dirty="0" spc="-100"/>
              <a:t> </a:t>
            </a:r>
            <a:r>
              <a:rPr dirty="0" spc="-254"/>
              <a:t>상생</a:t>
            </a:r>
            <a:r>
              <a:rPr dirty="0" spc="-105"/>
              <a:t> </a:t>
            </a:r>
            <a:r>
              <a:rPr dirty="0" spc="-254"/>
              <a:t>개념과</a:t>
            </a:r>
            <a:r>
              <a:rPr dirty="0" spc="-100"/>
              <a:t> </a:t>
            </a:r>
            <a:r>
              <a:rPr dirty="0" spc="-360"/>
              <a:t>현대적</a:t>
            </a:r>
            <a:r>
              <a:rPr dirty="0" spc="204"/>
              <a:t> </a:t>
            </a:r>
            <a:r>
              <a:rPr dirty="0" spc="-135"/>
              <a:t>의의</a:t>
            </a:r>
            <a:r>
              <a:rPr dirty="0" sz="1650" spc="-70">
                <a:latin typeface="Georgia"/>
                <a:cs typeface="Georgia"/>
              </a:rPr>
              <a:t>", </a:t>
            </a:r>
            <a:r>
              <a:rPr dirty="0" spc="-210">
                <a:latin typeface="PMingLiU"/>
                <a:cs typeface="PMingLiU"/>
              </a:rPr>
              <a:t>『</a:t>
            </a:r>
            <a:r>
              <a:rPr dirty="0" spc="-260"/>
              <a:t>신종교연구</a:t>
            </a:r>
            <a:r>
              <a:rPr dirty="0" spc="-95">
                <a:latin typeface="PMingLiU"/>
                <a:cs typeface="PMingLiU"/>
              </a:rPr>
              <a:t>』 </a:t>
            </a:r>
            <a:r>
              <a:rPr dirty="0" sz="1650" spc="-75">
                <a:latin typeface="Georgia"/>
                <a:cs typeface="Georgia"/>
              </a:rPr>
              <a:t>43</a:t>
            </a:r>
            <a:r>
              <a:rPr dirty="0" spc="-75"/>
              <a:t>집</a:t>
            </a:r>
            <a:r>
              <a:rPr dirty="0" sz="1650" spc="-75">
                <a:latin typeface="Georgia"/>
                <a:cs typeface="Georgia"/>
              </a:rPr>
              <a:t>.</a:t>
            </a:r>
            <a:endParaRPr sz="1650">
              <a:latin typeface="Georgia"/>
              <a:cs typeface="Georgia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1775379" y="6423151"/>
            <a:ext cx="1625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35">
                <a:solidFill>
                  <a:srgbClr val="6A7280"/>
                </a:solidFill>
                <a:latin typeface="Frank Ruhl Hofshi"/>
                <a:cs typeface="Frank Ruhl Hofshi"/>
              </a:rPr>
              <a:t>10</a:t>
            </a:r>
            <a:endParaRPr sz="1150">
              <a:latin typeface="Frank Ruhl Hofshi"/>
              <a:cs typeface="Frank Ruhl Hofsh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5306" y="55306"/>
            <a:ext cx="11688445" cy="6747509"/>
          </a:xfrm>
          <a:custGeom>
            <a:avLst/>
            <a:gdLst/>
            <a:ahLst/>
            <a:cxnLst/>
            <a:rect l="l" t="t" r="r" b="b"/>
            <a:pathLst>
              <a:path w="11688445" h="6747509">
                <a:moveTo>
                  <a:pt x="0" y="0"/>
                </a:moveTo>
                <a:lnTo>
                  <a:pt x="11688096" y="0"/>
                </a:lnTo>
                <a:lnTo>
                  <a:pt x="11688096" y="6747386"/>
                </a:lnTo>
                <a:lnTo>
                  <a:pt x="0" y="6747386"/>
                </a:lnTo>
                <a:lnTo>
                  <a:pt x="0" y="0"/>
                </a:lnTo>
                <a:close/>
              </a:path>
            </a:pathLst>
          </a:custGeom>
          <a:ln w="110612">
            <a:solidFill>
              <a:srgbClr val="9A212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905635">
              <a:lnSpc>
                <a:spcPct val="100000"/>
              </a:lnSpc>
              <a:spcBef>
                <a:spcPts val="100"/>
              </a:spcBef>
            </a:pPr>
            <a:r>
              <a:rPr dirty="0" sz="2950" spc="-535"/>
              <a:t>목</a:t>
            </a:r>
            <a:r>
              <a:rPr dirty="0" sz="2950" spc="-10"/>
              <a:t> </a:t>
            </a:r>
            <a:r>
              <a:rPr dirty="0" sz="2950" spc="-555"/>
              <a:t>차</a:t>
            </a:r>
            <a:endParaRPr sz="2950"/>
          </a:p>
        </p:txBody>
      </p:sp>
      <p:grpSp>
        <p:nvGrpSpPr>
          <p:cNvPr id="4" name="object 4" descr=""/>
          <p:cNvGrpSpPr/>
          <p:nvPr/>
        </p:nvGrpSpPr>
        <p:grpSpPr>
          <a:xfrm>
            <a:off x="405580" y="405580"/>
            <a:ext cx="10988040" cy="6047105"/>
            <a:chOff x="405580" y="405580"/>
            <a:chExt cx="10988040" cy="6047105"/>
          </a:xfrm>
        </p:grpSpPr>
        <p:sp>
          <p:nvSpPr>
            <p:cNvPr id="5" name="object 5" descr=""/>
            <p:cNvSpPr/>
            <p:nvPr/>
          </p:nvSpPr>
          <p:spPr>
            <a:xfrm>
              <a:off x="2156942" y="2027910"/>
              <a:ext cx="7485380" cy="3816350"/>
            </a:xfrm>
            <a:custGeom>
              <a:avLst/>
              <a:gdLst/>
              <a:ahLst/>
              <a:cxnLst/>
              <a:rect l="l" t="t" r="r" b="b"/>
              <a:pathLst>
                <a:path w="7485380" h="3816350">
                  <a:moveTo>
                    <a:pt x="7484808" y="3806926"/>
                  </a:moveTo>
                  <a:lnTo>
                    <a:pt x="0" y="3806926"/>
                  </a:lnTo>
                  <a:lnTo>
                    <a:pt x="0" y="3816146"/>
                  </a:lnTo>
                  <a:lnTo>
                    <a:pt x="7484808" y="3816146"/>
                  </a:lnTo>
                  <a:lnTo>
                    <a:pt x="7484808" y="3806926"/>
                  </a:lnTo>
                  <a:close/>
                </a:path>
                <a:path w="7485380" h="3816350">
                  <a:moveTo>
                    <a:pt x="7484808" y="3263074"/>
                  </a:moveTo>
                  <a:lnTo>
                    <a:pt x="0" y="3263074"/>
                  </a:lnTo>
                  <a:lnTo>
                    <a:pt x="0" y="3272294"/>
                  </a:lnTo>
                  <a:lnTo>
                    <a:pt x="7484808" y="3272294"/>
                  </a:lnTo>
                  <a:lnTo>
                    <a:pt x="7484808" y="3263074"/>
                  </a:lnTo>
                  <a:close/>
                </a:path>
                <a:path w="7485380" h="3816350">
                  <a:moveTo>
                    <a:pt x="7484808" y="2719235"/>
                  </a:moveTo>
                  <a:lnTo>
                    <a:pt x="0" y="2719235"/>
                  </a:lnTo>
                  <a:lnTo>
                    <a:pt x="0" y="2728455"/>
                  </a:lnTo>
                  <a:lnTo>
                    <a:pt x="7484808" y="2728455"/>
                  </a:lnTo>
                  <a:lnTo>
                    <a:pt x="7484808" y="2719235"/>
                  </a:lnTo>
                  <a:close/>
                </a:path>
                <a:path w="7485380" h="3816350">
                  <a:moveTo>
                    <a:pt x="7484808" y="2175383"/>
                  </a:moveTo>
                  <a:lnTo>
                    <a:pt x="0" y="2175383"/>
                  </a:lnTo>
                  <a:lnTo>
                    <a:pt x="0" y="2184603"/>
                  </a:lnTo>
                  <a:lnTo>
                    <a:pt x="7484808" y="2184603"/>
                  </a:lnTo>
                  <a:lnTo>
                    <a:pt x="7484808" y="2175383"/>
                  </a:lnTo>
                  <a:close/>
                </a:path>
                <a:path w="7485380" h="3816350">
                  <a:moveTo>
                    <a:pt x="7484808" y="1631543"/>
                  </a:moveTo>
                  <a:lnTo>
                    <a:pt x="0" y="1631543"/>
                  </a:lnTo>
                  <a:lnTo>
                    <a:pt x="0" y="1640751"/>
                  </a:lnTo>
                  <a:lnTo>
                    <a:pt x="7484808" y="1640751"/>
                  </a:lnTo>
                  <a:lnTo>
                    <a:pt x="7484808" y="1631543"/>
                  </a:lnTo>
                  <a:close/>
                </a:path>
                <a:path w="7485380" h="3816350">
                  <a:moveTo>
                    <a:pt x="7484808" y="1087691"/>
                  </a:moveTo>
                  <a:lnTo>
                    <a:pt x="0" y="1087691"/>
                  </a:lnTo>
                  <a:lnTo>
                    <a:pt x="0" y="1096911"/>
                  </a:lnTo>
                  <a:lnTo>
                    <a:pt x="7484808" y="1096911"/>
                  </a:lnTo>
                  <a:lnTo>
                    <a:pt x="7484808" y="1087691"/>
                  </a:lnTo>
                  <a:close/>
                </a:path>
                <a:path w="7485380" h="3816350">
                  <a:moveTo>
                    <a:pt x="7484808" y="543839"/>
                  </a:moveTo>
                  <a:lnTo>
                    <a:pt x="0" y="543839"/>
                  </a:lnTo>
                  <a:lnTo>
                    <a:pt x="0" y="553059"/>
                  </a:lnTo>
                  <a:lnTo>
                    <a:pt x="7484808" y="553059"/>
                  </a:lnTo>
                  <a:lnTo>
                    <a:pt x="7484808" y="543839"/>
                  </a:lnTo>
                  <a:close/>
                </a:path>
                <a:path w="7485380" h="3816350">
                  <a:moveTo>
                    <a:pt x="7484808" y="0"/>
                  </a:moveTo>
                  <a:lnTo>
                    <a:pt x="0" y="0"/>
                  </a:lnTo>
                  <a:lnTo>
                    <a:pt x="0" y="9220"/>
                  </a:lnTo>
                  <a:lnTo>
                    <a:pt x="7484808" y="9220"/>
                  </a:lnTo>
                  <a:lnTo>
                    <a:pt x="7484808" y="0"/>
                  </a:lnTo>
                  <a:close/>
                </a:path>
              </a:pathLst>
            </a:custGeom>
            <a:solidFill>
              <a:srgbClr val="E8E8E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05574" y="405586"/>
              <a:ext cx="10988040" cy="6047105"/>
            </a:xfrm>
            <a:custGeom>
              <a:avLst/>
              <a:gdLst/>
              <a:ahLst/>
              <a:cxnLst/>
              <a:rect l="l" t="t" r="r" b="b"/>
              <a:pathLst>
                <a:path w="10988040" h="6047105">
                  <a:moveTo>
                    <a:pt x="737412" y="6009970"/>
                  </a:moveTo>
                  <a:lnTo>
                    <a:pt x="36868" y="6009970"/>
                  </a:lnTo>
                  <a:lnTo>
                    <a:pt x="36868" y="5309413"/>
                  </a:lnTo>
                  <a:lnTo>
                    <a:pt x="0" y="5309413"/>
                  </a:lnTo>
                  <a:lnTo>
                    <a:pt x="0" y="6009970"/>
                  </a:lnTo>
                  <a:lnTo>
                    <a:pt x="0" y="6046838"/>
                  </a:lnTo>
                  <a:lnTo>
                    <a:pt x="36868" y="6046838"/>
                  </a:lnTo>
                  <a:lnTo>
                    <a:pt x="737412" y="6046838"/>
                  </a:lnTo>
                  <a:lnTo>
                    <a:pt x="737412" y="6009970"/>
                  </a:lnTo>
                  <a:close/>
                </a:path>
                <a:path w="10988040" h="6047105">
                  <a:moveTo>
                    <a:pt x="737412" y="0"/>
                  </a:moveTo>
                  <a:lnTo>
                    <a:pt x="36868" y="0"/>
                  </a:lnTo>
                  <a:lnTo>
                    <a:pt x="0" y="0"/>
                  </a:lnTo>
                  <a:lnTo>
                    <a:pt x="0" y="36868"/>
                  </a:lnTo>
                  <a:lnTo>
                    <a:pt x="0" y="737412"/>
                  </a:lnTo>
                  <a:lnTo>
                    <a:pt x="36868" y="737412"/>
                  </a:lnTo>
                  <a:lnTo>
                    <a:pt x="36868" y="36868"/>
                  </a:lnTo>
                  <a:lnTo>
                    <a:pt x="737412" y="36868"/>
                  </a:lnTo>
                  <a:lnTo>
                    <a:pt x="737412" y="0"/>
                  </a:lnTo>
                  <a:close/>
                </a:path>
                <a:path w="10988040" h="6047105">
                  <a:moveTo>
                    <a:pt x="10987545" y="5309413"/>
                  </a:moveTo>
                  <a:lnTo>
                    <a:pt x="10950677" y="5309413"/>
                  </a:lnTo>
                  <a:lnTo>
                    <a:pt x="10950677" y="6009970"/>
                  </a:lnTo>
                  <a:lnTo>
                    <a:pt x="10250132" y="6009970"/>
                  </a:lnTo>
                  <a:lnTo>
                    <a:pt x="10250132" y="6046838"/>
                  </a:lnTo>
                  <a:lnTo>
                    <a:pt x="10950677" y="6046838"/>
                  </a:lnTo>
                  <a:lnTo>
                    <a:pt x="10987545" y="6046838"/>
                  </a:lnTo>
                  <a:lnTo>
                    <a:pt x="10987545" y="6009970"/>
                  </a:lnTo>
                  <a:lnTo>
                    <a:pt x="10987545" y="5309413"/>
                  </a:lnTo>
                  <a:close/>
                </a:path>
                <a:path w="10988040" h="6047105">
                  <a:moveTo>
                    <a:pt x="10987545" y="0"/>
                  </a:moveTo>
                  <a:lnTo>
                    <a:pt x="10950677" y="0"/>
                  </a:lnTo>
                  <a:lnTo>
                    <a:pt x="10250132" y="0"/>
                  </a:lnTo>
                  <a:lnTo>
                    <a:pt x="10250132" y="36868"/>
                  </a:lnTo>
                  <a:lnTo>
                    <a:pt x="10950677" y="36868"/>
                  </a:lnTo>
                  <a:lnTo>
                    <a:pt x="10950677" y="737412"/>
                  </a:lnTo>
                  <a:lnTo>
                    <a:pt x="10987545" y="737412"/>
                  </a:lnTo>
                  <a:lnTo>
                    <a:pt x="10987545" y="36868"/>
                  </a:lnTo>
                  <a:lnTo>
                    <a:pt x="10987545" y="0"/>
                  </a:lnTo>
                  <a:close/>
                </a:path>
              </a:pathLst>
            </a:custGeom>
            <a:solidFill>
              <a:srgbClr val="B45309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2269267" y="1702506"/>
            <a:ext cx="14414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45" b="1">
                <a:solidFill>
                  <a:srgbClr val="9A2125"/>
                </a:solidFill>
                <a:latin typeface="Georgia"/>
                <a:cs typeface="Georgia"/>
              </a:rPr>
              <a:t>1.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1455899" y="6436769"/>
            <a:ext cx="97790" cy="15494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15"/>
              </a:lnSpc>
            </a:pPr>
            <a:r>
              <a:rPr dirty="0" sz="1100" spc="-50">
                <a:solidFill>
                  <a:srgbClr val="6A7280"/>
                </a:solidFill>
                <a:latin typeface="Cambria"/>
                <a:cs typeface="Cambria"/>
              </a:rPr>
              <a:t>2</a:t>
            </a:r>
            <a:endParaRPr sz="1100">
              <a:latin typeface="Cambria"/>
              <a:cs typeface="Cambria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623574" y="1696269"/>
            <a:ext cx="1348740" cy="2755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연구</a:t>
            </a:r>
            <a:r>
              <a:rPr dirty="0" sz="1650" spc="-10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415">
                <a:solidFill>
                  <a:srgbClr val="457B9D"/>
                </a:solidFill>
                <a:latin typeface="Batang"/>
                <a:cs typeface="Batang"/>
              </a:rPr>
              <a:t>배경</a:t>
            </a:r>
            <a:r>
              <a:rPr dirty="0" sz="1650" spc="-23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과</a:t>
            </a:r>
            <a:r>
              <a:rPr dirty="0" sz="1650" spc="-10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440">
                <a:solidFill>
                  <a:srgbClr val="457B9D"/>
                </a:solidFill>
                <a:latin typeface="Batang"/>
                <a:cs typeface="Batang"/>
              </a:rPr>
              <a:t>목적</a:t>
            </a:r>
            <a:endParaRPr sz="165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259761" y="2246353"/>
            <a:ext cx="16319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60" b="1">
                <a:solidFill>
                  <a:srgbClr val="9A2125"/>
                </a:solidFill>
                <a:latin typeface="Georgia"/>
                <a:cs typeface="Georgia"/>
              </a:rPr>
              <a:t>2.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623574" y="2240115"/>
            <a:ext cx="2155825" cy="2755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650" spc="-580">
                <a:solidFill>
                  <a:srgbClr val="457B9D"/>
                </a:solidFill>
                <a:latin typeface="Batang"/>
                <a:cs typeface="Batang"/>
              </a:rPr>
              <a:t>김</a:t>
            </a:r>
            <a:r>
              <a:rPr dirty="0" sz="1650" spc="-23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580">
                <a:solidFill>
                  <a:srgbClr val="457B9D"/>
                </a:solidFill>
                <a:latin typeface="Batang"/>
                <a:cs typeface="Batang"/>
              </a:rPr>
              <a:t>지</a:t>
            </a:r>
            <a:r>
              <a:rPr dirty="0" sz="1650" spc="-22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하</a:t>
            </a:r>
            <a:r>
              <a:rPr dirty="0" sz="1650" spc="-9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사상의</a:t>
            </a:r>
            <a:r>
              <a:rPr dirty="0" sz="1650" spc="-10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변천과</a:t>
            </a:r>
            <a:r>
              <a:rPr dirty="0" sz="1650" spc="-9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90">
                <a:solidFill>
                  <a:srgbClr val="457B9D"/>
                </a:solidFill>
                <a:latin typeface="Batang"/>
                <a:cs typeface="Batang"/>
              </a:rPr>
              <a:t>특징</a:t>
            </a:r>
            <a:endParaRPr sz="1650">
              <a:latin typeface="Batang"/>
              <a:cs typeface="Batang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259905" y="2790199"/>
            <a:ext cx="16319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60" b="1">
                <a:solidFill>
                  <a:srgbClr val="9A2125"/>
                </a:solidFill>
                <a:latin typeface="Georgia"/>
                <a:cs typeface="Georgia"/>
              </a:rPr>
              <a:t>3.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623574" y="2779538"/>
            <a:ext cx="2536190" cy="2813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동학사상과의</a:t>
            </a:r>
            <a:r>
              <a:rPr dirty="0" sz="1650" spc="-9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00">
                <a:solidFill>
                  <a:srgbClr val="457B9D"/>
                </a:solidFill>
                <a:latin typeface="Batang"/>
                <a:cs typeface="Batang"/>
              </a:rPr>
              <a:t>관계</a:t>
            </a:r>
            <a:r>
              <a:rPr dirty="0" sz="1650" spc="-200">
                <a:solidFill>
                  <a:srgbClr val="457B9D"/>
                </a:solidFill>
                <a:latin typeface="Georgia"/>
                <a:cs typeface="Georgia"/>
              </a:rPr>
              <a:t>(</a:t>
            </a:r>
            <a:r>
              <a:rPr dirty="0" sz="1650" spc="-200">
                <a:solidFill>
                  <a:srgbClr val="457B9D"/>
                </a:solidFill>
                <a:latin typeface="Batang"/>
                <a:cs typeface="Batang"/>
              </a:rPr>
              <a:t>리미널리티</a:t>
            </a:r>
            <a:r>
              <a:rPr dirty="0" sz="1650" spc="-200">
                <a:solidFill>
                  <a:srgbClr val="457B9D"/>
                </a:solidFill>
                <a:latin typeface="Georgia"/>
                <a:cs typeface="Georgia"/>
              </a:rPr>
              <a:t>)</a:t>
            </a:r>
            <a:endParaRPr sz="1650">
              <a:latin typeface="Georgia"/>
              <a:cs typeface="Georgi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259905" y="3334046"/>
            <a:ext cx="16319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70" b="1">
                <a:solidFill>
                  <a:srgbClr val="9A2125"/>
                </a:solidFill>
                <a:latin typeface="Georgia"/>
                <a:cs typeface="Georgia"/>
              </a:rPr>
              <a:t>4.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2623574" y="3323385"/>
            <a:ext cx="2593340" cy="2813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증산사상과의</a:t>
            </a:r>
            <a:r>
              <a:rPr dirty="0" sz="1650" spc="-9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95">
                <a:solidFill>
                  <a:srgbClr val="457B9D"/>
                </a:solidFill>
                <a:latin typeface="Batang"/>
                <a:cs typeface="Batang"/>
              </a:rPr>
              <a:t>관계</a:t>
            </a:r>
            <a:r>
              <a:rPr dirty="0" sz="1650" spc="-295">
                <a:solidFill>
                  <a:srgbClr val="457B9D"/>
                </a:solidFill>
                <a:latin typeface="Georgia"/>
                <a:cs typeface="Georgia"/>
              </a:rPr>
              <a:t>(</a:t>
            </a:r>
            <a:r>
              <a:rPr dirty="0" sz="1650" spc="-295">
                <a:solidFill>
                  <a:srgbClr val="457B9D"/>
                </a:solidFill>
                <a:latin typeface="Batang"/>
                <a:cs typeface="Batang"/>
              </a:rPr>
              <a:t>정</a:t>
            </a:r>
            <a:r>
              <a:rPr dirty="0" sz="1650" spc="-23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역과</a:t>
            </a:r>
            <a:r>
              <a:rPr dirty="0" sz="1650" spc="-9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125">
                <a:solidFill>
                  <a:srgbClr val="457B9D"/>
                </a:solidFill>
                <a:latin typeface="Batang"/>
                <a:cs typeface="Batang"/>
              </a:rPr>
              <a:t>율려</a:t>
            </a:r>
            <a:r>
              <a:rPr dirty="0" sz="1650" spc="-125">
                <a:solidFill>
                  <a:srgbClr val="457B9D"/>
                </a:solidFill>
                <a:latin typeface="Georgia"/>
                <a:cs typeface="Georgia"/>
              </a:rPr>
              <a:t>)</a:t>
            </a:r>
            <a:endParaRPr sz="1650">
              <a:latin typeface="Georgia"/>
              <a:cs typeface="Georgi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259761" y="3877893"/>
            <a:ext cx="16319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40" b="1">
                <a:solidFill>
                  <a:srgbClr val="9A2125"/>
                </a:solidFill>
                <a:latin typeface="Georgia"/>
                <a:cs typeface="Georgia"/>
              </a:rPr>
              <a:t>5.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623574" y="3871656"/>
            <a:ext cx="1863725" cy="2755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흰그늘미학과</a:t>
            </a:r>
            <a:r>
              <a:rPr dirty="0" sz="1650" spc="-9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85">
                <a:solidFill>
                  <a:srgbClr val="457B9D"/>
                </a:solidFill>
                <a:latin typeface="Batang"/>
                <a:cs typeface="Batang"/>
              </a:rPr>
              <a:t>상생사상</a:t>
            </a:r>
            <a:endParaRPr sz="165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259761" y="4421740"/>
            <a:ext cx="16319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70" b="1">
                <a:solidFill>
                  <a:srgbClr val="9A2125"/>
                </a:solidFill>
                <a:latin typeface="Georgia"/>
                <a:cs typeface="Georgia"/>
              </a:rPr>
              <a:t>6.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2623574" y="4415502"/>
            <a:ext cx="2155825" cy="2755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화해와</a:t>
            </a:r>
            <a:r>
              <a:rPr dirty="0" sz="1650" spc="-10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상생의</a:t>
            </a:r>
            <a:r>
              <a:rPr dirty="0" sz="1650" spc="-95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365">
                <a:solidFill>
                  <a:srgbClr val="457B9D"/>
                </a:solidFill>
                <a:latin typeface="Batang"/>
                <a:cs typeface="Batang"/>
              </a:rPr>
              <a:t>실천적</a:t>
            </a:r>
            <a:r>
              <a:rPr dirty="0" sz="1650" spc="204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90">
                <a:solidFill>
                  <a:srgbClr val="457B9D"/>
                </a:solidFill>
                <a:latin typeface="Batang"/>
                <a:cs typeface="Batang"/>
              </a:rPr>
              <a:t>의의</a:t>
            </a:r>
            <a:endParaRPr sz="1650">
              <a:latin typeface="Batang"/>
              <a:cs typeface="Batang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260193" y="4965587"/>
            <a:ext cx="16256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25" b="1">
                <a:solidFill>
                  <a:srgbClr val="9A2125"/>
                </a:solidFill>
                <a:latin typeface="Georgia"/>
                <a:cs typeface="Georgia"/>
              </a:rPr>
              <a:t>7.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2623574" y="4959350"/>
            <a:ext cx="973455" cy="2755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650" spc="-265">
                <a:solidFill>
                  <a:srgbClr val="457B9D"/>
                </a:solidFill>
                <a:latin typeface="Batang"/>
                <a:cs typeface="Batang"/>
              </a:rPr>
              <a:t>결론과</a:t>
            </a:r>
            <a:r>
              <a:rPr dirty="0" sz="1650" spc="-10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1650" spc="-290">
                <a:solidFill>
                  <a:srgbClr val="457B9D"/>
                </a:solidFill>
                <a:latin typeface="Batang"/>
                <a:cs typeface="Batang"/>
              </a:rPr>
              <a:t>의의</a:t>
            </a:r>
            <a:endParaRPr sz="1650">
              <a:latin typeface="Batang"/>
              <a:cs typeface="Batang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2259761" y="5509433"/>
            <a:ext cx="16319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85" b="1">
                <a:solidFill>
                  <a:srgbClr val="9A2125"/>
                </a:solidFill>
                <a:latin typeface="Georgia"/>
                <a:cs typeface="Georgia"/>
              </a:rPr>
              <a:t>8.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623574" y="5503196"/>
            <a:ext cx="737870" cy="2755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650" spc="-285">
                <a:solidFill>
                  <a:srgbClr val="457B9D"/>
                </a:solidFill>
                <a:latin typeface="Batang"/>
                <a:cs typeface="Batang"/>
              </a:rPr>
              <a:t>참고문헌</a:t>
            </a:r>
            <a:endParaRPr sz="16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4096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706" rIns="0" bIns="0" rtlCol="0" vert="horz">
            <a:spAutoFit/>
          </a:bodyPr>
          <a:lstStyle/>
          <a:p>
            <a:pPr marL="1182370">
              <a:lnSpc>
                <a:spcPct val="100000"/>
              </a:lnSpc>
              <a:spcBef>
                <a:spcPts val="100"/>
              </a:spcBef>
            </a:pPr>
            <a:r>
              <a:rPr dirty="0" spc="-475"/>
              <a:t>연구</a:t>
            </a:r>
            <a:r>
              <a:rPr dirty="0" spc="-10"/>
              <a:t> </a:t>
            </a:r>
            <a:r>
              <a:rPr dirty="0" spc="-685"/>
              <a:t>배경</a:t>
            </a:r>
            <a:r>
              <a:rPr dirty="0" spc="-495"/>
              <a:t> </a:t>
            </a:r>
            <a:r>
              <a:rPr dirty="0" spc="-459"/>
              <a:t>과</a:t>
            </a:r>
            <a:r>
              <a:rPr dirty="0" spc="-95"/>
              <a:t> </a:t>
            </a:r>
            <a:r>
              <a:rPr dirty="0" spc="-690"/>
              <a:t>목적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854200" y="218643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083544" y="2143988"/>
            <a:ext cx="8346440" cy="7493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90"/>
              </a:spcBef>
            </a:pP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2000" spc="-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20">
                <a:solidFill>
                  <a:srgbClr val="333333"/>
                </a:solidFill>
                <a:latin typeface="Batang"/>
                <a:cs typeface="Batang"/>
              </a:rPr>
              <a:t>추모</a:t>
            </a:r>
            <a:r>
              <a:rPr dirty="0" sz="2000" spc="-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50" spc="-240">
                <a:solidFill>
                  <a:srgbClr val="333333"/>
                </a:solidFill>
                <a:latin typeface="Bodoni"/>
                <a:cs typeface="Bodoni"/>
              </a:rPr>
              <a:t>1</a:t>
            </a:r>
            <a:r>
              <a:rPr dirty="0" sz="2000" spc="-240">
                <a:solidFill>
                  <a:srgbClr val="333333"/>
                </a:solidFill>
                <a:latin typeface="Batang"/>
                <a:cs typeface="Batang"/>
              </a:rPr>
              <a:t>주기를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맞아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그의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04">
                <a:solidFill>
                  <a:srgbClr val="333333"/>
                </a:solidFill>
                <a:latin typeface="Batang"/>
                <a:cs typeface="Batang"/>
              </a:rPr>
              <a:t>사상</a:t>
            </a:r>
            <a:r>
              <a:rPr dirty="0" sz="1950" spc="-204">
                <a:solidFill>
                  <a:srgbClr val="333333"/>
                </a:solidFill>
                <a:latin typeface="Bodoni"/>
                <a:cs typeface="Bodoni"/>
              </a:rPr>
              <a:t>,</a:t>
            </a:r>
            <a:r>
              <a:rPr dirty="0" sz="1950" spc="-125">
                <a:solidFill>
                  <a:srgbClr val="333333"/>
                </a:solidFill>
                <a:latin typeface="Bodoni"/>
                <a:cs typeface="Bodoni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특히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화해와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상생의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사상에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대한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재평가가</a:t>
            </a:r>
            <a:r>
              <a:rPr dirty="0" sz="200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활발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히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75">
                <a:solidFill>
                  <a:srgbClr val="333333"/>
                </a:solidFill>
                <a:latin typeface="Batang"/>
                <a:cs typeface="Batang"/>
              </a:rPr>
              <a:t>이루어지</a:t>
            </a:r>
            <a:r>
              <a:rPr dirty="0" sz="200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00">
                <a:solidFill>
                  <a:srgbClr val="333333"/>
                </a:solidFill>
                <a:latin typeface="Batang"/>
                <a:cs typeface="Batang"/>
              </a:rPr>
              <a:t>있</a:t>
            </a:r>
            <a:r>
              <a:rPr dirty="0" sz="2000" spc="-34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음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854200" y="3106013"/>
            <a:ext cx="8622030" cy="7493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1935" marR="5080" indent="-229870">
              <a:lnSpc>
                <a:spcPct val="118700"/>
              </a:lnSpc>
              <a:spcBef>
                <a:spcPts val="95"/>
              </a:spcBef>
              <a:buClr>
                <a:srgbClr val="9A2125"/>
              </a:buClr>
              <a:buFont typeface="Times New Roman"/>
              <a:buChar char="•"/>
              <a:tabLst>
                <a:tab pos="24193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진보와</a:t>
            </a:r>
            <a:r>
              <a:rPr dirty="0" sz="2000" spc="-1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보수를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넘나들며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논란을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일으킨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2000" spc="-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하의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사상을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학술적</a:t>
            </a:r>
            <a:r>
              <a:rPr dirty="0" sz="2000" spc="-2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으로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체계화하는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60">
                <a:solidFill>
                  <a:srgbClr val="333333"/>
                </a:solidFill>
                <a:latin typeface="Batang"/>
                <a:cs typeface="Batang"/>
              </a:rPr>
              <a:t>것</a:t>
            </a:r>
            <a:r>
              <a:rPr dirty="0" sz="2000" spc="-3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이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본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발표의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목적</a:t>
            </a:r>
            <a:r>
              <a:rPr dirty="0" sz="2000" spc="-2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임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54200" y="41104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083544" y="4068038"/>
            <a:ext cx="8392160" cy="7493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90"/>
              </a:spcBef>
            </a:pP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200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하의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사상적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변천을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동학과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증산사상의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영향을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2000" spc="-2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으로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고찰하여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화해와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상생의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관점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에서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재해석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854200" y="50629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083544" y="5072506"/>
            <a:ext cx="802195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실천적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이고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미학적</a:t>
            </a:r>
            <a:r>
              <a:rPr dirty="0" sz="2000" spc="-2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인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40">
                <a:solidFill>
                  <a:srgbClr val="333333"/>
                </a:solidFill>
                <a:latin typeface="Batang"/>
                <a:cs typeface="Batang"/>
              </a:rPr>
              <a:t>접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근을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2000" spc="-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하의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상생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사상의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현대적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의의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탐구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4096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706" rIns="0" bIns="0" rtlCol="0" vert="horz">
            <a:spAutoFit/>
          </a:bodyPr>
          <a:lstStyle/>
          <a:p>
            <a:pPr marL="445770">
              <a:lnSpc>
                <a:spcPct val="100000"/>
              </a:lnSpc>
              <a:spcBef>
                <a:spcPts val="100"/>
              </a:spcBef>
            </a:pPr>
            <a:r>
              <a:rPr dirty="0" spc="-685"/>
              <a:t>김지</a:t>
            </a:r>
            <a:r>
              <a:rPr dirty="0" spc="-480"/>
              <a:t> </a:t>
            </a:r>
            <a:r>
              <a:rPr dirty="0" spc="-459"/>
              <a:t>하</a:t>
            </a:r>
            <a:r>
              <a:rPr dirty="0" spc="-100"/>
              <a:t> </a:t>
            </a:r>
            <a:r>
              <a:rPr dirty="0" spc="-420"/>
              <a:t>사상의</a:t>
            </a:r>
            <a:r>
              <a:rPr dirty="0" spc="-100"/>
              <a:t> </a:t>
            </a:r>
            <a:r>
              <a:rPr dirty="0" spc="-610"/>
              <a:t>변천</a:t>
            </a:r>
            <a:r>
              <a:rPr dirty="0" spc="-655"/>
              <a:t> </a:t>
            </a:r>
            <a:r>
              <a:rPr dirty="0" spc="-459"/>
              <a:t>과</a:t>
            </a:r>
            <a:r>
              <a:rPr dirty="0" spc="-100"/>
              <a:t> </a:t>
            </a:r>
            <a:r>
              <a:rPr dirty="0" spc="-725"/>
              <a:t>특징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854200" y="218643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083544" y="2195728"/>
            <a:ext cx="5770880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215">
                <a:solidFill>
                  <a:srgbClr val="333333"/>
                </a:solidFill>
                <a:latin typeface="Batang"/>
                <a:cs typeface="Batang"/>
              </a:rPr>
              <a:t>초기</a:t>
            </a:r>
            <a:r>
              <a:rPr dirty="0" sz="2000" spc="-175">
                <a:solidFill>
                  <a:srgbClr val="333333"/>
                </a:solidFill>
                <a:latin typeface="Superclarendon Rg"/>
                <a:cs typeface="Superclarendon Rg"/>
              </a:rPr>
              <a:t>: </a:t>
            </a:r>
            <a:r>
              <a:rPr dirty="0" sz="2000" spc="-200">
                <a:solidFill>
                  <a:srgbClr val="333333"/>
                </a:solidFill>
                <a:latin typeface="Batang"/>
                <a:cs typeface="Batang"/>
              </a:rPr>
              <a:t>「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오적</a:t>
            </a: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 」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으로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대표되는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70">
                <a:solidFill>
                  <a:srgbClr val="333333"/>
                </a:solidFill>
                <a:latin typeface="Batang"/>
                <a:cs typeface="Batang"/>
              </a:rPr>
              <a:t>유물론적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민족주의자로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활동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854200" y="277698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83544" y="2786278"/>
            <a:ext cx="5699125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215">
                <a:solidFill>
                  <a:srgbClr val="333333"/>
                </a:solidFill>
                <a:latin typeface="Batang"/>
                <a:cs typeface="Batang"/>
              </a:rPr>
              <a:t>중기</a:t>
            </a:r>
            <a:r>
              <a:rPr dirty="0" sz="2000" spc="-215">
                <a:solidFill>
                  <a:srgbClr val="333333"/>
                </a:solidFill>
                <a:latin typeface="Superclarendon Rg"/>
                <a:cs typeface="Superclarendon Rg"/>
              </a:rPr>
              <a:t>:</a:t>
            </a:r>
            <a:r>
              <a:rPr dirty="0" sz="2000" spc="-130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감옥에서의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체험을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20">
                <a:solidFill>
                  <a:srgbClr val="333333"/>
                </a:solidFill>
                <a:latin typeface="Superclarendon Rg"/>
                <a:cs typeface="Superclarendon Rg"/>
              </a:rPr>
              <a:t>'</a:t>
            </a:r>
            <a:r>
              <a:rPr dirty="0" sz="2000" spc="-220">
                <a:solidFill>
                  <a:srgbClr val="333333"/>
                </a:solidFill>
                <a:latin typeface="Batang"/>
                <a:cs typeface="Batang"/>
              </a:rPr>
              <a:t>생명사상</a:t>
            </a:r>
            <a:r>
              <a:rPr dirty="0" sz="2000" spc="-220">
                <a:solidFill>
                  <a:srgbClr val="333333"/>
                </a:solidFill>
                <a:latin typeface="Superclarendon Rg"/>
                <a:cs typeface="Superclarendon Rg"/>
              </a:rPr>
              <a:t>'</a:t>
            </a:r>
            <a:r>
              <a:rPr dirty="0" sz="2000" spc="-220">
                <a:solidFill>
                  <a:srgbClr val="333333"/>
                </a:solidFill>
                <a:latin typeface="Batang"/>
                <a:cs typeface="Batang"/>
              </a:rPr>
              <a:t>으로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사상적</a:t>
            </a:r>
            <a:r>
              <a:rPr dirty="0" sz="2000" spc="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전환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854200" y="3386353"/>
            <a:ext cx="6278245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241935" indent="-229235">
              <a:lnSpc>
                <a:spcPct val="100000"/>
              </a:lnSpc>
              <a:spcBef>
                <a:spcPts val="135"/>
              </a:spcBef>
              <a:buClr>
                <a:srgbClr val="9A2125"/>
              </a:buClr>
              <a:buFont typeface="Times New Roman"/>
              <a:buChar char="•"/>
              <a:tabLst>
                <a:tab pos="241935" algn="l"/>
              </a:tabLst>
            </a:pPr>
            <a:r>
              <a:rPr dirty="0" sz="2000" spc="-215">
                <a:solidFill>
                  <a:srgbClr val="333333"/>
                </a:solidFill>
                <a:latin typeface="Batang"/>
                <a:cs typeface="Batang"/>
              </a:rPr>
              <a:t>후기</a:t>
            </a:r>
            <a:r>
              <a:rPr dirty="0" sz="2000" spc="-215">
                <a:solidFill>
                  <a:srgbClr val="333333"/>
                </a:solidFill>
                <a:latin typeface="Superclarendon Rg"/>
                <a:cs typeface="Superclarendon Rg"/>
              </a:rPr>
              <a:t>:</a:t>
            </a:r>
            <a:r>
              <a:rPr dirty="0" sz="2000" spc="-125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50">
                <a:solidFill>
                  <a:srgbClr val="333333"/>
                </a:solidFill>
                <a:latin typeface="Batang"/>
                <a:cs typeface="Batang"/>
              </a:rPr>
              <a:t>율려운동</a:t>
            </a:r>
            <a:r>
              <a:rPr dirty="0" sz="2000" spc="-250">
                <a:solidFill>
                  <a:srgbClr val="333333"/>
                </a:solidFill>
                <a:latin typeface="Superclarendon Rg"/>
                <a:cs typeface="Superclarendon Rg"/>
              </a:rPr>
              <a:t>,</a:t>
            </a:r>
            <a:r>
              <a:rPr dirty="0" sz="2000" spc="-125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29">
                <a:solidFill>
                  <a:srgbClr val="333333"/>
                </a:solidFill>
                <a:latin typeface="Batang"/>
                <a:cs typeface="Batang"/>
              </a:rPr>
              <a:t>밥사상</a:t>
            </a:r>
            <a:r>
              <a:rPr dirty="0" sz="2000" spc="-229">
                <a:solidFill>
                  <a:srgbClr val="333333"/>
                </a:solidFill>
                <a:latin typeface="Superclarendon Rg"/>
                <a:cs typeface="Superclarendon Rg"/>
              </a:rPr>
              <a:t>,</a:t>
            </a:r>
            <a:r>
              <a:rPr dirty="0" sz="2000" spc="-125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흰그늘미학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등으로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사상적</a:t>
            </a:r>
            <a:r>
              <a:rPr dirty="0" sz="2000" spc="2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체계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구축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854200" y="3967606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083544" y="3976903"/>
            <a:ext cx="5676265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215">
                <a:solidFill>
                  <a:srgbClr val="333333"/>
                </a:solidFill>
                <a:latin typeface="Batang"/>
                <a:cs typeface="Batang"/>
              </a:rPr>
              <a:t>특징</a:t>
            </a:r>
            <a:r>
              <a:rPr dirty="0" sz="2000" spc="-215">
                <a:solidFill>
                  <a:srgbClr val="333333"/>
                </a:solidFill>
                <a:latin typeface="Superclarendon Rg"/>
                <a:cs typeface="Superclarendon Rg"/>
              </a:rPr>
              <a:t>:</a:t>
            </a:r>
            <a:r>
              <a:rPr dirty="0" sz="2000" spc="-135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체계적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이론보다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실천과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예술적</a:t>
            </a:r>
            <a:r>
              <a:rPr dirty="0" sz="2000" spc="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언어로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표현된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사상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854200" y="45676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2083544" y="4576978"/>
            <a:ext cx="6264910" cy="3359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진보와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25">
                <a:solidFill>
                  <a:srgbClr val="333333"/>
                </a:solidFill>
                <a:latin typeface="Batang"/>
                <a:cs typeface="Batang"/>
              </a:rPr>
              <a:t>보수</a:t>
            </a:r>
            <a:r>
              <a:rPr dirty="0" sz="2000" spc="-225">
                <a:solidFill>
                  <a:srgbClr val="333333"/>
                </a:solidFill>
                <a:latin typeface="Superclarendon Rg"/>
                <a:cs typeface="Superclarendon Rg"/>
              </a:rPr>
              <a:t>,</a:t>
            </a:r>
            <a:r>
              <a:rPr dirty="0" sz="2000" spc="-130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동양과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25">
                <a:solidFill>
                  <a:srgbClr val="333333"/>
                </a:solidFill>
                <a:latin typeface="Batang"/>
                <a:cs typeface="Batang"/>
              </a:rPr>
              <a:t>서양</a:t>
            </a:r>
            <a:r>
              <a:rPr dirty="0" sz="2000" spc="-225">
                <a:solidFill>
                  <a:srgbClr val="333333"/>
                </a:solidFill>
                <a:latin typeface="Superclarendon Rg"/>
                <a:cs typeface="Superclarendon Rg"/>
              </a:rPr>
              <a:t>,</a:t>
            </a:r>
            <a:r>
              <a:rPr dirty="0" sz="2000" spc="-125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전통과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현대를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아우르는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통합적</a:t>
            </a:r>
            <a:r>
              <a:rPr dirty="0" sz="2000" spc="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사유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4096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744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130"/>
              </a:spcBef>
            </a:pPr>
            <a:r>
              <a:rPr dirty="0" spc="-405"/>
              <a:t>동학사상과의</a:t>
            </a:r>
            <a:r>
              <a:rPr dirty="0" spc="-100"/>
              <a:t> </a:t>
            </a:r>
            <a:r>
              <a:rPr dirty="0" spc="-625"/>
              <a:t>관계</a:t>
            </a:r>
            <a:r>
              <a:rPr dirty="0" spc="-615"/>
              <a:t> </a:t>
            </a:r>
            <a:r>
              <a:rPr dirty="0" spc="-320">
                <a:latin typeface="Cambria"/>
                <a:cs typeface="Cambria"/>
              </a:rPr>
              <a:t>(</a:t>
            </a:r>
            <a:r>
              <a:rPr dirty="0" spc="-320"/>
              <a:t>리미널리티</a:t>
            </a:r>
            <a:r>
              <a:rPr dirty="0" spc="-320">
                <a:latin typeface="Cambria"/>
                <a:cs typeface="Cambria"/>
              </a:rPr>
              <a:t>)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854200" y="218643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083544" y="2140336"/>
            <a:ext cx="8204200" cy="75311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17900"/>
              </a:lnSpc>
              <a:spcBef>
                <a:spcPts val="80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동학의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40" b="1">
                <a:solidFill>
                  <a:srgbClr val="457B9D"/>
                </a:solidFill>
                <a:latin typeface="Malgun Gothic"/>
                <a:cs typeface="Malgun Gothic"/>
              </a:rPr>
              <a:t>시</a:t>
            </a:r>
            <a:r>
              <a:rPr dirty="0" sz="2000" spc="-34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520" b="1">
                <a:solidFill>
                  <a:srgbClr val="457B9D"/>
                </a:solidFill>
                <a:latin typeface="Malgun Gothic"/>
                <a:cs typeface="Malgun Gothic"/>
              </a:rPr>
              <a:t>천</a:t>
            </a:r>
            <a:r>
              <a:rPr dirty="0" sz="2000" spc="-459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190" b="1">
                <a:solidFill>
                  <a:srgbClr val="457B9D"/>
                </a:solidFill>
                <a:latin typeface="Malgun Gothic"/>
                <a:cs typeface="Malgun Gothic"/>
              </a:rPr>
              <a:t>주</a:t>
            </a:r>
            <a:r>
              <a:rPr dirty="0" sz="2050" spc="-190">
                <a:solidFill>
                  <a:srgbClr val="457B9D"/>
                </a:solidFill>
                <a:latin typeface="Arial Black"/>
                <a:cs typeface="Arial Black"/>
              </a:rPr>
              <a:t>(</a:t>
            </a:r>
            <a:r>
              <a:rPr dirty="0" sz="2000" spc="-200" b="1">
                <a:solidFill>
                  <a:srgbClr val="457B9D"/>
                </a:solidFill>
                <a:latin typeface="Yu Mincho Demibold"/>
                <a:cs typeface="Yu Mincho Demibold"/>
              </a:rPr>
              <a:t>侍天主</a:t>
            </a:r>
            <a:r>
              <a:rPr dirty="0" sz="2050" spc="-190">
                <a:solidFill>
                  <a:srgbClr val="457B9D"/>
                </a:solidFill>
                <a:latin typeface="Arial Black"/>
                <a:cs typeface="Arial Black"/>
              </a:rPr>
              <a:t>)</a:t>
            </a:r>
            <a:r>
              <a:rPr dirty="0" sz="2000" spc="-190">
                <a:solidFill>
                  <a:srgbClr val="333333"/>
                </a:solidFill>
                <a:latin typeface="Batang"/>
                <a:cs typeface="Batang"/>
              </a:rPr>
              <a:t>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45" b="1">
                <a:solidFill>
                  <a:srgbClr val="457B9D"/>
                </a:solidFill>
                <a:latin typeface="Malgun Gothic"/>
                <a:cs typeface="Malgun Gothic"/>
              </a:rPr>
              <a:t>모심</a:t>
            </a:r>
            <a:r>
              <a:rPr dirty="0" sz="2000" spc="21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개념에서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40" b="1">
                <a:solidFill>
                  <a:srgbClr val="457B9D"/>
                </a:solidFill>
                <a:latin typeface="Malgun Gothic"/>
                <a:cs typeface="Malgun Gothic"/>
              </a:rPr>
              <a:t>경</a:t>
            </a:r>
            <a:r>
              <a:rPr dirty="0" sz="2000" spc="-34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40" b="1">
                <a:solidFill>
                  <a:srgbClr val="457B9D"/>
                </a:solidFill>
                <a:latin typeface="Malgun Gothic"/>
                <a:cs typeface="Malgun Gothic"/>
              </a:rPr>
              <a:t>계성</a:t>
            </a:r>
            <a:r>
              <a:rPr dirty="0" sz="2050" spc="-240">
                <a:solidFill>
                  <a:srgbClr val="457B9D"/>
                </a:solidFill>
                <a:latin typeface="Arial Black"/>
                <a:cs typeface="Arial Black"/>
              </a:rPr>
              <a:t>(</a:t>
            </a:r>
            <a:r>
              <a:rPr dirty="0" sz="2000" spc="-240" b="1">
                <a:solidFill>
                  <a:srgbClr val="457B9D"/>
                </a:solidFill>
                <a:latin typeface="Malgun Gothic"/>
                <a:cs typeface="Malgun Gothic"/>
              </a:rPr>
              <a:t>리미널리티</a:t>
            </a:r>
            <a:r>
              <a:rPr dirty="0" sz="2050" spc="-185">
                <a:solidFill>
                  <a:srgbClr val="457B9D"/>
                </a:solidFill>
                <a:latin typeface="Arial Black"/>
                <a:cs typeface="Arial Black"/>
              </a:rPr>
              <a:t>)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수용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10">
                <a:solidFill>
                  <a:srgbClr val="333333"/>
                </a:solidFill>
                <a:latin typeface="Yu Mincho"/>
                <a:cs typeface="Yu Mincho"/>
              </a:rPr>
              <a:t>-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초월적</a:t>
            </a:r>
            <a:r>
              <a:rPr dirty="0" sz="2000" spc="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신을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내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안에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받아들이는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내재적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 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공간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창출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854200" y="3106013"/>
            <a:ext cx="8401050" cy="7493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1935" marR="5080" indent="-229870">
              <a:lnSpc>
                <a:spcPct val="118700"/>
              </a:lnSpc>
              <a:spcBef>
                <a:spcPts val="95"/>
              </a:spcBef>
              <a:buClr>
                <a:srgbClr val="9A2125"/>
              </a:buClr>
              <a:buFont typeface="Times New Roman"/>
              <a:buChar char="•"/>
              <a:tabLst>
                <a:tab pos="24193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감옥의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독방에서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해월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최시형의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 b="1">
                <a:solidFill>
                  <a:srgbClr val="457B9D"/>
                </a:solidFill>
                <a:latin typeface="Malgun Gothic"/>
                <a:cs typeface="Malgun Gothic"/>
              </a:rPr>
              <a:t>삼경</a:t>
            </a:r>
            <a:r>
              <a:rPr dirty="0" sz="2000" spc="-34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80" b="1">
                <a:solidFill>
                  <a:srgbClr val="457B9D"/>
                </a:solidFill>
                <a:latin typeface="Malgun Gothic"/>
                <a:cs typeface="Malgun Gothic"/>
              </a:rPr>
              <a:t>사상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체험하며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동학의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생명을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모시는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실천을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내면의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생명력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25">
                <a:solidFill>
                  <a:srgbClr val="333333"/>
                </a:solidFill>
                <a:latin typeface="Batang"/>
                <a:cs typeface="Batang"/>
              </a:rPr>
              <a:t>발견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854200" y="41104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2083544" y="4068084"/>
            <a:ext cx="8364220" cy="7493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8800"/>
              </a:lnSpc>
              <a:spcBef>
                <a:spcPts val="90"/>
              </a:spcBef>
            </a:pP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유물론</a:t>
            </a:r>
            <a:r>
              <a:rPr dirty="0" sz="2000" spc="-245">
                <a:solidFill>
                  <a:srgbClr val="333333"/>
                </a:solidFill>
                <a:latin typeface="Yu Mincho"/>
                <a:cs typeface="Yu Mincho"/>
              </a:rPr>
              <a:t>-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관념론의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70">
                <a:solidFill>
                  <a:srgbClr val="333333"/>
                </a:solidFill>
                <a:latin typeface="Batang"/>
                <a:cs typeface="Batang"/>
              </a:rPr>
              <a:t>이분법적</a:t>
            </a:r>
            <a:r>
              <a:rPr dirty="0" sz="2000" spc="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대립을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초월한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40" b="1">
                <a:solidFill>
                  <a:srgbClr val="457B9D"/>
                </a:solidFill>
                <a:latin typeface="Malgun Gothic"/>
                <a:cs typeface="Malgun Gothic"/>
              </a:rPr>
              <a:t>생</a:t>
            </a:r>
            <a:r>
              <a:rPr dirty="0" sz="2000" spc="-43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335" b="1">
                <a:solidFill>
                  <a:srgbClr val="457B9D"/>
                </a:solidFill>
                <a:latin typeface="Malgun Gothic"/>
                <a:cs typeface="Malgun Gothic"/>
              </a:rPr>
              <a:t>명사상으로의</a:t>
            </a:r>
            <a:r>
              <a:rPr dirty="0" sz="2000" spc="16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500" b="1">
                <a:solidFill>
                  <a:srgbClr val="457B9D"/>
                </a:solidFill>
                <a:latin typeface="Malgun Gothic"/>
                <a:cs typeface="Malgun Gothic"/>
              </a:rPr>
              <a:t>전</a:t>
            </a:r>
            <a:r>
              <a:rPr dirty="0" sz="2000" spc="-47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450" b="1">
                <a:solidFill>
                  <a:srgbClr val="457B9D"/>
                </a:solidFill>
                <a:latin typeface="Malgun Gothic"/>
                <a:cs typeface="Malgun Gothic"/>
              </a:rPr>
              <a:t>환점</a:t>
            </a:r>
            <a:r>
              <a:rPr dirty="0" sz="2000" spc="20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>
                <a:solidFill>
                  <a:srgbClr val="333333"/>
                </a:solidFill>
                <a:latin typeface="Yu Mincho"/>
                <a:cs typeface="Yu Mincho"/>
              </a:rPr>
              <a:t>-</a:t>
            </a:r>
            <a:r>
              <a:rPr dirty="0" sz="2000" spc="35">
                <a:solidFill>
                  <a:srgbClr val="333333"/>
                </a:solidFill>
                <a:latin typeface="Yu Mincho"/>
                <a:cs typeface="Yu Mincho"/>
              </a:rPr>
              <a:t> </a:t>
            </a:r>
            <a:r>
              <a:rPr dirty="0" sz="2000" spc="-254">
                <a:solidFill>
                  <a:srgbClr val="333333"/>
                </a:solidFill>
                <a:latin typeface="Yu Mincho"/>
                <a:cs typeface="Yu Mincho"/>
              </a:rPr>
              <a:t>"</a:t>
            </a:r>
            <a:r>
              <a:rPr dirty="0" sz="2000" spc="-254">
                <a:solidFill>
                  <a:srgbClr val="333333"/>
                </a:solidFill>
                <a:latin typeface="Batang"/>
                <a:cs typeface="Batang"/>
              </a:rPr>
              <a:t>유물론에서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언어 </a:t>
            </a:r>
            <a:r>
              <a:rPr dirty="0" sz="2000" spc="-185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2000" spc="-185">
                <a:solidFill>
                  <a:srgbClr val="333333"/>
                </a:solidFill>
                <a:latin typeface="Yu Mincho"/>
                <a:cs typeface="Yu Mincho"/>
              </a:rPr>
              <a:t>"</a:t>
            </a:r>
            <a:r>
              <a:rPr dirty="0" sz="2000" spc="45">
                <a:solidFill>
                  <a:srgbClr val="333333"/>
                </a:solidFill>
                <a:latin typeface="Yu Mincho"/>
                <a:cs typeface="Yu Mincho"/>
              </a:rPr>
              <a:t> </a:t>
            </a:r>
            <a:r>
              <a:rPr dirty="0" sz="2000" spc="-335">
                <a:solidFill>
                  <a:srgbClr val="333333"/>
                </a:solidFill>
                <a:latin typeface="Batang"/>
                <a:cs typeface="Batang"/>
              </a:rPr>
              <a:t>코페르니쿠스적</a:t>
            </a:r>
            <a:r>
              <a:rPr dirty="0" sz="2000" spc="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전환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854200" y="50629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083544" y="5011013"/>
            <a:ext cx="8392795" cy="76835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21900"/>
              </a:lnSpc>
              <a:spcBef>
                <a:spcPts val="90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동학사상이</a:t>
            </a:r>
            <a:r>
              <a:rPr dirty="0" sz="2000" spc="-1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제공한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 b="1">
                <a:solidFill>
                  <a:srgbClr val="457B9D"/>
                </a:solidFill>
                <a:latin typeface="Malgun Gothic"/>
                <a:cs typeface="Malgun Gothic"/>
              </a:rPr>
              <a:t>리미널리티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200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하의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초기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사상에서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실존적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순간이자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생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명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발견</a:t>
            </a:r>
            <a:r>
              <a:rPr dirty="0" sz="2000" spc="-4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10">
                <a:solidFill>
                  <a:srgbClr val="333333"/>
                </a:solidFill>
                <a:latin typeface="Batang"/>
                <a:cs typeface="Batang"/>
              </a:rPr>
              <a:t>계기가</a:t>
            </a:r>
            <a:r>
              <a:rPr dirty="0" sz="200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됨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4096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7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409"/>
              <a:t>증산사상과의</a:t>
            </a:r>
            <a:r>
              <a:rPr dirty="0" spc="-105"/>
              <a:t> </a:t>
            </a:r>
            <a:r>
              <a:rPr dirty="0" spc="-625"/>
              <a:t>관계</a:t>
            </a:r>
            <a:r>
              <a:rPr dirty="0" spc="-620"/>
              <a:t> </a:t>
            </a:r>
            <a:r>
              <a:rPr dirty="0" spc="-520">
                <a:latin typeface="Cambria"/>
                <a:cs typeface="Cambria"/>
              </a:rPr>
              <a:t>(</a:t>
            </a:r>
            <a:r>
              <a:rPr dirty="0" spc="-520"/>
              <a:t>정</a:t>
            </a:r>
            <a:r>
              <a:rPr dirty="0" spc="-490"/>
              <a:t> </a:t>
            </a:r>
            <a:r>
              <a:rPr dirty="0" spc="-1040"/>
              <a:t>역</a:t>
            </a:r>
            <a:r>
              <a:rPr dirty="0" spc="-430"/>
              <a:t> </a:t>
            </a:r>
            <a:r>
              <a:rPr dirty="0" spc="-459"/>
              <a:t>과</a:t>
            </a:r>
            <a:r>
              <a:rPr dirty="0" spc="-95"/>
              <a:t> </a:t>
            </a:r>
            <a:r>
              <a:rPr dirty="0" spc="-330"/>
              <a:t>율려</a:t>
            </a:r>
            <a:r>
              <a:rPr dirty="0" spc="-330">
                <a:latin typeface="Cambria"/>
                <a:cs typeface="Cambria"/>
              </a:rPr>
              <a:t>)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854200" y="218643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2083544" y="2190470"/>
            <a:ext cx="8268970" cy="3422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동학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이후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40" b="1">
                <a:solidFill>
                  <a:srgbClr val="457B9D"/>
                </a:solidFill>
                <a:latin typeface="Malgun Gothic"/>
                <a:cs typeface="Malgun Gothic"/>
              </a:rPr>
              <a:t>실</a:t>
            </a:r>
            <a:r>
              <a:rPr dirty="0" sz="2000" spc="-434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520" b="1">
                <a:solidFill>
                  <a:srgbClr val="457B9D"/>
                </a:solidFill>
                <a:latin typeface="Malgun Gothic"/>
                <a:cs typeface="Malgun Gothic"/>
              </a:rPr>
              <a:t>천</a:t>
            </a:r>
            <a:r>
              <a:rPr dirty="0" sz="2000" spc="-45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620" b="1">
                <a:solidFill>
                  <a:srgbClr val="457B9D"/>
                </a:solidFill>
                <a:latin typeface="Malgun Gothic"/>
                <a:cs typeface="Malgun Gothic"/>
              </a:rPr>
              <a:t>적</a:t>
            </a:r>
            <a:r>
              <a:rPr dirty="0" sz="2000" spc="204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80" b="1">
                <a:solidFill>
                  <a:srgbClr val="457B9D"/>
                </a:solidFill>
                <a:latin typeface="Malgun Gothic"/>
                <a:cs typeface="Malgun Gothic"/>
              </a:rPr>
              <a:t>한계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극복하기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위해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20" b="1">
                <a:solidFill>
                  <a:srgbClr val="457B9D"/>
                </a:solidFill>
                <a:latin typeface="Malgun Gothic"/>
                <a:cs typeface="Malgun Gothic"/>
              </a:rPr>
              <a:t>정</a:t>
            </a:r>
            <a:r>
              <a:rPr dirty="0" sz="2000" spc="-34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325" b="1">
                <a:solidFill>
                  <a:srgbClr val="457B9D"/>
                </a:solidFill>
                <a:latin typeface="Malgun Gothic"/>
                <a:cs typeface="Malgun Gothic"/>
              </a:rPr>
              <a:t>역사상</a:t>
            </a:r>
            <a:r>
              <a:rPr dirty="0" sz="2050" spc="-32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2000" spc="-325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일부</a:t>
            </a:r>
            <a:r>
              <a:rPr dirty="0" sz="2050" spc="-245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170">
                <a:solidFill>
                  <a:srgbClr val="333333"/>
                </a:solidFill>
                <a:latin typeface="Batang"/>
                <a:cs typeface="Batang"/>
              </a:rPr>
              <a:t>채택</a:t>
            </a:r>
            <a:r>
              <a:rPr dirty="0" sz="2050" spc="-17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2050" spc="6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이론적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체계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보완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854200" y="277698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083544" y="2719341"/>
            <a:ext cx="8154670" cy="7740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95"/>
              </a:spcBef>
            </a:pPr>
            <a:r>
              <a:rPr dirty="0" sz="2000" spc="-225" b="1">
                <a:solidFill>
                  <a:srgbClr val="457B9D"/>
                </a:solidFill>
                <a:latin typeface="Malgun Gothic"/>
                <a:cs typeface="Malgun Gothic"/>
              </a:rPr>
              <a:t>율려</a:t>
            </a:r>
            <a:r>
              <a:rPr dirty="0" sz="2050" spc="-225">
                <a:solidFill>
                  <a:srgbClr val="457B9D"/>
                </a:solidFill>
                <a:latin typeface="Arial Black"/>
                <a:cs typeface="Arial Black"/>
              </a:rPr>
              <a:t>(</a:t>
            </a:r>
            <a:r>
              <a:rPr dirty="0" sz="2000" spc="-200" b="1">
                <a:solidFill>
                  <a:srgbClr val="457B9D"/>
                </a:solidFill>
                <a:latin typeface="Yu Mincho Demibold"/>
                <a:cs typeface="Yu Mincho Demibold"/>
              </a:rPr>
              <a:t>律呂</a:t>
            </a:r>
            <a:r>
              <a:rPr dirty="0" sz="2050">
                <a:solidFill>
                  <a:srgbClr val="457B9D"/>
                </a:solidFill>
                <a:latin typeface="Arial Black"/>
                <a:cs typeface="Arial Black"/>
              </a:rPr>
              <a:t>)</a:t>
            </a:r>
            <a:r>
              <a:rPr dirty="0" sz="2050" spc="-15">
                <a:solidFill>
                  <a:srgbClr val="333333"/>
                </a:solidFill>
                <a:latin typeface="Georgia"/>
                <a:cs typeface="Georgia"/>
              </a:rPr>
              <a:t>: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우주적</a:t>
            </a:r>
            <a:r>
              <a:rPr dirty="0" sz="2000" spc="23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차원의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원리이자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165">
                <a:solidFill>
                  <a:srgbClr val="333333"/>
                </a:solidFill>
                <a:latin typeface="Batang"/>
                <a:cs typeface="Batang"/>
              </a:rPr>
              <a:t>사회</a:t>
            </a:r>
            <a:r>
              <a:rPr dirty="0" sz="2050" spc="-60">
                <a:solidFill>
                  <a:srgbClr val="333333"/>
                </a:solidFill>
                <a:latin typeface="Georgia"/>
                <a:cs typeface="Georgia"/>
              </a:rPr>
              <a:t>, </a:t>
            </a:r>
            <a:r>
              <a:rPr dirty="0" sz="2000" spc="-170">
                <a:solidFill>
                  <a:srgbClr val="333333"/>
                </a:solidFill>
                <a:latin typeface="Batang"/>
                <a:cs typeface="Batang"/>
              </a:rPr>
              <a:t>예술</a:t>
            </a:r>
            <a:r>
              <a:rPr dirty="0" sz="2050" spc="-65">
                <a:solidFill>
                  <a:srgbClr val="333333"/>
                </a:solidFill>
                <a:latin typeface="Georgia"/>
                <a:cs typeface="Georgia"/>
              </a:rPr>
              <a:t>,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인간을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조율하는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90">
                <a:solidFill>
                  <a:srgbClr val="333333"/>
                </a:solidFill>
                <a:latin typeface="Batang"/>
                <a:cs typeface="Batang"/>
              </a:rPr>
              <a:t>메트로놈과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같은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기능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854200" y="3739006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2083544" y="3744874"/>
            <a:ext cx="7073265" cy="34036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역사상의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54" b="1">
                <a:solidFill>
                  <a:srgbClr val="457B9D"/>
                </a:solidFill>
                <a:latin typeface="Malgun Gothic"/>
                <a:cs typeface="Malgun Gothic"/>
              </a:rPr>
              <a:t>소태극</a:t>
            </a:r>
            <a:r>
              <a:rPr dirty="0" sz="2050" spc="-254">
                <a:solidFill>
                  <a:srgbClr val="457B9D"/>
                </a:solidFill>
                <a:latin typeface="Arial Black"/>
                <a:cs typeface="Arial Black"/>
              </a:rPr>
              <a:t>·</a:t>
            </a:r>
            <a:r>
              <a:rPr dirty="0" sz="2000" spc="-254" b="1">
                <a:solidFill>
                  <a:srgbClr val="457B9D"/>
                </a:solidFill>
                <a:latin typeface="Malgun Gothic"/>
                <a:cs typeface="Malgun Gothic"/>
              </a:rPr>
              <a:t>대태극</a:t>
            </a:r>
            <a:r>
              <a:rPr dirty="0" sz="2000" spc="-15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540" b="1">
                <a:solidFill>
                  <a:srgbClr val="457B9D"/>
                </a:solidFill>
                <a:latin typeface="Malgun Gothic"/>
                <a:cs typeface="Malgun Gothic"/>
              </a:rPr>
              <a:t>체</a:t>
            </a:r>
            <a:r>
              <a:rPr dirty="0" sz="2000" spc="-434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80" b="1">
                <a:solidFill>
                  <a:srgbClr val="457B9D"/>
                </a:solidFill>
                <a:latin typeface="Malgun Gothic"/>
                <a:cs typeface="Malgun Gothic"/>
              </a:rPr>
              <a:t>계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우주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만물의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리듬과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조화를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20">
                <a:solidFill>
                  <a:srgbClr val="333333"/>
                </a:solidFill>
                <a:latin typeface="Batang"/>
                <a:cs typeface="Batang"/>
              </a:rPr>
              <a:t>설</a:t>
            </a:r>
            <a:r>
              <a:rPr dirty="0" sz="2000" spc="-4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30">
                <a:solidFill>
                  <a:srgbClr val="333333"/>
                </a:solidFill>
                <a:latin typeface="Batang"/>
                <a:cs typeface="Batang"/>
              </a:rPr>
              <a:t>명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854200" y="43390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083544" y="4343120"/>
            <a:ext cx="7543165" cy="3422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285" b="1">
                <a:solidFill>
                  <a:srgbClr val="457B9D"/>
                </a:solidFill>
                <a:latin typeface="Malgun Gothic"/>
                <a:cs typeface="Malgun Gothic"/>
              </a:rPr>
              <a:t>밥사상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04">
                <a:solidFill>
                  <a:srgbClr val="333333"/>
                </a:solidFill>
                <a:latin typeface="Batang"/>
                <a:cs typeface="Batang"/>
              </a:rPr>
              <a:t>결합</a:t>
            </a:r>
            <a:r>
              <a:rPr dirty="0" sz="2050" spc="-204">
                <a:solidFill>
                  <a:srgbClr val="333333"/>
                </a:solidFill>
                <a:latin typeface="Georgia"/>
                <a:cs typeface="Georgia"/>
              </a:rPr>
              <a:t>:</a:t>
            </a:r>
            <a:r>
              <a:rPr dirty="0" sz="20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50" spc="-240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2000" spc="-240">
                <a:solidFill>
                  <a:srgbClr val="333333"/>
                </a:solidFill>
                <a:latin typeface="Batang"/>
                <a:cs typeface="Batang"/>
              </a:rPr>
              <a:t>밥이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60">
                <a:solidFill>
                  <a:srgbClr val="333333"/>
                </a:solidFill>
                <a:latin typeface="Batang"/>
                <a:cs typeface="Batang"/>
              </a:rPr>
              <a:t>하늘</a:t>
            </a:r>
            <a:r>
              <a:rPr dirty="0" sz="2050" spc="-260">
                <a:solidFill>
                  <a:srgbClr val="333333"/>
                </a:solidFill>
                <a:latin typeface="Georgia"/>
                <a:cs typeface="Georgia"/>
              </a:rPr>
              <a:t>"</a:t>
            </a:r>
            <a:r>
              <a:rPr dirty="0" sz="2000" spc="-260">
                <a:solidFill>
                  <a:srgbClr val="333333"/>
                </a:solidFill>
                <a:latin typeface="Batang"/>
                <a:cs typeface="Batang"/>
              </a:rPr>
              <a:t>이라는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실천적</a:t>
            </a:r>
            <a:r>
              <a:rPr dirty="0" sz="2000" spc="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삶의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40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학으로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역의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추상성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보완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854200" y="492963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083544" y="4881718"/>
            <a:ext cx="8437880" cy="7550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7900"/>
              </a:lnSpc>
              <a:spcBef>
                <a:spcPts val="95"/>
              </a:spcBef>
            </a:pPr>
            <a:r>
              <a:rPr dirty="0" sz="2000" spc="-235">
                <a:solidFill>
                  <a:srgbClr val="333333"/>
                </a:solidFill>
                <a:latin typeface="Batang"/>
                <a:cs typeface="Batang"/>
              </a:rPr>
              <a:t>사회</a:t>
            </a:r>
            <a:r>
              <a:rPr dirty="0" sz="2050" spc="-235">
                <a:solidFill>
                  <a:srgbClr val="333333"/>
                </a:solidFill>
                <a:latin typeface="Georgia"/>
                <a:cs typeface="Georgia"/>
              </a:rPr>
              <a:t>·</a:t>
            </a:r>
            <a:r>
              <a:rPr dirty="0" sz="2000" spc="-235">
                <a:solidFill>
                  <a:srgbClr val="333333"/>
                </a:solidFill>
                <a:latin typeface="Batang"/>
                <a:cs typeface="Batang"/>
              </a:rPr>
              <a:t>문명의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위기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상황에서</a:t>
            </a:r>
            <a:r>
              <a:rPr dirty="0" sz="20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민족사상의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5" b="1">
                <a:solidFill>
                  <a:srgbClr val="457B9D"/>
                </a:solidFill>
                <a:latin typeface="Malgun Gothic"/>
                <a:cs typeface="Malgun Gothic"/>
              </a:rPr>
              <a:t>재활성화</a:t>
            </a:r>
            <a:r>
              <a:rPr dirty="0" sz="2050" spc="-285">
                <a:solidFill>
                  <a:srgbClr val="457B9D"/>
                </a:solidFill>
                <a:latin typeface="Arial Black"/>
                <a:cs typeface="Arial Black"/>
              </a:rPr>
              <a:t>(</a:t>
            </a:r>
            <a:r>
              <a:rPr dirty="0" sz="2000" spc="-285" b="1">
                <a:solidFill>
                  <a:srgbClr val="457B9D"/>
                </a:solidFill>
                <a:latin typeface="Malgun Gothic"/>
                <a:cs typeface="Malgun Gothic"/>
              </a:rPr>
              <a:t>리바이탈라이제이션</a:t>
            </a:r>
            <a:r>
              <a:rPr dirty="0" sz="2000" spc="-480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50" spc="-190">
                <a:solidFill>
                  <a:srgbClr val="457B9D"/>
                </a:solidFill>
                <a:latin typeface="Arial Black"/>
                <a:cs typeface="Arial Black"/>
              </a:rPr>
              <a:t>)</a:t>
            </a:r>
            <a:r>
              <a:rPr dirty="0" sz="2000" spc="-190">
                <a:solidFill>
                  <a:srgbClr val="333333"/>
                </a:solidFill>
                <a:latin typeface="Batang"/>
                <a:cs typeface="Batang"/>
              </a:rPr>
              <a:t>를</a:t>
            </a:r>
            <a:r>
              <a:rPr dirty="0" sz="200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새로운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대안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제시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4096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706" rIns="0" bIns="0" rtlCol="0" vert="horz">
            <a:spAutoFit/>
          </a:bodyPr>
          <a:lstStyle/>
          <a:p>
            <a:pPr marL="730250">
              <a:lnSpc>
                <a:spcPct val="100000"/>
              </a:lnSpc>
              <a:spcBef>
                <a:spcPts val="100"/>
              </a:spcBef>
            </a:pPr>
            <a:r>
              <a:rPr dirty="0" spc="-405"/>
              <a:t>흰그늘미학과</a:t>
            </a:r>
            <a:r>
              <a:rPr dirty="0" spc="-85"/>
              <a:t> </a:t>
            </a:r>
            <a:r>
              <a:rPr dirty="0" spc="-630"/>
              <a:t>상생</a:t>
            </a:r>
            <a:r>
              <a:rPr dirty="0" spc="-620"/>
              <a:t> </a:t>
            </a:r>
            <a:r>
              <a:rPr dirty="0" spc="-500"/>
              <a:t>사상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854200" y="218643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854200" y="277698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371974" y="2781299"/>
            <a:ext cx="4962525" cy="466725"/>
            <a:chOff x="4371974" y="2781299"/>
            <a:chExt cx="4962525" cy="466725"/>
          </a:xfrm>
        </p:grpSpPr>
        <p:sp>
          <p:nvSpPr>
            <p:cNvPr id="7" name="object 7" descr=""/>
            <p:cNvSpPr/>
            <p:nvPr/>
          </p:nvSpPr>
          <p:spPr>
            <a:xfrm>
              <a:off x="4376736" y="2786062"/>
              <a:ext cx="1123950" cy="457200"/>
            </a:xfrm>
            <a:custGeom>
              <a:avLst/>
              <a:gdLst/>
              <a:ahLst/>
              <a:cxnLst/>
              <a:rect l="l" t="t" r="r" b="b"/>
              <a:pathLst>
                <a:path w="1123950" h="457200">
                  <a:moveTo>
                    <a:pt x="1095033" y="457199"/>
                  </a:moveTo>
                  <a:lnTo>
                    <a:pt x="28916" y="457199"/>
                  </a:lnTo>
                  <a:lnTo>
                    <a:pt x="24663" y="456353"/>
                  </a:lnTo>
                  <a:lnTo>
                    <a:pt x="0" y="428282"/>
                  </a:lnTo>
                  <a:lnTo>
                    <a:pt x="0" y="423862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1095033" y="0"/>
                  </a:lnTo>
                  <a:lnTo>
                    <a:pt x="1123949" y="28916"/>
                  </a:lnTo>
                  <a:lnTo>
                    <a:pt x="1123949" y="428282"/>
                  </a:lnTo>
                  <a:lnTo>
                    <a:pt x="1099285" y="456353"/>
                  </a:lnTo>
                  <a:lnTo>
                    <a:pt x="1095033" y="45719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376736" y="2786062"/>
              <a:ext cx="1123950" cy="457200"/>
            </a:xfrm>
            <a:custGeom>
              <a:avLst/>
              <a:gdLst/>
              <a:ahLst/>
              <a:cxnLst/>
              <a:rect l="l" t="t" r="r" b="b"/>
              <a:pathLst>
                <a:path w="1123950" h="457200">
                  <a:moveTo>
                    <a:pt x="0" y="423862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9" y="16494"/>
                  </a:lnTo>
                  <a:lnTo>
                    <a:pt x="6637" y="12889"/>
                  </a:lnTo>
                  <a:lnTo>
                    <a:pt x="9764" y="9764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9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1090612" y="0"/>
                  </a:lnTo>
                  <a:lnTo>
                    <a:pt x="1095033" y="0"/>
                  </a:lnTo>
                  <a:lnTo>
                    <a:pt x="1099285" y="845"/>
                  </a:lnTo>
                  <a:lnTo>
                    <a:pt x="1103370" y="2537"/>
                  </a:lnTo>
                  <a:lnTo>
                    <a:pt x="1107454" y="4229"/>
                  </a:lnTo>
                  <a:lnTo>
                    <a:pt x="1111059" y="6637"/>
                  </a:lnTo>
                  <a:lnTo>
                    <a:pt x="1114185" y="9764"/>
                  </a:lnTo>
                  <a:lnTo>
                    <a:pt x="1117311" y="12889"/>
                  </a:lnTo>
                  <a:lnTo>
                    <a:pt x="1123950" y="33337"/>
                  </a:lnTo>
                  <a:lnTo>
                    <a:pt x="1123950" y="423862"/>
                  </a:lnTo>
                  <a:lnTo>
                    <a:pt x="1099285" y="456353"/>
                  </a:lnTo>
                  <a:lnTo>
                    <a:pt x="1090612" y="457199"/>
                  </a:lnTo>
                  <a:lnTo>
                    <a:pt x="33337" y="457199"/>
                  </a:lnTo>
                  <a:lnTo>
                    <a:pt x="28916" y="457199"/>
                  </a:lnTo>
                  <a:lnTo>
                    <a:pt x="24663" y="456353"/>
                  </a:lnTo>
                  <a:lnTo>
                    <a:pt x="20579" y="454661"/>
                  </a:lnTo>
                  <a:lnTo>
                    <a:pt x="16494" y="452970"/>
                  </a:lnTo>
                  <a:lnTo>
                    <a:pt x="12889" y="450561"/>
                  </a:lnTo>
                  <a:lnTo>
                    <a:pt x="9764" y="447435"/>
                  </a:lnTo>
                  <a:lnTo>
                    <a:pt x="6637" y="444309"/>
                  </a:lnTo>
                  <a:lnTo>
                    <a:pt x="4229" y="440704"/>
                  </a:lnTo>
                  <a:lnTo>
                    <a:pt x="2537" y="436619"/>
                  </a:lnTo>
                  <a:lnTo>
                    <a:pt x="845" y="432535"/>
                  </a:lnTo>
                  <a:lnTo>
                    <a:pt x="0" y="428282"/>
                  </a:lnTo>
                  <a:lnTo>
                    <a:pt x="0" y="423862"/>
                  </a:lnTo>
                  <a:close/>
                </a:path>
              </a:pathLst>
            </a:custGeom>
            <a:ln w="9524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653086" y="2786062"/>
              <a:ext cx="1123950" cy="457200"/>
            </a:xfrm>
            <a:custGeom>
              <a:avLst/>
              <a:gdLst/>
              <a:ahLst/>
              <a:cxnLst/>
              <a:rect l="l" t="t" r="r" b="b"/>
              <a:pathLst>
                <a:path w="1123950" h="457200">
                  <a:moveTo>
                    <a:pt x="1095033" y="457199"/>
                  </a:moveTo>
                  <a:lnTo>
                    <a:pt x="28916" y="457199"/>
                  </a:lnTo>
                  <a:lnTo>
                    <a:pt x="24663" y="456353"/>
                  </a:lnTo>
                  <a:lnTo>
                    <a:pt x="0" y="428282"/>
                  </a:lnTo>
                  <a:lnTo>
                    <a:pt x="0" y="423862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1095033" y="0"/>
                  </a:lnTo>
                  <a:lnTo>
                    <a:pt x="1123949" y="28916"/>
                  </a:lnTo>
                  <a:lnTo>
                    <a:pt x="1123949" y="428282"/>
                  </a:lnTo>
                  <a:lnTo>
                    <a:pt x="1099285" y="456353"/>
                  </a:lnTo>
                  <a:lnTo>
                    <a:pt x="1095033" y="45719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653086" y="2786062"/>
              <a:ext cx="1123950" cy="457200"/>
            </a:xfrm>
            <a:custGeom>
              <a:avLst/>
              <a:gdLst/>
              <a:ahLst/>
              <a:cxnLst/>
              <a:rect l="l" t="t" r="r" b="b"/>
              <a:pathLst>
                <a:path w="1123950" h="457200">
                  <a:moveTo>
                    <a:pt x="0" y="423862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8" y="16494"/>
                  </a:lnTo>
                  <a:lnTo>
                    <a:pt x="6637" y="12889"/>
                  </a:lnTo>
                  <a:lnTo>
                    <a:pt x="9764" y="9764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8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8" y="0"/>
                  </a:lnTo>
                  <a:lnTo>
                    <a:pt x="1090612" y="0"/>
                  </a:lnTo>
                  <a:lnTo>
                    <a:pt x="1095033" y="0"/>
                  </a:lnTo>
                  <a:lnTo>
                    <a:pt x="1099285" y="845"/>
                  </a:lnTo>
                  <a:lnTo>
                    <a:pt x="1103369" y="2537"/>
                  </a:lnTo>
                  <a:lnTo>
                    <a:pt x="1107453" y="4229"/>
                  </a:lnTo>
                  <a:lnTo>
                    <a:pt x="1111059" y="6637"/>
                  </a:lnTo>
                  <a:lnTo>
                    <a:pt x="1114185" y="9764"/>
                  </a:lnTo>
                  <a:lnTo>
                    <a:pt x="1117311" y="12889"/>
                  </a:lnTo>
                  <a:lnTo>
                    <a:pt x="1119719" y="16494"/>
                  </a:lnTo>
                  <a:lnTo>
                    <a:pt x="1121411" y="20579"/>
                  </a:lnTo>
                  <a:lnTo>
                    <a:pt x="1123103" y="24663"/>
                  </a:lnTo>
                  <a:lnTo>
                    <a:pt x="1123949" y="28916"/>
                  </a:lnTo>
                  <a:lnTo>
                    <a:pt x="1123950" y="33337"/>
                  </a:lnTo>
                  <a:lnTo>
                    <a:pt x="1123950" y="423862"/>
                  </a:lnTo>
                  <a:lnTo>
                    <a:pt x="1123949" y="428282"/>
                  </a:lnTo>
                  <a:lnTo>
                    <a:pt x="1123103" y="432535"/>
                  </a:lnTo>
                  <a:lnTo>
                    <a:pt x="1121411" y="436619"/>
                  </a:lnTo>
                  <a:lnTo>
                    <a:pt x="1119719" y="440704"/>
                  </a:lnTo>
                  <a:lnTo>
                    <a:pt x="1103369" y="454661"/>
                  </a:lnTo>
                  <a:lnTo>
                    <a:pt x="1099285" y="456353"/>
                  </a:lnTo>
                  <a:lnTo>
                    <a:pt x="1095033" y="457199"/>
                  </a:lnTo>
                  <a:lnTo>
                    <a:pt x="1090612" y="457199"/>
                  </a:lnTo>
                  <a:lnTo>
                    <a:pt x="33338" y="457199"/>
                  </a:lnTo>
                  <a:lnTo>
                    <a:pt x="9764" y="447435"/>
                  </a:lnTo>
                  <a:lnTo>
                    <a:pt x="6637" y="444309"/>
                  </a:lnTo>
                  <a:lnTo>
                    <a:pt x="4228" y="440704"/>
                  </a:lnTo>
                  <a:lnTo>
                    <a:pt x="2537" y="436619"/>
                  </a:lnTo>
                  <a:lnTo>
                    <a:pt x="845" y="432535"/>
                  </a:lnTo>
                  <a:lnTo>
                    <a:pt x="0" y="428282"/>
                  </a:lnTo>
                  <a:lnTo>
                    <a:pt x="0" y="423862"/>
                  </a:lnTo>
                  <a:close/>
                </a:path>
              </a:pathLst>
            </a:custGeom>
            <a:ln w="9524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929436" y="2786062"/>
              <a:ext cx="1123950" cy="457200"/>
            </a:xfrm>
            <a:custGeom>
              <a:avLst/>
              <a:gdLst/>
              <a:ahLst/>
              <a:cxnLst/>
              <a:rect l="l" t="t" r="r" b="b"/>
              <a:pathLst>
                <a:path w="1123950" h="457200">
                  <a:moveTo>
                    <a:pt x="1095033" y="457199"/>
                  </a:moveTo>
                  <a:lnTo>
                    <a:pt x="28916" y="457199"/>
                  </a:lnTo>
                  <a:lnTo>
                    <a:pt x="24663" y="456353"/>
                  </a:lnTo>
                  <a:lnTo>
                    <a:pt x="0" y="428282"/>
                  </a:lnTo>
                  <a:lnTo>
                    <a:pt x="0" y="423862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1095033" y="0"/>
                  </a:lnTo>
                  <a:lnTo>
                    <a:pt x="1123949" y="28916"/>
                  </a:lnTo>
                  <a:lnTo>
                    <a:pt x="1123949" y="428282"/>
                  </a:lnTo>
                  <a:lnTo>
                    <a:pt x="1099285" y="456353"/>
                  </a:lnTo>
                  <a:lnTo>
                    <a:pt x="1095033" y="45719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929436" y="2786062"/>
              <a:ext cx="1123950" cy="457200"/>
            </a:xfrm>
            <a:custGeom>
              <a:avLst/>
              <a:gdLst/>
              <a:ahLst/>
              <a:cxnLst/>
              <a:rect l="l" t="t" r="r" b="b"/>
              <a:pathLst>
                <a:path w="1123950" h="457200">
                  <a:moveTo>
                    <a:pt x="0" y="423862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4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9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8" y="0"/>
                  </a:lnTo>
                  <a:lnTo>
                    <a:pt x="1090612" y="0"/>
                  </a:lnTo>
                  <a:lnTo>
                    <a:pt x="1095033" y="0"/>
                  </a:lnTo>
                  <a:lnTo>
                    <a:pt x="1099285" y="845"/>
                  </a:lnTo>
                  <a:lnTo>
                    <a:pt x="1103369" y="2537"/>
                  </a:lnTo>
                  <a:lnTo>
                    <a:pt x="1107453" y="4229"/>
                  </a:lnTo>
                  <a:lnTo>
                    <a:pt x="1111058" y="6637"/>
                  </a:lnTo>
                  <a:lnTo>
                    <a:pt x="1114185" y="9764"/>
                  </a:lnTo>
                  <a:lnTo>
                    <a:pt x="1117311" y="12889"/>
                  </a:lnTo>
                  <a:lnTo>
                    <a:pt x="1123950" y="33337"/>
                  </a:lnTo>
                  <a:lnTo>
                    <a:pt x="1123950" y="423862"/>
                  </a:lnTo>
                  <a:lnTo>
                    <a:pt x="1103369" y="454661"/>
                  </a:lnTo>
                  <a:lnTo>
                    <a:pt x="1099285" y="456353"/>
                  </a:lnTo>
                  <a:lnTo>
                    <a:pt x="1095033" y="457199"/>
                  </a:lnTo>
                  <a:lnTo>
                    <a:pt x="1090612" y="457199"/>
                  </a:lnTo>
                  <a:lnTo>
                    <a:pt x="33338" y="457199"/>
                  </a:lnTo>
                  <a:lnTo>
                    <a:pt x="28916" y="457199"/>
                  </a:lnTo>
                  <a:lnTo>
                    <a:pt x="24663" y="456353"/>
                  </a:lnTo>
                  <a:lnTo>
                    <a:pt x="20579" y="454661"/>
                  </a:lnTo>
                  <a:lnTo>
                    <a:pt x="16494" y="452970"/>
                  </a:lnTo>
                  <a:lnTo>
                    <a:pt x="12889" y="450561"/>
                  </a:lnTo>
                  <a:lnTo>
                    <a:pt x="9764" y="447435"/>
                  </a:lnTo>
                  <a:lnTo>
                    <a:pt x="6638" y="444309"/>
                  </a:lnTo>
                  <a:lnTo>
                    <a:pt x="4229" y="440704"/>
                  </a:lnTo>
                  <a:lnTo>
                    <a:pt x="2537" y="436619"/>
                  </a:lnTo>
                  <a:lnTo>
                    <a:pt x="845" y="432535"/>
                  </a:lnTo>
                  <a:lnTo>
                    <a:pt x="0" y="428282"/>
                  </a:lnTo>
                  <a:lnTo>
                    <a:pt x="0" y="423862"/>
                  </a:lnTo>
                  <a:close/>
                </a:path>
              </a:pathLst>
            </a:custGeom>
            <a:ln w="9524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8215311" y="2786062"/>
              <a:ext cx="1114425" cy="457200"/>
            </a:xfrm>
            <a:custGeom>
              <a:avLst/>
              <a:gdLst/>
              <a:ahLst/>
              <a:cxnLst/>
              <a:rect l="l" t="t" r="r" b="b"/>
              <a:pathLst>
                <a:path w="1114425" h="457200">
                  <a:moveTo>
                    <a:pt x="1085508" y="457199"/>
                  </a:moveTo>
                  <a:lnTo>
                    <a:pt x="28916" y="457199"/>
                  </a:lnTo>
                  <a:lnTo>
                    <a:pt x="24662" y="456353"/>
                  </a:lnTo>
                  <a:lnTo>
                    <a:pt x="0" y="428282"/>
                  </a:lnTo>
                  <a:lnTo>
                    <a:pt x="0" y="423862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1085508" y="0"/>
                  </a:lnTo>
                  <a:lnTo>
                    <a:pt x="1114424" y="28916"/>
                  </a:lnTo>
                  <a:lnTo>
                    <a:pt x="1114424" y="428282"/>
                  </a:lnTo>
                  <a:lnTo>
                    <a:pt x="1089760" y="456353"/>
                  </a:lnTo>
                  <a:lnTo>
                    <a:pt x="1085508" y="45719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215311" y="2786062"/>
              <a:ext cx="1114425" cy="457200"/>
            </a:xfrm>
            <a:custGeom>
              <a:avLst/>
              <a:gdLst/>
              <a:ahLst/>
              <a:cxnLst/>
              <a:rect l="l" t="t" r="r" b="b"/>
              <a:pathLst>
                <a:path w="1114425" h="457200">
                  <a:moveTo>
                    <a:pt x="0" y="423862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8" y="16494"/>
                  </a:lnTo>
                  <a:lnTo>
                    <a:pt x="6637" y="12889"/>
                  </a:lnTo>
                  <a:lnTo>
                    <a:pt x="9763" y="9764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8" y="2537"/>
                  </a:lnTo>
                  <a:lnTo>
                    <a:pt x="24662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1081087" y="0"/>
                  </a:lnTo>
                  <a:lnTo>
                    <a:pt x="1085508" y="0"/>
                  </a:lnTo>
                  <a:lnTo>
                    <a:pt x="1089760" y="845"/>
                  </a:lnTo>
                  <a:lnTo>
                    <a:pt x="1093844" y="2537"/>
                  </a:lnTo>
                  <a:lnTo>
                    <a:pt x="1097928" y="4229"/>
                  </a:lnTo>
                  <a:lnTo>
                    <a:pt x="1101533" y="6637"/>
                  </a:lnTo>
                  <a:lnTo>
                    <a:pt x="1104659" y="9764"/>
                  </a:lnTo>
                  <a:lnTo>
                    <a:pt x="1107785" y="12889"/>
                  </a:lnTo>
                  <a:lnTo>
                    <a:pt x="1114424" y="33337"/>
                  </a:lnTo>
                  <a:lnTo>
                    <a:pt x="1114424" y="423862"/>
                  </a:lnTo>
                  <a:lnTo>
                    <a:pt x="1093844" y="454661"/>
                  </a:lnTo>
                  <a:lnTo>
                    <a:pt x="1089760" y="456353"/>
                  </a:lnTo>
                  <a:lnTo>
                    <a:pt x="1085508" y="457199"/>
                  </a:lnTo>
                  <a:lnTo>
                    <a:pt x="1081087" y="457199"/>
                  </a:lnTo>
                  <a:lnTo>
                    <a:pt x="33337" y="457199"/>
                  </a:lnTo>
                  <a:lnTo>
                    <a:pt x="28916" y="457199"/>
                  </a:lnTo>
                  <a:lnTo>
                    <a:pt x="24662" y="456353"/>
                  </a:lnTo>
                  <a:lnTo>
                    <a:pt x="20578" y="454661"/>
                  </a:lnTo>
                  <a:lnTo>
                    <a:pt x="16494" y="452970"/>
                  </a:lnTo>
                  <a:lnTo>
                    <a:pt x="0" y="428282"/>
                  </a:lnTo>
                  <a:lnTo>
                    <a:pt x="0" y="423862"/>
                  </a:lnTo>
                  <a:close/>
                </a:path>
              </a:pathLst>
            </a:custGeom>
            <a:ln w="9524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1854200" y="3548506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083544" y="2195728"/>
            <a:ext cx="7096125" cy="169798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증산사상의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핵심</a:t>
            </a:r>
            <a:r>
              <a:rPr dirty="0" sz="2000" spc="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개념을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20">
                <a:solidFill>
                  <a:srgbClr val="333333"/>
                </a:solidFill>
                <a:latin typeface="Superclarendon Rg"/>
                <a:cs typeface="Superclarendon Rg"/>
              </a:rPr>
              <a:t>'</a:t>
            </a:r>
            <a:r>
              <a:rPr dirty="0" sz="2000" spc="-220">
                <a:solidFill>
                  <a:srgbClr val="333333"/>
                </a:solidFill>
                <a:latin typeface="Batang"/>
                <a:cs typeface="Batang"/>
              </a:rPr>
              <a:t>흰그늘</a:t>
            </a:r>
            <a:r>
              <a:rPr dirty="0" sz="2000" spc="-220">
                <a:solidFill>
                  <a:srgbClr val="333333"/>
                </a:solidFill>
                <a:latin typeface="Superclarendon Rg"/>
                <a:cs typeface="Superclarendon Rg"/>
              </a:rPr>
              <a:t>'</a:t>
            </a:r>
            <a:r>
              <a:rPr dirty="0" sz="2000" spc="-220">
                <a:solidFill>
                  <a:srgbClr val="333333"/>
                </a:solidFill>
                <a:latin typeface="Batang"/>
                <a:cs typeface="Batang"/>
              </a:rPr>
              <a:t>이라는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미학적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개념으로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재해석</a:t>
            </a:r>
            <a:endParaRPr sz="2000">
              <a:latin typeface="Batang"/>
              <a:cs typeface="Batang"/>
            </a:endParaRPr>
          </a:p>
          <a:p>
            <a:pPr marL="12700" marR="5080">
              <a:lnSpc>
                <a:spcPts val="5700"/>
              </a:lnSpc>
              <a:tabLst>
                <a:tab pos="2411730" algn="l"/>
                <a:tab pos="3689985" algn="l"/>
                <a:tab pos="4968240" algn="l"/>
                <a:tab pos="624649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증산사상의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핵심</a:t>
            </a:r>
            <a:r>
              <a:rPr dirty="0" sz="2000" spc="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5">
                <a:solidFill>
                  <a:srgbClr val="333333"/>
                </a:solidFill>
                <a:latin typeface="Batang"/>
                <a:cs typeface="Batang"/>
              </a:rPr>
              <a:t>개념</a:t>
            </a:r>
            <a:r>
              <a:rPr dirty="0" sz="2000" spc="-25">
                <a:solidFill>
                  <a:srgbClr val="333333"/>
                </a:solidFill>
                <a:latin typeface="Superclarendon Rg"/>
                <a:cs typeface="Superclarendon Rg"/>
              </a:rPr>
              <a:t>:</a:t>
            </a:r>
            <a:r>
              <a:rPr dirty="0" sz="2000">
                <a:solidFill>
                  <a:srgbClr val="333333"/>
                </a:solidFill>
                <a:latin typeface="Superclarendon Rg"/>
                <a:cs typeface="Superclarendon Rg"/>
              </a:rPr>
              <a:t>	</a:t>
            </a:r>
            <a:r>
              <a:rPr dirty="0" sz="2000" spc="-300">
                <a:solidFill>
                  <a:srgbClr val="9A2125"/>
                </a:solidFill>
                <a:latin typeface="Batang"/>
                <a:cs typeface="Batang"/>
              </a:rPr>
              <a:t>음양합덕</a:t>
            </a:r>
            <a:r>
              <a:rPr dirty="0" sz="2000">
                <a:solidFill>
                  <a:srgbClr val="9A2125"/>
                </a:solidFill>
                <a:latin typeface="Batang"/>
                <a:cs typeface="Batang"/>
              </a:rPr>
              <a:t>	</a:t>
            </a:r>
            <a:r>
              <a:rPr dirty="0" sz="2000" spc="-300">
                <a:solidFill>
                  <a:srgbClr val="9A2125"/>
                </a:solidFill>
                <a:latin typeface="Batang"/>
                <a:cs typeface="Batang"/>
              </a:rPr>
              <a:t>신인조화</a:t>
            </a:r>
            <a:r>
              <a:rPr dirty="0" sz="2000">
                <a:solidFill>
                  <a:srgbClr val="9A2125"/>
                </a:solidFill>
                <a:latin typeface="Batang"/>
                <a:cs typeface="Batang"/>
              </a:rPr>
              <a:t>	</a:t>
            </a:r>
            <a:r>
              <a:rPr dirty="0" sz="2000" spc="-370">
                <a:solidFill>
                  <a:srgbClr val="9A2125"/>
                </a:solidFill>
                <a:latin typeface="Batang"/>
                <a:cs typeface="Batang"/>
              </a:rPr>
              <a:t>해원상생</a:t>
            </a:r>
            <a:r>
              <a:rPr dirty="0" sz="2000">
                <a:solidFill>
                  <a:srgbClr val="9A2125"/>
                </a:solidFill>
                <a:latin typeface="Batang"/>
                <a:cs typeface="Batang"/>
              </a:rPr>
              <a:t>	</a:t>
            </a:r>
            <a:r>
              <a:rPr dirty="0" sz="2000" spc="-390">
                <a:solidFill>
                  <a:srgbClr val="9A2125"/>
                </a:solidFill>
                <a:latin typeface="Batang"/>
                <a:cs typeface="Batang"/>
              </a:rPr>
              <a:t>도통진경 </a:t>
            </a:r>
            <a:r>
              <a:rPr dirty="0" sz="2000" spc="-204">
                <a:solidFill>
                  <a:srgbClr val="333333"/>
                </a:solidFill>
                <a:latin typeface="Superclarendon Rg"/>
                <a:cs typeface="Superclarendon Rg"/>
              </a:rPr>
              <a:t>'</a:t>
            </a:r>
            <a:r>
              <a:rPr dirty="0" sz="2000" spc="-204">
                <a:solidFill>
                  <a:srgbClr val="333333"/>
                </a:solidFill>
                <a:latin typeface="Batang"/>
                <a:cs typeface="Batang"/>
              </a:rPr>
              <a:t>흰그늘</a:t>
            </a:r>
            <a:r>
              <a:rPr dirty="0" sz="2000" spc="-204">
                <a:solidFill>
                  <a:srgbClr val="333333"/>
                </a:solidFill>
                <a:latin typeface="Superclarendon Rg"/>
                <a:cs typeface="Superclarendon Rg"/>
              </a:rPr>
              <a:t>'</a:t>
            </a:r>
            <a:r>
              <a:rPr dirty="0" sz="2000" spc="-204">
                <a:solidFill>
                  <a:srgbClr val="333333"/>
                </a:solidFill>
                <a:latin typeface="Batang"/>
                <a:cs typeface="Batang"/>
              </a:rPr>
              <a:t>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빛과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어둠의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모순적</a:t>
            </a:r>
            <a:r>
              <a:rPr dirty="0" sz="2000" spc="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통일이자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대립을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초월하는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공간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854200" y="4086851"/>
            <a:ext cx="8547735" cy="768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41935" marR="5080" indent="-229870">
              <a:lnSpc>
                <a:spcPct val="121900"/>
              </a:lnSpc>
              <a:spcBef>
                <a:spcPts val="95"/>
              </a:spcBef>
              <a:buClr>
                <a:srgbClr val="9A2125"/>
              </a:buClr>
              <a:buFont typeface="Times New Roman"/>
              <a:buChar char="•"/>
              <a:tabLst>
                <a:tab pos="241935" algn="l"/>
              </a:tabLst>
            </a:pP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한국적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미학의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대안으로서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예술과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40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2000" spc="-3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190">
                <a:solidFill>
                  <a:srgbClr val="333333"/>
                </a:solidFill>
                <a:latin typeface="Batang"/>
                <a:cs typeface="Batang"/>
              </a:rPr>
              <a:t>학</a:t>
            </a:r>
            <a:r>
              <a:rPr dirty="0" sz="2000" spc="-190">
                <a:solidFill>
                  <a:srgbClr val="333333"/>
                </a:solidFill>
                <a:latin typeface="Superclarendon Rg"/>
                <a:cs typeface="Superclarendon Rg"/>
              </a:rPr>
              <a:t>,</a:t>
            </a:r>
            <a:r>
              <a:rPr dirty="0" sz="2000" spc="-135">
                <a:solidFill>
                  <a:srgbClr val="333333"/>
                </a:solidFill>
                <a:latin typeface="Superclarendon Rg"/>
                <a:cs typeface="Superclarendon R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전통과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현대의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 계를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넘나드는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창의적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상생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실천적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15">
                <a:solidFill>
                  <a:srgbClr val="333333"/>
                </a:solidFill>
                <a:latin typeface="Batang"/>
                <a:cs typeface="Batang"/>
              </a:rPr>
              <a:t>미학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571499" y="1409699"/>
            <a:ext cx="11049000" cy="19050"/>
          </a:xfrm>
          <a:custGeom>
            <a:avLst/>
            <a:gdLst/>
            <a:ahLst/>
            <a:cxnLst/>
            <a:rect l="l" t="t" r="r" b="b"/>
            <a:pathLst>
              <a:path w="11049000" h="19050">
                <a:moveTo>
                  <a:pt x="11048999" y="19049"/>
                </a:moveTo>
                <a:lnTo>
                  <a:pt x="0" y="19049"/>
                </a:lnTo>
                <a:lnTo>
                  <a:pt x="0" y="0"/>
                </a:lnTo>
                <a:lnTo>
                  <a:pt x="11048999" y="0"/>
                </a:lnTo>
                <a:lnTo>
                  <a:pt x="11048999" y="19049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6706" rIns="0" bIns="0" rtlCol="0" vert="horz">
            <a:spAutoFit/>
          </a:bodyPr>
          <a:lstStyle/>
          <a:p>
            <a:pPr marL="445770">
              <a:lnSpc>
                <a:spcPct val="100000"/>
              </a:lnSpc>
              <a:spcBef>
                <a:spcPts val="100"/>
              </a:spcBef>
            </a:pPr>
            <a:r>
              <a:rPr dirty="0" spc="-434"/>
              <a:t>화해와</a:t>
            </a:r>
            <a:r>
              <a:rPr dirty="0" spc="-55"/>
              <a:t> </a:t>
            </a:r>
            <a:r>
              <a:rPr dirty="0" spc="-630"/>
              <a:t>상생 </a:t>
            </a:r>
            <a:r>
              <a:rPr dirty="0" spc="-459"/>
              <a:t>의</a:t>
            </a:r>
            <a:r>
              <a:rPr dirty="0" spc="-100"/>
              <a:t> </a:t>
            </a:r>
            <a:r>
              <a:rPr dirty="0" spc="-825"/>
              <a:t>실</a:t>
            </a:r>
            <a:r>
              <a:rPr dirty="0" spc="-625"/>
              <a:t> </a:t>
            </a:r>
            <a:r>
              <a:rPr dirty="0" spc="-825"/>
              <a:t>천</a:t>
            </a:r>
            <a:r>
              <a:rPr dirty="0" spc="-655"/>
              <a:t> </a:t>
            </a:r>
            <a:r>
              <a:rPr dirty="0" spc="-950"/>
              <a:t>적</a:t>
            </a:r>
            <a:r>
              <a:rPr dirty="0" spc="395"/>
              <a:t> </a:t>
            </a:r>
            <a:r>
              <a:rPr dirty="0" spc="-450"/>
              <a:t>의의</a:t>
            </a:r>
          </a:p>
        </p:txBody>
      </p:sp>
      <p:grpSp>
        <p:nvGrpSpPr>
          <p:cNvPr id="4" name="object 4" descr=""/>
          <p:cNvGrpSpPr/>
          <p:nvPr/>
        </p:nvGrpSpPr>
        <p:grpSpPr>
          <a:xfrm>
            <a:off x="2057399" y="2705099"/>
            <a:ext cx="8458200" cy="2971800"/>
            <a:chOff x="2057399" y="2705099"/>
            <a:chExt cx="8458200" cy="2971800"/>
          </a:xfrm>
        </p:grpSpPr>
        <p:sp>
          <p:nvSpPr>
            <p:cNvPr id="5" name="object 5" descr=""/>
            <p:cNvSpPr/>
            <p:nvPr/>
          </p:nvSpPr>
          <p:spPr>
            <a:xfrm>
              <a:off x="2057399" y="2705099"/>
              <a:ext cx="8458200" cy="495300"/>
            </a:xfrm>
            <a:custGeom>
              <a:avLst/>
              <a:gdLst/>
              <a:ahLst/>
              <a:cxnLst/>
              <a:rect l="l" t="t" r="r" b="b"/>
              <a:pathLst>
                <a:path w="8458200" h="495300">
                  <a:moveTo>
                    <a:pt x="8458199" y="495299"/>
                  </a:moveTo>
                  <a:lnTo>
                    <a:pt x="0" y="495299"/>
                  </a:lnTo>
                  <a:lnTo>
                    <a:pt x="0" y="0"/>
                  </a:lnTo>
                  <a:lnTo>
                    <a:pt x="8458199" y="0"/>
                  </a:lnTo>
                  <a:lnTo>
                    <a:pt x="8458199" y="495299"/>
                  </a:lnTo>
                  <a:close/>
                </a:path>
              </a:pathLst>
            </a:custGeom>
            <a:solidFill>
              <a:srgbClr val="F7F5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057399" y="2705099"/>
              <a:ext cx="38100" cy="495300"/>
            </a:xfrm>
            <a:custGeom>
              <a:avLst/>
              <a:gdLst/>
              <a:ahLst/>
              <a:cxnLst/>
              <a:rect l="l" t="t" r="r" b="b"/>
              <a:pathLst>
                <a:path w="38100" h="495300">
                  <a:moveTo>
                    <a:pt x="38099" y="495299"/>
                  </a:moveTo>
                  <a:lnTo>
                    <a:pt x="0" y="4952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495299"/>
                  </a:lnTo>
                  <a:close/>
                </a:path>
              </a:pathLst>
            </a:custGeom>
            <a:solidFill>
              <a:srgbClr val="9A212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057399" y="5181599"/>
              <a:ext cx="8458200" cy="495300"/>
            </a:xfrm>
            <a:custGeom>
              <a:avLst/>
              <a:gdLst/>
              <a:ahLst/>
              <a:cxnLst/>
              <a:rect l="l" t="t" r="r" b="b"/>
              <a:pathLst>
                <a:path w="8458200" h="495300">
                  <a:moveTo>
                    <a:pt x="8458199" y="495299"/>
                  </a:moveTo>
                  <a:lnTo>
                    <a:pt x="0" y="495299"/>
                  </a:lnTo>
                  <a:lnTo>
                    <a:pt x="0" y="0"/>
                  </a:lnTo>
                  <a:lnTo>
                    <a:pt x="8458199" y="0"/>
                  </a:lnTo>
                  <a:lnTo>
                    <a:pt x="8458199" y="495299"/>
                  </a:lnTo>
                  <a:close/>
                </a:path>
              </a:pathLst>
            </a:custGeom>
            <a:solidFill>
              <a:srgbClr val="F7F5F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2057399" y="5181599"/>
              <a:ext cx="38100" cy="495300"/>
            </a:xfrm>
            <a:custGeom>
              <a:avLst/>
              <a:gdLst/>
              <a:ahLst/>
              <a:cxnLst/>
              <a:rect l="l" t="t" r="r" b="b"/>
              <a:pathLst>
                <a:path w="38100" h="495300">
                  <a:moveTo>
                    <a:pt x="38099" y="495299"/>
                  </a:moveTo>
                  <a:lnTo>
                    <a:pt x="0" y="4952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495299"/>
                  </a:lnTo>
                  <a:close/>
                </a:path>
              </a:pathLst>
            </a:custGeom>
            <a:solidFill>
              <a:srgbClr val="9A2125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1854200" y="2110232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2083544" y="2119757"/>
            <a:ext cx="332994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민족문화예술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운동의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실천적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변혁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2095499" y="2800794"/>
            <a:ext cx="8420100" cy="284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95"/>
              </a:spcBef>
            </a:pPr>
            <a:r>
              <a:rPr dirty="0" sz="1700" spc="-195">
                <a:latin typeface="Batang"/>
                <a:cs typeface="Batang"/>
              </a:rPr>
              <a:t>탈춤</a:t>
            </a:r>
            <a:r>
              <a:rPr dirty="0" sz="1700" spc="-195">
                <a:latin typeface="Bodoni"/>
                <a:cs typeface="Bodoni"/>
              </a:rPr>
              <a:t>,</a:t>
            </a:r>
            <a:r>
              <a:rPr dirty="0" sz="1700" spc="-130">
                <a:latin typeface="Bodoni"/>
                <a:cs typeface="Bodoni"/>
              </a:rPr>
              <a:t> </a:t>
            </a:r>
            <a:r>
              <a:rPr dirty="0" sz="1700" spc="-220">
                <a:latin typeface="Batang"/>
                <a:cs typeface="Batang"/>
              </a:rPr>
              <a:t>마당놀이</a:t>
            </a:r>
            <a:r>
              <a:rPr dirty="0" sz="1700" spc="-220">
                <a:latin typeface="Bodoni"/>
                <a:cs typeface="Bodoni"/>
              </a:rPr>
              <a:t>,</a:t>
            </a:r>
            <a:r>
              <a:rPr dirty="0" sz="1700" spc="-130">
                <a:latin typeface="Bodoni"/>
                <a:cs typeface="Bodoni"/>
              </a:rPr>
              <a:t> </a:t>
            </a:r>
            <a:r>
              <a:rPr dirty="0" sz="1700" spc="-195">
                <a:latin typeface="Batang"/>
                <a:cs typeface="Batang"/>
              </a:rPr>
              <a:t>국악</a:t>
            </a:r>
            <a:r>
              <a:rPr dirty="0" sz="1700" spc="-195">
                <a:latin typeface="Bodoni"/>
                <a:cs typeface="Bodoni"/>
              </a:rPr>
              <a:t>,</a:t>
            </a:r>
            <a:r>
              <a:rPr dirty="0" sz="1700" spc="-125">
                <a:latin typeface="Bodoni"/>
                <a:cs typeface="Bodoni"/>
              </a:rPr>
              <a:t> </a:t>
            </a:r>
            <a:r>
              <a:rPr dirty="0" sz="1700" spc="-210">
                <a:latin typeface="Batang"/>
                <a:cs typeface="Batang"/>
              </a:rPr>
              <a:t>판소리</a:t>
            </a:r>
            <a:r>
              <a:rPr dirty="0" sz="1700" spc="-210">
                <a:latin typeface="Bodoni"/>
                <a:cs typeface="Bodoni"/>
              </a:rPr>
              <a:t>,</a:t>
            </a:r>
            <a:r>
              <a:rPr dirty="0" sz="1700" spc="-130">
                <a:latin typeface="Bodoni"/>
                <a:cs typeface="Bodoni"/>
              </a:rPr>
              <a:t> </a:t>
            </a:r>
            <a:r>
              <a:rPr dirty="0" sz="1700" spc="-254">
                <a:latin typeface="Batang"/>
                <a:cs typeface="Batang"/>
              </a:rPr>
              <a:t>살풀이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춤</a:t>
            </a:r>
            <a:r>
              <a:rPr dirty="0" sz="1700" spc="-95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등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전통예술의</a:t>
            </a:r>
            <a:r>
              <a:rPr dirty="0" sz="1700" spc="-95">
                <a:latin typeface="Batang"/>
                <a:cs typeface="Batang"/>
              </a:rPr>
              <a:t> </a:t>
            </a:r>
            <a:r>
              <a:rPr dirty="0" sz="1700" spc="-360">
                <a:latin typeface="Batang"/>
                <a:cs typeface="Batang"/>
              </a:rPr>
              <a:t>현대적</a:t>
            </a:r>
            <a:r>
              <a:rPr dirty="0" sz="1700" spc="215">
                <a:latin typeface="Batang"/>
                <a:cs typeface="Batang"/>
              </a:rPr>
              <a:t> </a:t>
            </a:r>
            <a:r>
              <a:rPr dirty="0" sz="1700" spc="-280">
                <a:latin typeface="Batang"/>
                <a:cs typeface="Batang"/>
              </a:rPr>
              <a:t>부활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854200" y="3386581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2083544" y="3396106"/>
            <a:ext cx="303466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예술과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185">
                <a:solidFill>
                  <a:srgbClr val="333333"/>
                </a:solidFill>
                <a:latin typeface="Batang"/>
                <a:cs typeface="Batang"/>
              </a:rPr>
              <a:t>삶</a:t>
            </a:r>
            <a:r>
              <a:rPr dirty="0" sz="2000" spc="-185" b="0">
                <a:solidFill>
                  <a:srgbClr val="333333"/>
                </a:solidFill>
                <a:latin typeface="BIZ UDPMincho Medium"/>
                <a:cs typeface="BIZ UDPMincho Medium"/>
              </a:rPr>
              <a:t>,</a:t>
            </a:r>
            <a:r>
              <a:rPr dirty="0" sz="2000" spc="-105" b="0">
                <a:solidFill>
                  <a:srgbClr val="333333"/>
                </a:solidFill>
                <a:latin typeface="BIZ UDPMincho Medium"/>
                <a:cs typeface="BIZ UDPMincho Medium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전통과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현대의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조화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854200" y="3996181"/>
            <a:ext cx="516763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1935" indent="-229235">
              <a:lnSpc>
                <a:spcPct val="100000"/>
              </a:lnSpc>
              <a:spcBef>
                <a:spcPts val="130"/>
              </a:spcBef>
              <a:buClr>
                <a:srgbClr val="9A2125"/>
              </a:buClr>
              <a:buFont typeface="Times New Roman"/>
              <a:buChar char="•"/>
              <a:tabLst>
                <a:tab pos="24193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진보와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보수를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아우르는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좌우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양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진영의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시도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854200" y="4577206"/>
            <a:ext cx="10223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083544" y="4586731"/>
            <a:ext cx="589724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한국적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체성과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민족예술을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사회적</a:t>
            </a:r>
            <a:r>
              <a:rPr dirty="0" sz="2000" spc="-2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80" b="0">
                <a:solidFill>
                  <a:srgbClr val="333333"/>
                </a:solidFill>
                <a:latin typeface="BIZ UDPMincho Medium"/>
                <a:cs typeface="BIZ UDPMincho Medium"/>
              </a:rPr>
              <a:t>,</a:t>
            </a:r>
            <a:r>
              <a:rPr dirty="0" sz="2000" spc="-110" b="0">
                <a:solidFill>
                  <a:srgbClr val="333333"/>
                </a:solidFill>
                <a:latin typeface="BIZ UDPMincho Medium"/>
                <a:cs typeface="BIZ UDPMincho Medium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문화적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통합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실현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2095499" y="5277294"/>
            <a:ext cx="8420100" cy="2844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95"/>
              </a:spcBef>
            </a:pPr>
            <a:r>
              <a:rPr dirty="0" sz="1700" spc="-220">
                <a:latin typeface="Bodoni"/>
                <a:cs typeface="Bodoni"/>
              </a:rPr>
              <a:t>"</a:t>
            </a:r>
            <a:r>
              <a:rPr dirty="0" sz="1700" spc="-220">
                <a:latin typeface="Batang"/>
                <a:cs typeface="Batang"/>
              </a:rPr>
              <a:t>우리의</a:t>
            </a:r>
            <a:r>
              <a:rPr dirty="0" sz="1700" spc="-105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이목구비에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360">
                <a:latin typeface="Batang"/>
                <a:cs typeface="Batang"/>
              </a:rPr>
              <a:t>성공적</a:t>
            </a:r>
            <a:r>
              <a:rPr dirty="0" sz="1700" spc="-254">
                <a:latin typeface="Batang"/>
                <a:cs typeface="Batang"/>
              </a:rPr>
              <a:t> 으로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작용하는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예술로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화해하게</a:t>
            </a:r>
            <a:r>
              <a:rPr dirty="0" sz="1700" spc="-105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된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495">
                <a:latin typeface="Batang"/>
                <a:cs typeface="Batang"/>
              </a:rPr>
              <a:t>것</a:t>
            </a:r>
            <a:r>
              <a:rPr dirty="0" sz="1700" spc="-325">
                <a:latin typeface="Batang"/>
                <a:cs typeface="Batang"/>
              </a:rPr>
              <a:t> </a:t>
            </a:r>
            <a:r>
              <a:rPr dirty="0" sz="1700" spc="-254">
                <a:latin typeface="Batang"/>
                <a:cs typeface="Batang"/>
              </a:rPr>
              <a:t>은</a:t>
            </a:r>
            <a:r>
              <a:rPr dirty="0" sz="1700" spc="-100">
                <a:latin typeface="Batang"/>
                <a:cs typeface="Batang"/>
              </a:rPr>
              <a:t> </a:t>
            </a:r>
            <a:r>
              <a:rPr dirty="0" sz="1700" spc="-580">
                <a:latin typeface="Batang"/>
                <a:cs typeface="Batang"/>
              </a:rPr>
              <a:t>김</a:t>
            </a:r>
            <a:r>
              <a:rPr dirty="0" sz="1700" spc="-245">
                <a:latin typeface="Batang"/>
                <a:cs typeface="Batang"/>
              </a:rPr>
              <a:t> </a:t>
            </a:r>
            <a:r>
              <a:rPr dirty="0" sz="1700" spc="-595">
                <a:latin typeface="Batang"/>
                <a:cs typeface="Batang"/>
              </a:rPr>
              <a:t>지</a:t>
            </a:r>
            <a:r>
              <a:rPr dirty="0" sz="1700" spc="-229">
                <a:latin typeface="Batang"/>
                <a:cs typeface="Batang"/>
              </a:rPr>
              <a:t> </a:t>
            </a:r>
            <a:r>
              <a:rPr dirty="0" sz="1700" spc="-80">
                <a:latin typeface="Batang"/>
                <a:cs typeface="Batang"/>
              </a:rPr>
              <a:t>하로부터이다</a:t>
            </a:r>
            <a:r>
              <a:rPr dirty="0" sz="1700" spc="-80">
                <a:latin typeface="Bodoni"/>
                <a:cs typeface="Bodoni"/>
              </a:rPr>
              <a:t>"</a:t>
            </a:r>
            <a:endParaRPr sz="1700">
              <a:latin typeface="Bodoni"/>
              <a:cs typeface="Bodoni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419087" y="419099"/>
            <a:ext cx="11353800" cy="6019800"/>
          </a:xfrm>
          <a:custGeom>
            <a:avLst/>
            <a:gdLst/>
            <a:ahLst/>
            <a:cxnLst/>
            <a:rect l="l" t="t" r="r" b="b"/>
            <a:pathLst>
              <a:path w="11353800" h="6019800">
                <a:moveTo>
                  <a:pt x="762000" y="5981700"/>
                </a:moveTo>
                <a:lnTo>
                  <a:pt x="38100" y="5981700"/>
                </a:lnTo>
                <a:lnTo>
                  <a:pt x="38100" y="5257800"/>
                </a:lnTo>
                <a:lnTo>
                  <a:pt x="0" y="5257800"/>
                </a:lnTo>
                <a:lnTo>
                  <a:pt x="0" y="5981700"/>
                </a:lnTo>
                <a:lnTo>
                  <a:pt x="0" y="6019800"/>
                </a:lnTo>
                <a:lnTo>
                  <a:pt x="38100" y="6019800"/>
                </a:lnTo>
                <a:lnTo>
                  <a:pt x="762000" y="6019800"/>
                </a:lnTo>
                <a:lnTo>
                  <a:pt x="762000" y="5981700"/>
                </a:lnTo>
                <a:close/>
              </a:path>
              <a:path w="11353800" h="60198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  <a:path w="11353800" h="6019800">
                <a:moveTo>
                  <a:pt x="11353800" y="5257800"/>
                </a:moveTo>
                <a:lnTo>
                  <a:pt x="11315700" y="5257800"/>
                </a:lnTo>
                <a:lnTo>
                  <a:pt x="11315700" y="5981700"/>
                </a:lnTo>
                <a:lnTo>
                  <a:pt x="10591800" y="5981700"/>
                </a:lnTo>
                <a:lnTo>
                  <a:pt x="10591800" y="6019800"/>
                </a:lnTo>
                <a:lnTo>
                  <a:pt x="11315700" y="6019800"/>
                </a:lnTo>
                <a:lnTo>
                  <a:pt x="11353800" y="6019800"/>
                </a:lnTo>
                <a:lnTo>
                  <a:pt x="11353800" y="5981700"/>
                </a:lnTo>
                <a:lnTo>
                  <a:pt x="11353800" y="5257800"/>
                </a:lnTo>
                <a:close/>
              </a:path>
              <a:path w="11353800" h="6019800">
                <a:moveTo>
                  <a:pt x="11353800" y="0"/>
                </a:moveTo>
                <a:lnTo>
                  <a:pt x="11315700" y="0"/>
                </a:lnTo>
                <a:lnTo>
                  <a:pt x="10591800" y="0"/>
                </a:lnTo>
                <a:lnTo>
                  <a:pt x="10591800" y="38100"/>
                </a:lnTo>
                <a:lnTo>
                  <a:pt x="11315700" y="38100"/>
                </a:lnTo>
                <a:lnTo>
                  <a:pt x="11315700" y="762000"/>
                </a:lnTo>
                <a:lnTo>
                  <a:pt x="11353800" y="762000"/>
                </a:lnTo>
                <a:lnTo>
                  <a:pt x="11353800" y="38100"/>
                </a:lnTo>
                <a:lnTo>
                  <a:pt x="11353800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-284" y="-284"/>
            <a:ext cx="11590020" cy="6845934"/>
            <a:chOff x="-284" y="-284"/>
            <a:chExt cx="11590020" cy="6845934"/>
          </a:xfrm>
        </p:grpSpPr>
        <p:sp>
          <p:nvSpPr>
            <p:cNvPr id="3" name="object 3" descr=""/>
            <p:cNvSpPr/>
            <p:nvPr/>
          </p:nvSpPr>
          <p:spPr>
            <a:xfrm>
              <a:off x="54325" y="54325"/>
              <a:ext cx="11480800" cy="6736715"/>
            </a:xfrm>
            <a:custGeom>
              <a:avLst/>
              <a:gdLst/>
              <a:ahLst/>
              <a:cxnLst/>
              <a:rect l="l" t="t" r="r" b="b"/>
              <a:pathLst>
                <a:path w="11480800" h="6736715">
                  <a:moveTo>
                    <a:pt x="0" y="0"/>
                  </a:moveTo>
                  <a:lnTo>
                    <a:pt x="11480702" y="0"/>
                  </a:lnTo>
                  <a:lnTo>
                    <a:pt x="11480702" y="6736311"/>
                  </a:lnTo>
                  <a:lnTo>
                    <a:pt x="0" y="6736311"/>
                  </a:lnTo>
                  <a:lnTo>
                    <a:pt x="0" y="0"/>
                  </a:lnTo>
                  <a:close/>
                </a:path>
              </a:pathLst>
            </a:custGeom>
            <a:ln w="108650">
              <a:solidFill>
                <a:srgbClr val="9A212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43250" y="1340018"/>
              <a:ext cx="10502900" cy="18415"/>
            </a:xfrm>
            <a:custGeom>
              <a:avLst/>
              <a:gdLst/>
              <a:ahLst/>
              <a:cxnLst/>
              <a:rect l="l" t="t" r="r" b="b"/>
              <a:pathLst>
                <a:path w="10502900" h="18415">
                  <a:moveTo>
                    <a:pt x="10502850" y="18108"/>
                  </a:moveTo>
                  <a:lnTo>
                    <a:pt x="0" y="18108"/>
                  </a:lnTo>
                  <a:lnTo>
                    <a:pt x="0" y="0"/>
                  </a:lnTo>
                  <a:lnTo>
                    <a:pt x="10502850" y="0"/>
                  </a:lnTo>
                  <a:lnTo>
                    <a:pt x="10502850" y="18108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65" rIns="0" bIns="0" rtlCol="0" vert="horz">
            <a:spAutoFit/>
          </a:bodyPr>
          <a:lstStyle/>
          <a:p>
            <a:pPr marL="1323340">
              <a:lnSpc>
                <a:spcPct val="100000"/>
              </a:lnSpc>
              <a:spcBef>
                <a:spcPts val="100"/>
              </a:spcBef>
            </a:pPr>
            <a:r>
              <a:rPr dirty="0" sz="2900" spc="-785"/>
              <a:t>결</a:t>
            </a:r>
            <a:r>
              <a:rPr dirty="0" sz="2900" spc="-605"/>
              <a:t> </a:t>
            </a:r>
            <a:r>
              <a:rPr dirty="0" sz="2900" spc="-405"/>
              <a:t>론과</a:t>
            </a:r>
            <a:r>
              <a:rPr dirty="0" sz="2900" spc="-90"/>
              <a:t> </a:t>
            </a:r>
            <a:r>
              <a:rPr dirty="0" sz="2900" spc="-430"/>
              <a:t>의의</a:t>
            </a:r>
            <a:endParaRPr sz="2900"/>
          </a:p>
        </p:txBody>
      </p:sp>
      <p:sp>
        <p:nvSpPr>
          <p:cNvPr id="6" name="object 6" descr=""/>
          <p:cNvSpPr txBox="1"/>
          <p:nvPr/>
        </p:nvSpPr>
        <p:spPr>
          <a:xfrm>
            <a:off x="1761919" y="2077729"/>
            <a:ext cx="98425" cy="32067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900" spc="-50">
                <a:solidFill>
                  <a:srgbClr val="9A2125"/>
                </a:solidFill>
                <a:latin typeface="Times New Roman"/>
                <a:cs typeface="Times New Roman"/>
              </a:rPr>
              <a:t>•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979927" y="2081568"/>
            <a:ext cx="7908290" cy="3263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900" spc="-630">
                <a:solidFill>
                  <a:srgbClr val="333333"/>
                </a:solidFill>
                <a:latin typeface="Batang"/>
                <a:cs typeface="Batang"/>
              </a:rPr>
              <a:t>김</a:t>
            </a:r>
            <a:r>
              <a:rPr dirty="0" sz="1900" spc="-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63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9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하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65">
                <a:solidFill>
                  <a:srgbClr val="333333"/>
                </a:solidFill>
                <a:latin typeface="Batang"/>
                <a:cs typeface="Batang"/>
              </a:rPr>
              <a:t>사상은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동학과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65">
                <a:solidFill>
                  <a:srgbClr val="333333"/>
                </a:solidFill>
                <a:latin typeface="Batang"/>
                <a:cs typeface="Batang"/>
              </a:rPr>
              <a:t>증산사상의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전통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위에서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실천적</a:t>
            </a:r>
            <a:r>
              <a:rPr dirty="0" sz="19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50" spc="-285">
                <a:solidFill>
                  <a:srgbClr val="333333"/>
                </a:solidFill>
                <a:latin typeface="Georgia"/>
                <a:cs typeface="Georgia"/>
              </a:rPr>
              <a:t>·</a:t>
            </a:r>
            <a:r>
              <a:rPr dirty="0" sz="1900" spc="-285">
                <a:solidFill>
                  <a:srgbClr val="333333"/>
                </a:solidFill>
                <a:latin typeface="Batang"/>
                <a:cs typeface="Batang"/>
              </a:rPr>
              <a:t>예술적</a:t>
            </a:r>
            <a:r>
              <a:rPr dirty="0" sz="19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상생의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63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1900" spc="-25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평을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연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85">
                <a:solidFill>
                  <a:srgbClr val="333333"/>
                </a:solidFill>
                <a:latin typeface="Batang"/>
                <a:cs typeface="Batang"/>
              </a:rPr>
              <a:t>사상</a:t>
            </a:r>
            <a:endParaRPr sz="1900">
              <a:latin typeface="Batang"/>
              <a:cs typeface="Batang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761919" y="2584297"/>
            <a:ext cx="8122920" cy="3471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30504" marR="5080" indent="-218440">
              <a:lnSpc>
                <a:spcPct val="121000"/>
              </a:lnSpc>
              <a:spcBef>
                <a:spcPts val="95"/>
              </a:spcBef>
              <a:buClr>
                <a:srgbClr val="9A2125"/>
              </a:buClr>
              <a:buFont typeface="Times New Roman"/>
              <a:buChar char="•"/>
              <a:tabLst>
                <a:tab pos="230504" algn="l"/>
              </a:tabLst>
            </a:pP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전통과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170">
                <a:solidFill>
                  <a:srgbClr val="333333"/>
                </a:solidFill>
                <a:latin typeface="Batang"/>
                <a:cs typeface="Batang"/>
              </a:rPr>
              <a:t>현대</a:t>
            </a:r>
            <a:r>
              <a:rPr dirty="0" sz="1950" spc="-17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1950" spc="6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좌우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170">
                <a:solidFill>
                  <a:srgbClr val="333333"/>
                </a:solidFill>
                <a:latin typeface="Batang"/>
                <a:cs typeface="Batang"/>
              </a:rPr>
              <a:t>이념</a:t>
            </a:r>
            <a:r>
              <a:rPr dirty="0" sz="1950" spc="-17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1950" spc="6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한국적</a:t>
            </a:r>
            <a:r>
              <a:rPr dirty="0" sz="19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예술과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현대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515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1900" spc="-3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학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이질적</a:t>
            </a:r>
            <a:r>
              <a:rPr dirty="0" sz="19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요소들의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화해를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15">
                <a:solidFill>
                  <a:srgbClr val="333333"/>
                </a:solidFill>
                <a:latin typeface="Batang"/>
                <a:cs typeface="Batang"/>
              </a:rPr>
              <a:t>이끌어 </a:t>
            </a:r>
            <a:r>
              <a:rPr dirty="0" sz="1900" spc="-320">
                <a:solidFill>
                  <a:srgbClr val="333333"/>
                </a:solidFill>
                <a:latin typeface="Batang"/>
                <a:cs typeface="Batang"/>
              </a:rPr>
              <a:t>냄</a:t>
            </a:r>
            <a:endParaRPr sz="1900">
              <a:latin typeface="Batang"/>
              <a:cs typeface="Batang"/>
            </a:endParaRPr>
          </a:p>
          <a:p>
            <a:pPr marL="230504" marR="17780" indent="-218440">
              <a:lnSpc>
                <a:spcPct val="121000"/>
              </a:lnSpc>
              <a:spcBef>
                <a:spcPts val="1595"/>
              </a:spcBef>
              <a:buClr>
                <a:srgbClr val="9A2125"/>
              </a:buClr>
              <a:buFont typeface="Times New Roman"/>
              <a:buChar char="•"/>
              <a:tabLst>
                <a:tab pos="230504" algn="l"/>
              </a:tabLst>
            </a:pPr>
            <a:r>
              <a:rPr dirty="0" sz="1900" spc="-295">
                <a:solidFill>
                  <a:srgbClr val="333333"/>
                </a:solidFill>
                <a:latin typeface="Batang"/>
                <a:cs typeface="Batang"/>
              </a:rPr>
              <a:t>리미널리티</a:t>
            </a:r>
            <a:r>
              <a:rPr dirty="0" sz="1950" spc="-29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900" spc="-295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1900" spc="-25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29">
                <a:solidFill>
                  <a:srgbClr val="333333"/>
                </a:solidFill>
                <a:latin typeface="Batang"/>
                <a:cs typeface="Batang"/>
              </a:rPr>
              <a:t>계성</a:t>
            </a:r>
            <a:r>
              <a:rPr dirty="0" sz="1950" spc="-229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900" spc="-229">
                <a:solidFill>
                  <a:srgbClr val="333333"/>
                </a:solidFill>
                <a:latin typeface="Batang"/>
                <a:cs typeface="Batang"/>
              </a:rPr>
              <a:t>와</a:t>
            </a:r>
            <a:r>
              <a:rPr dirty="0" sz="19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50">
                <a:solidFill>
                  <a:srgbClr val="333333"/>
                </a:solidFill>
                <a:latin typeface="Batang"/>
                <a:cs typeface="Batang"/>
              </a:rPr>
              <a:t>리바이탈라이제이션</a:t>
            </a:r>
            <a:r>
              <a:rPr dirty="0" sz="1950" spc="-250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1900" spc="-250">
                <a:solidFill>
                  <a:srgbClr val="333333"/>
                </a:solidFill>
                <a:latin typeface="Batang"/>
                <a:cs typeface="Batang"/>
              </a:rPr>
              <a:t>재활성화</a:t>
            </a:r>
            <a:r>
              <a:rPr dirty="0" sz="1950" spc="-250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1950" spc="8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개념을</a:t>
            </a:r>
            <a:r>
              <a:rPr dirty="0" sz="190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19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그의</a:t>
            </a:r>
            <a:r>
              <a:rPr dirty="0" sz="190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사상적</a:t>
            </a:r>
            <a:r>
              <a:rPr dirty="0" sz="1900" spc="2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35">
                <a:solidFill>
                  <a:srgbClr val="333333"/>
                </a:solidFill>
                <a:latin typeface="Batang"/>
                <a:cs typeface="Batang"/>
              </a:rPr>
              <a:t>변천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일관성을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05">
                <a:solidFill>
                  <a:srgbClr val="333333"/>
                </a:solidFill>
                <a:latin typeface="Batang"/>
                <a:cs typeface="Batang"/>
              </a:rPr>
              <a:t>확인</a:t>
            </a:r>
            <a:endParaRPr sz="1900">
              <a:latin typeface="Batang"/>
              <a:cs typeface="Batang"/>
            </a:endParaRPr>
          </a:p>
          <a:p>
            <a:pPr marL="230504" marR="5080" indent="-218440">
              <a:lnSpc>
                <a:spcPct val="118800"/>
              </a:lnSpc>
              <a:spcBef>
                <a:spcPts val="1714"/>
              </a:spcBef>
              <a:buClr>
                <a:srgbClr val="9A2125"/>
              </a:buClr>
              <a:buFont typeface="Times New Roman"/>
              <a:buChar char="•"/>
              <a:tabLst>
                <a:tab pos="230504" algn="l"/>
              </a:tabLst>
            </a:pP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한국의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65">
                <a:solidFill>
                  <a:srgbClr val="333333"/>
                </a:solidFill>
                <a:latin typeface="Batang"/>
                <a:cs typeface="Batang"/>
              </a:rPr>
              <a:t>전통사상을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현대적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 으로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재해석하여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민족문화예술의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실천으로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05">
                <a:solidFill>
                  <a:srgbClr val="333333"/>
                </a:solidFill>
                <a:latin typeface="Batang"/>
                <a:cs typeface="Batang"/>
              </a:rPr>
              <a:t>이끈</a:t>
            </a:r>
            <a:r>
              <a:rPr dirty="0" sz="1900" spc="-1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대안적</a:t>
            </a:r>
            <a:r>
              <a:rPr dirty="0" sz="19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420">
                <a:solidFill>
                  <a:srgbClr val="333333"/>
                </a:solidFill>
                <a:latin typeface="Batang"/>
                <a:cs typeface="Batang"/>
              </a:rPr>
              <a:t>사 </a:t>
            </a:r>
            <a:r>
              <a:rPr dirty="0" sz="1900" spc="-330">
                <a:solidFill>
                  <a:srgbClr val="333333"/>
                </a:solidFill>
                <a:latin typeface="Batang"/>
                <a:cs typeface="Batang"/>
              </a:rPr>
              <a:t>상가</a:t>
            </a:r>
            <a:endParaRPr sz="1900">
              <a:latin typeface="Batang"/>
              <a:cs typeface="Batang"/>
            </a:endParaRPr>
          </a:p>
          <a:p>
            <a:pPr marL="230504" marR="73660" indent="-218440">
              <a:lnSpc>
                <a:spcPct val="118800"/>
              </a:lnSpc>
              <a:spcBef>
                <a:spcPts val="1780"/>
              </a:spcBef>
              <a:buClr>
                <a:srgbClr val="9A2125"/>
              </a:buClr>
              <a:buFont typeface="Times New Roman"/>
              <a:buChar char="•"/>
              <a:tabLst>
                <a:tab pos="230504" algn="l"/>
              </a:tabLst>
            </a:pP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사회적</a:t>
            </a:r>
            <a:r>
              <a:rPr dirty="0" sz="19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갈등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해소와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문화적</a:t>
            </a:r>
            <a:r>
              <a:rPr dirty="0" sz="19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분열을</a:t>
            </a:r>
            <a:r>
              <a:rPr dirty="0" sz="19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극복하는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화해와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상생의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515">
                <a:solidFill>
                  <a:srgbClr val="333333"/>
                </a:solidFill>
                <a:latin typeface="Batang"/>
                <a:cs typeface="Batang"/>
              </a:rPr>
              <a:t>철</a:t>
            </a:r>
            <a:r>
              <a:rPr dirty="0" sz="1900" spc="-3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학은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현대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90">
                <a:solidFill>
                  <a:srgbClr val="333333"/>
                </a:solidFill>
                <a:latin typeface="Batang"/>
                <a:cs typeface="Batang"/>
              </a:rPr>
              <a:t>한국사회에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여전히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270">
                <a:solidFill>
                  <a:srgbClr val="333333"/>
                </a:solidFill>
                <a:latin typeface="Batang"/>
                <a:cs typeface="Batang"/>
              </a:rPr>
              <a:t>유효한</a:t>
            </a:r>
            <a:r>
              <a:rPr dirty="0" sz="19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00" spc="-480">
                <a:solidFill>
                  <a:srgbClr val="333333"/>
                </a:solidFill>
                <a:latin typeface="Batang"/>
                <a:cs typeface="Batang"/>
              </a:rPr>
              <a:t>가치</a:t>
            </a:r>
            <a:endParaRPr sz="1900">
              <a:latin typeface="Batang"/>
              <a:cs typeface="Batang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398373" y="398386"/>
            <a:ext cx="10793095" cy="6048375"/>
          </a:xfrm>
          <a:custGeom>
            <a:avLst/>
            <a:gdLst/>
            <a:ahLst/>
            <a:cxnLst/>
            <a:rect l="l" t="t" r="r" b="b"/>
            <a:pathLst>
              <a:path w="10793095" h="6048375">
                <a:moveTo>
                  <a:pt x="724344" y="6011977"/>
                </a:moveTo>
                <a:lnTo>
                  <a:pt x="36220" y="6011977"/>
                </a:lnTo>
                <a:lnTo>
                  <a:pt x="36220" y="5323865"/>
                </a:lnTo>
                <a:lnTo>
                  <a:pt x="0" y="5323865"/>
                </a:lnTo>
                <a:lnTo>
                  <a:pt x="0" y="6011977"/>
                </a:lnTo>
                <a:lnTo>
                  <a:pt x="0" y="6048197"/>
                </a:lnTo>
                <a:lnTo>
                  <a:pt x="36220" y="6048197"/>
                </a:lnTo>
                <a:lnTo>
                  <a:pt x="724344" y="6048197"/>
                </a:lnTo>
                <a:lnTo>
                  <a:pt x="724344" y="6011977"/>
                </a:lnTo>
                <a:close/>
              </a:path>
              <a:path w="10793095" h="6048375">
                <a:moveTo>
                  <a:pt x="724344" y="0"/>
                </a:moveTo>
                <a:lnTo>
                  <a:pt x="36220" y="0"/>
                </a:lnTo>
                <a:lnTo>
                  <a:pt x="0" y="0"/>
                </a:lnTo>
                <a:lnTo>
                  <a:pt x="0" y="36220"/>
                </a:lnTo>
                <a:lnTo>
                  <a:pt x="0" y="724344"/>
                </a:lnTo>
                <a:lnTo>
                  <a:pt x="36220" y="724344"/>
                </a:lnTo>
                <a:lnTo>
                  <a:pt x="36220" y="36220"/>
                </a:lnTo>
                <a:lnTo>
                  <a:pt x="724344" y="36220"/>
                </a:lnTo>
                <a:lnTo>
                  <a:pt x="724344" y="0"/>
                </a:lnTo>
                <a:close/>
              </a:path>
              <a:path w="10793095" h="6048375">
                <a:moveTo>
                  <a:pt x="10792587" y="5323865"/>
                </a:moveTo>
                <a:lnTo>
                  <a:pt x="10756367" y="5323865"/>
                </a:lnTo>
                <a:lnTo>
                  <a:pt x="10756367" y="6011977"/>
                </a:lnTo>
                <a:lnTo>
                  <a:pt x="10068255" y="6011977"/>
                </a:lnTo>
                <a:lnTo>
                  <a:pt x="10068255" y="6048197"/>
                </a:lnTo>
                <a:lnTo>
                  <a:pt x="10756367" y="6048197"/>
                </a:lnTo>
                <a:lnTo>
                  <a:pt x="10792587" y="6048197"/>
                </a:lnTo>
                <a:lnTo>
                  <a:pt x="10792587" y="6011977"/>
                </a:lnTo>
                <a:lnTo>
                  <a:pt x="10792587" y="5323865"/>
                </a:lnTo>
                <a:close/>
              </a:path>
              <a:path w="10793095" h="6048375">
                <a:moveTo>
                  <a:pt x="10792587" y="0"/>
                </a:moveTo>
                <a:lnTo>
                  <a:pt x="10756367" y="0"/>
                </a:lnTo>
                <a:lnTo>
                  <a:pt x="10068255" y="0"/>
                </a:lnTo>
                <a:lnTo>
                  <a:pt x="10068255" y="36220"/>
                </a:lnTo>
                <a:lnTo>
                  <a:pt x="10756367" y="36220"/>
                </a:lnTo>
                <a:lnTo>
                  <a:pt x="10756367" y="724344"/>
                </a:lnTo>
                <a:lnTo>
                  <a:pt x="10792587" y="724344"/>
                </a:lnTo>
                <a:lnTo>
                  <a:pt x="10792587" y="36220"/>
                </a:lnTo>
                <a:lnTo>
                  <a:pt x="10792587" y="0"/>
                </a:lnTo>
                <a:close/>
              </a:path>
            </a:pathLst>
          </a:custGeom>
          <a:solidFill>
            <a:srgbClr val="B4530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1251834" y="6430979"/>
            <a:ext cx="97155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00"/>
              </a:lnSpc>
            </a:pPr>
            <a:r>
              <a:rPr dirty="0" sz="1100" spc="-50">
                <a:solidFill>
                  <a:srgbClr val="6A7280"/>
                </a:solidFill>
                <a:latin typeface="Cambria"/>
                <a:cs typeface="Cambria"/>
              </a:rPr>
              <a:t>9</a:t>
            </a:r>
            <a:endParaRPr sz="1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2025-07-08T18:35:17Z</dcterms:created>
  <dcterms:modified xsi:type="dcterms:W3CDTF">2025-07-08T18:35:17Z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2025-07-08T00:00:00Z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2025-07-08T00:00:00Z</vt:filetime>
  </property>
</Properties>
</file>