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477499" y="0"/>
            <a:ext cx="1714500" cy="6858000"/>
          </a:xfrm>
          <a:custGeom>
            <a:avLst/>
            <a:gdLst/>
            <a:ahLst/>
            <a:cxnLst/>
            <a:rect l="l" t="t" r="r" b="b"/>
            <a:pathLst>
              <a:path w="1714500" h="6858000">
                <a:moveTo>
                  <a:pt x="17144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714499" y="0"/>
                </a:lnTo>
                <a:lnTo>
                  <a:pt x="1714499" y="6857999"/>
                </a:lnTo>
                <a:close/>
              </a:path>
            </a:pathLst>
          </a:custGeom>
          <a:solidFill>
            <a:srgbClr val="33533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781799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2D416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219199" y="1266824"/>
            <a:ext cx="9753600" cy="19050"/>
          </a:xfrm>
          <a:custGeom>
            <a:avLst/>
            <a:gdLst/>
            <a:ahLst/>
            <a:cxnLst/>
            <a:rect l="l" t="t" r="r" b="b"/>
            <a:pathLst>
              <a:path w="9753600" h="19050">
                <a:moveTo>
                  <a:pt x="9753599" y="19049"/>
                </a:moveTo>
                <a:lnTo>
                  <a:pt x="0" y="19049"/>
                </a:lnTo>
                <a:lnTo>
                  <a:pt x="0" y="0"/>
                </a:lnTo>
                <a:lnTo>
                  <a:pt x="9753599" y="0"/>
                </a:lnTo>
                <a:lnTo>
                  <a:pt x="9753599" y="19049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6499" y="608558"/>
            <a:ext cx="6345555" cy="547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2999" y="1820443"/>
            <a:ext cx="9092565" cy="2505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rgbClr val="2D4162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477499" y="0"/>
            <a:ext cx="1714500" cy="6781800"/>
          </a:xfrm>
          <a:custGeom>
            <a:avLst/>
            <a:gdLst/>
            <a:ahLst/>
            <a:cxnLst/>
            <a:rect l="l" t="t" r="r" b="b"/>
            <a:pathLst>
              <a:path w="1714500" h="6781800">
                <a:moveTo>
                  <a:pt x="0" y="6781799"/>
                </a:moveTo>
                <a:lnTo>
                  <a:pt x="1714499" y="6781799"/>
                </a:lnTo>
                <a:lnTo>
                  <a:pt x="1714499" y="0"/>
                </a:lnTo>
                <a:lnTo>
                  <a:pt x="0" y="0"/>
                </a:lnTo>
                <a:lnTo>
                  <a:pt x="0" y="6781799"/>
                </a:lnTo>
                <a:close/>
              </a:path>
            </a:pathLst>
          </a:custGeom>
          <a:solidFill>
            <a:srgbClr val="33533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 descr=""/>
            <p:cNvSpPr/>
            <p:nvPr/>
          </p:nvSpPr>
          <p:spPr>
            <a:xfrm>
              <a:off x="0" y="0"/>
              <a:ext cx="1714500" cy="6781800"/>
            </a:xfrm>
            <a:custGeom>
              <a:avLst/>
              <a:gdLst/>
              <a:ahLst/>
              <a:cxnLst/>
              <a:rect l="l" t="t" r="r" b="b"/>
              <a:pathLst>
                <a:path w="1714500" h="6781800">
                  <a:moveTo>
                    <a:pt x="0" y="6781799"/>
                  </a:moveTo>
                  <a:lnTo>
                    <a:pt x="1714499" y="6781799"/>
                  </a:lnTo>
                  <a:lnTo>
                    <a:pt x="1714499" y="0"/>
                  </a:lnTo>
                  <a:lnTo>
                    <a:pt x="0" y="0"/>
                  </a:lnTo>
                  <a:lnTo>
                    <a:pt x="0" y="6781799"/>
                  </a:lnTo>
                  <a:close/>
                </a:path>
              </a:pathLst>
            </a:custGeom>
            <a:solidFill>
              <a:srgbClr val="335333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6781799"/>
              <a:ext cx="12192000" cy="76200"/>
            </a:xfrm>
            <a:custGeom>
              <a:avLst/>
              <a:gdLst/>
              <a:ahLst/>
              <a:cxnLst/>
              <a:rect l="l" t="t" r="r" b="b"/>
              <a:pathLst>
                <a:path w="12192000" h="76200">
                  <a:moveTo>
                    <a:pt x="12191999" y="76199"/>
                  </a:moveTo>
                  <a:lnTo>
                    <a:pt x="0" y="761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76199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72899" y="257175"/>
              <a:ext cx="228599" cy="2285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88617" y="255188"/>
            <a:ext cx="5414645" cy="13017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21055" marR="5080" indent="-808990">
              <a:lnSpc>
                <a:spcPct val="110200"/>
              </a:lnSpc>
              <a:spcBef>
                <a:spcPts val="100"/>
              </a:spcBef>
            </a:pPr>
            <a:r>
              <a:rPr dirty="0" sz="3800" spc="-725"/>
              <a:t>영화</a:t>
            </a:r>
            <a:r>
              <a:rPr dirty="0" sz="3800" spc="-390"/>
              <a:t> </a:t>
            </a:r>
            <a:r>
              <a:rPr dirty="0" sz="3800" spc="1435">
                <a:latin typeface="BIZ UDPGothic"/>
                <a:cs typeface="BIZ UDPGothic"/>
              </a:rPr>
              <a:t>「</a:t>
            </a:r>
            <a:r>
              <a:rPr dirty="0" sz="3800" spc="-730"/>
              <a:t>쿵푸팬더</a:t>
            </a:r>
            <a:r>
              <a:rPr dirty="0" sz="3800" spc="-390"/>
              <a:t> </a:t>
            </a:r>
            <a:r>
              <a:rPr dirty="0" sz="3700" spc="-204">
                <a:latin typeface="Trebuchet MS"/>
                <a:cs typeface="Trebuchet MS"/>
              </a:rPr>
              <a:t>4</a:t>
            </a:r>
            <a:r>
              <a:rPr dirty="0" sz="3800" spc="1435">
                <a:latin typeface="BIZ UDPGothic"/>
                <a:cs typeface="BIZ UDPGothic"/>
              </a:rPr>
              <a:t>」</a:t>
            </a:r>
            <a:r>
              <a:rPr dirty="0" sz="3800" spc="-725"/>
              <a:t>에</a:t>
            </a:r>
            <a:r>
              <a:rPr dirty="0" sz="3800" spc="-390"/>
              <a:t> </a:t>
            </a:r>
            <a:r>
              <a:rPr dirty="0" sz="3800" spc="-755"/>
              <a:t>나타난 </a:t>
            </a:r>
            <a:r>
              <a:rPr dirty="0" sz="3800" spc="-730"/>
              <a:t>동서양</a:t>
            </a:r>
            <a:r>
              <a:rPr dirty="0" sz="3800" spc="-385"/>
              <a:t> </a:t>
            </a:r>
            <a:r>
              <a:rPr dirty="0" sz="3800" spc="-730"/>
              <a:t>성장심리</a:t>
            </a:r>
            <a:r>
              <a:rPr dirty="0" sz="3800" spc="-385"/>
              <a:t> </a:t>
            </a:r>
            <a:r>
              <a:rPr dirty="0" sz="3800" spc="-750"/>
              <a:t>비교</a:t>
            </a:r>
            <a:endParaRPr sz="3800">
              <a:latin typeface="BIZ UDPGothic"/>
              <a:cs typeface="BIZ UDPGothic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035401" y="1810918"/>
            <a:ext cx="2121535" cy="163448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2450" spc="-470">
                <a:solidFill>
                  <a:srgbClr val="545454"/>
                </a:solidFill>
                <a:latin typeface="Dotum"/>
                <a:cs typeface="Dotum"/>
              </a:rPr>
              <a:t>학술</a:t>
            </a:r>
            <a:r>
              <a:rPr dirty="0" sz="2450" spc="-22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450" spc="-480">
                <a:solidFill>
                  <a:srgbClr val="545454"/>
                </a:solidFill>
                <a:latin typeface="Dotum"/>
                <a:cs typeface="Dotum"/>
              </a:rPr>
              <a:t>프레젠테이션</a:t>
            </a:r>
            <a:endParaRPr sz="24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165"/>
              </a:spcBef>
            </a:pPr>
            <a:endParaRPr sz="2150">
              <a:latin typeface="Dotum"/>
              <a:cs typeface="Dotum"/>
            </a:endParaRPr>
          </a:p>
          <a:p>
            <a:pPr algn="ctr">
              <a:lnSpc>
                <a:spcPct val="100000"/>
              </a:lnSpc>
            </a:pPr>
            <a:r>
              <a:rPr dirty="0" sz="2000" spc="-385">
                <a:solidFill>
                  <a:srgbClr val="666666"/>
                </a:solidFill>
                <a:latin typeface="Dotum"/>
                <a:cs typeface="Dotum"/>
              </a:rPr>
              <a:t>최원혁</a:t>
            </a:r>
            <a:endParaRPr sz="200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1450"/>
              </a:spcBef>
            </a:pPr>
            <a:r>
              <a:rPr dirty="0" sz="1600" spc="-145">
                <a:solidFill>
                  <a:srgbClr val="777777"/>
                </a:solidFill>
                <a:latin typeface="Arial"/>
                <a:cs typeface="Arial"/>
              </a:rPr>
              <a:t>2025</a:t>
            </a:r>
            <a:r>
              <a:rPr dirty="0" sz="1600" spc="-145">
                <a:solidFill>
                  <a:srgbClr val="777777"/>
                </a:solidFill>
                <a:latin typeface="Dotum"/>
                <a:cs typeface="Dotum"/>
              </a:rPr>
              <a:t>년</a:t>
            </a:r>
            <a:r>
              <a:rPr dirty="0" sz="1600" spc="-114">
                <a:solidFill>
                  <a:srgbClr val="777777"/>
                </a:solidFill>
                <a:latin typeface="Dotum"/>
                <a:cs typeface="Dotum"/>
              </a:rPr>
              <a:t> </a:t>
            </a:r>
            <a:r>
              <a:rPr dirty="0" sz="1600" spc="-204">
                <a:solidFill>
                  <a:srgbClr val="777777"/>
                </a:solidFill>
                <a:latin typeface="Arial"/>
                <a:cs typeface="Arial"/>
              </a:rPr>
              <a:t>7</a:t>
            </a:r>
            <a:r>
              <a:rPr dirty="0" sz="1600" spc="-204">
                <a:solidFill>
                  <a:srgbClr val="777777"/>
                </a:solidFill>
                <a:latin typeface="Dotum"/>
                <a:cs typeface="Dotum"/>
              </a:rPr>
              <a:t>월</a:t>
            </a:r>
            <a:r>
              <a:rPr dirty="0" sz="1600" spc="-110">
                <a:solidFill>
                  <a:srgbClr val="777777"/>
                </a:solidFill>
                <a:latin typeface="Dotum"/>
                <a:cs typeface="Dotum"/>
              </a:rPr>
              <a:t> </a:t>
            </a:r>
            <a:r>
              <a:rPr dirty="0" sz="1600" spc="-25">
                <a:solidFill>
                  <a:srgbClr val="777777"/>
                </a:solidFill>
                <a:latin typeface="Arial"/>
                <a:cs typeface="Arial"/>
              </a:rPr>
              <a:t>7</a:t>
            </a:r>
            <a:r>
              <a:rPr dirty="0" sz="1600" spc="-25">
                <a:solidFill>
                  <a:srgbClr val="777777"/>
                </a:solidFill>
                <a:latin typeface="Dotum"/>
                <a:cs typeface="Dotum"/>
              </a:rPr>
              <a:t>일</a:t>
            </a:r>
            <a:endParaRPr sz="16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동서양</a:t>
            </a:r>
            <a:r>
              <a:rPr dirty="0" spc="-310"/>
              <a:t> </a:t>
            </a:r>
            <a:r>
              <a:rPr dirty="0" spc="-535"/>
              <a:t>통합</a:t>
            </a:r>
            <a:r>
              <a:rPr dirty="0" spc="-300"/>
              <a:t> </a:t>
            </a:r>
            <a:r>
              <a:rPr dirty="0" sz="2900" spc="210">
                <a:latin typeface="Trebuchet MS"/>
                <a:cs typeface="Trebuchet MS"/>
              </a:rPr>
              <a:t>—</a:t>
            </a:r>
            <a:r>
              <a:rPr dirty="0" sz="2900" spc="-135">
                <a:latin typeface="Trebuchet MS"/>
                <a:cs typeface="Trebuchet MS"/>
              </a:rPr>
              <a:t> </a:t>
            </a:r>
            <a:r>
              <a:rPr dirty="0" spc="-535"/>
              <a:t>쿵푸팬더</a:t>
            </a:r>
            <a:r>
              <a:rPr dirty="0" spc="-295"/>
              <a:t> </a:t>
            </a:r>
            <a:r>
              <a:rPr dirty="0" sz="2900" spc="-345">
                <a:latin typeface="Trebuchet MS"/>
                <a:cs typeface="Trebuchet MS"/>
              </a:rPr>
              <a:t>4</a:t>
            </a:r>
            <a:r>
              <a:rPr dirty="0" spc="-345"/>
              <a:t>의</a:t>
            </a:r>
            <a:r>
              <a:rPr dirty="0" spc="-300"/>
              <a:t> </a:t>
            </a:r>
            <a:r>
              <a:rPr dirty="0" spc="-560"/>
              <a:t>의의</a:t>
            </a:r>
            <a:endParaRPr sz="2900">
              <a:latin typeface="Trebuchet MS"/>
              <a:cs typeface="Trebuchet MS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41797" y="1662557"/>
            <a:ext cx="648716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75">
                <a:solidFill>
                  <a:srgbClr val="444444"/>
                </a:solidFill>
                <a:latin typeface="Dotum"/>
                <a:cs typeface="Dotum"/>
              </a:rPr>
              <a:t>실체</a:t>
            </a:r>
            <a:r>
              <a:rPr dirty="0" sz="2000" spc="-275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75">
                <a:solidFill>
                  <a:srgbClr val="444444"/>
                </a:solidFill>
                <a:latin typeface="Dotum"/>
                <a:cs typeface="Dotum"/>
              </a:rPr>
              <a:t>서양</a:t>
            </a:r>
            <a:r>
              <a:rPr dirty="0" sz="2000" spc="-275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r>
              <a:rPr dirty="0" sz="2000" spc="-275">
                <a:solidFill>
                  <a:srgbClr val="444444"/>
                </a:solidFill>
                <a:latin typeface="Dotum"/>
                <a:cs typeface="Dotum"/>
              </a:rPr>
              <a:t>와</a:t>
            </a:r>
            <a:r>
              <a:rPr dirty="0" sz="2000" spc="-15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속성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/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관계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동양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가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조화를</a:t>
            </a:r>
            <a:r>
              <a:rPr dirty="0" sz="2000" spc="-15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이루는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25">
                <a:solidFill>
                  <a:srgbClr val="444444"/>
                </a:solidFill>
                <a:latin typeface="Dotum"/>
                <a:cs typeface="Dotum"/>
              </a:rPr>
              <a:t>미학적</a:t>
            </a:r>
            <a:r>
              <a:rPr dirty="0" sz="2000" spc="-325">
                <a:solidFill>
                  <a:srgbClr val="444444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25">
                <a:solidFill>
                  <a:srgbClr val="444444"/>
                </a:solidFill>
                <a:latin typeface="Dotum"/>
                <a:cs typeface="Dotum"/>
              </a:rPr>
              <a:t>존재론적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통합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41797" y="2272157"/>
            <a:ext cx="7020559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각</a:t>
            </a:r>
            <a:r>
              <a:rPr dirty="0" sz="2000" spc="-12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15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215">
                <a:solidFill>
                  <a:srgbClr val="444444"/>
                </a:solidFill>
                <a:latin typeface="Microsoft Sans Serif"/>
                <a:cs typeface="Microsoft Sans Serif"/>
              </a:rPr>
              <a:t>:</a:t>
            </a:r>
            <a:r>
              <a:rPr dirty="0" sz="2000" spc="1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1</a:t>
            </a:r>
            <a:r>
              <a:rPr dirty="0" sz="2000" spc="-195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–</a:t>
            </a:r>
            <a:r>
              <a:rPr dirty="0" sz="2000" spc="-195">
                <a:solidFill>
                  <a:srgbClr val="444444"/>
                </a:solidFill>
                <a:latin typeface="Dotum"/>
                <a:cs typeface="Dotum"/>
              </a:rPr>
              <a:t>명품론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195">
                <a:solidFill>
                  <a:srgbClr val="444444"/>
                </a:solidFill>
                <a:latin typeface="Dotum"/>
                <a:cs typeface="Dotum"/>
              </a:rPr>
              <a:t>유교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00" spc="1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2</a:t>
            </a:r>
            <a:r>
              <a:rPr dirty="0" sz="2000" spc="-195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–</a:t>
            </a:r>
            <a:r>
              <a:rPr dirty="0" sz="2000" spc="-195">
                <a:solidFill>
                  <a:srgbClr val="444444"/>
                </a:solidFill>
                <a:latin typeface="Dotum"/>
                <a:cs typeface="Dotum"/>
              </a:rPr>
              <a:t>작품론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195">
                <a:solidFill>
                  <a:srgbClr val="444444"/>
                </a:solidFill>
                <a:latin typeface="Dotum"/>
                <a:cs typeface="Dotum"/>
              </a:rPr>
              <a:t>도교</a:t>
            </a:r>
            <a:r>
              <a:rPr dirty="0" sz="2000" spc="-19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00" spc="2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85">
                <a:solidFill>
                  <a:srgbClr val="444444"/>
                </a:solidFill>
                <a:latin typeface="Microsoft Sans Serif"/>
                <a:cs typeface="Microsoft Sans Serif"/>
              </a:rPr>
              <a:t>3</a:t>
            </a:r>
            <a:r>
              <a:rPr dirty="0" sz="2000" spc="-185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185">
                <a:solidFill>
                  <a:srgbClr val="444444"/>
                </a:solidFill>
                <a:latin typeface="Microsoft Sans Serif"/>
                <a:cs typeface="Microsoft Sans Serif"/>
              </a:rPr>
              <a:t>–</a:t>
            </a:r>
            <a:r>
              <a:rPr dirty="0" sz="2000" spc="-185">
                <a:solidFill>
                  <a:srgbClr val="444444"/>
                </a:solidFill>
                <a:latin typeface="Dotum"/>
                <a:cs typeface="Dotum"/>
              </a:rPr>
              <a:t>작가론</a:t>
            </a:r>
            <a:r>
              <a:rPr dirty="0" sz="2000" spc="-185">
                <a:solidFill>
                  <a:srgbClr val="444444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1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70">
                <a:solidFill>
                  <a:srgbClr val="444444"/>
                </a:solidFill>
                <a:latin typeface="Microsoft Sans Serif"/>
                <a:cs typeface="Microsoft Sans Serif"/>
              </a:rPr>
              <a:t>4</a:t>
            </a:r>
            <a:r>
              <a:rPr dirty="0" sz="2000" spc="-170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170">
                <a:solidFill>
                  <a:srgbClr val="444444"/>
                </a:solidFill>
                <a:latin typeface="Microsoft Sans Serif"/>
                <a:cs typeface="Microsoft Sans Serif"/>
              </a:rPr>
              <a:t>–</a:t>
            </a:r>
            <a:r>
              <a:rPr dirty="0" sz="2000" spc="-170">
                <a:solidFill>
                  <a:srgbClr val="444444"/>
                </a:solidFill>
                <a:latin typeface="Dotum"/>
                <a:cs typeface="Dotum"/>
              </a:rPr>
              <a:t>존재</a:t>
            </a:r>
            <a:r>
              <a:rPr dirty="0" sz="2000" spc="-170">
                <a:solidFill>
                  <a:srgbClr val="444444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170">
                <a:solidFill>
                  <a:srgbClr val="444444"/>
                </a:solidFill>
                <a:latin typeface="Dotum"/>
                <a:cs typeface="Dotum"/>
              </a:rPr>
              <a:t>초월론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06499" y="28835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2881757"/>
            <a:ext cx="564832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05">
                <a:solidFill>
                  <a:srgbClr val="444444"/>
                </a:solidFill>
                <a:latin typeface="Microsoft Sans Serif"/>
                <a:cs typeface="Microsoft Sans Serif"/>
              </a:rPr>
              <a:t>4</a:t>
            </a:r>
            <a:r>
              <a:rPr dirty="0" sz="2000" spc="-305">
                <a:solidFill>
                  <a:srgbClr val="444444"/>
                </a:solidFill>
                <a:latin typeface="Dotum"/>
                <a:cs typeface="Dotum"/>
              </a:rPr>
              <a:t>편에서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모든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이전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대립자들까지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성장하여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융합적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개념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완성</a:t>
            </a:r>
            <a:endParaRPr sz="20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결론</a:t>
            </a:r>
            <a:r>
              <a:rPr dirty="0" spc="-300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0">
                <a:latin typeface="Arial"/>
                <a:cs typeface="Arial"/>
              </a:rPr>
              <a:t> </a:t>
            </a:r>
            <a:r>
              <a:rPr dirty="0" spc="-535"/>
              <a:t>동서양</a:t>
            </a:r>
            <a:r>
              <a:rPr dirty="0" spc="-300"/>
              <a:t> </a:t>
            </a:r>
            <a:r>
              <a:rPr dirty="0" spc="-535"/>
              <a:t>혼종성의</a:t>
            </a:r>
            <a:r>
              <a:rPr dirty="0" spc="-300"/>
              <a:t> </a:t>
            </a:r>
            <a:r>
              <a:rPr dirty="0" spc="-560"/>
              <a:t>가치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219199" y="3800474"/>
            <a:ext cx="9753600" cy="933450"/>
            <a:chOff x="1219199" y="3800474"/>
            <a:chExt cx="9753600" cy="933450"/>
          </a:xfrm>
        </p:grpSpPr>
        <p:sp>
          <p:nvSpPr>
            <p:cNvPr id="4" name="object 4" descr=""/>
            <p:cNvSpPr/>
            <p:nvPr/>
          </p:nvSpPr>
          <p:spPr>
            <a:xfrm>
              <a:off x="1219199" y="3800474"/>
              <a:ext cx="9753600" cy="933450"/>
            </a:xfrm>
            <a:custGeom>
              <a:avLst/>
              <a:gdLst/>
              <a:ahLst/>
              <a:cxnLst/>
              <a:rect l="l" t="t" r="r" b="b"/>
              <a:pathLst>
                <a:path w="9753600" h="933450">
                  <a:moveTo>
                    <a:pt x="9753599" y="933449"/>
                  </a:moveTo>
                  <a:lnTo>
                    <a:pt x="0" y="933449"/>
                  </a:lnTo>
                  <a:lnTo>
                    <a:pt x="0" y="0"/>
                  </a:lnTo>
                  <a:lnTo>
                    <a:pt x="9753599" y="0"/>
                  </a:lnTo>
                  <a:lnTo>
                    <a:pt x="9753599" y="933449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219199" y="3800474"/>
              <a:ext cx="47625" cy="933450"/>
            </a:xfrm>
            <a:custGeom>
              <a:avLst/>
              <a:gdLst/>
              <a:ahLst/>
              <a:cxnLst/>
              <a:rect l="l" t="t" r="r" b="b"/>
              <a:pathLst>
                <a:path w="47625" h="933450">
                  <a:moveTo>
                    <a:pt x="47624" y="933449"/>
                  </a:moveTo>
                  <a:lnTo>
                    <a:pt x="0" y="933449"/>
                  </a:lnTo>
                  <a:lnTo>
                    <a:pt x="0" y="0"/>
                  </a:lnTo>
                  <a:lnTo>
                    <a:pt x="47624" y="0"/>
                  </a:lnTo>
                  <a:lnTo>
                    <a:pt x="47624" y="933449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266824" y="3910127"/>
            <a:ext cx="9705975" cy="6540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2400" marR="260350">
              <a:lnSpc>
                <a:spcPct val="114599"/>
              </a:lnSpc>
              <a:spcBef>
                <a:spcPts val="95"/>
              </a:spcBef>
            </a:pPr>
            <a:r>
              <a:rPr dirty="0" sz="1800" spc="-305" i="1">
                <a:solidFill>
                  <a:srgbClr val="545454"/>
                </a:solidFill>
                <a:latin typeface="Calibri"/>
                <a:cs typeface="Calibri"/>
              </a:rPr>
              <a:t>"</a:t>
            </a:r>
            <a:r>
              <a:rPr dirty="0" sz="1800" spc="-305">
                <a:solidFill>
                  <a:srgbClr val="545454"/>
                </a:solidFill>
                <a:latin typeface="Dotum"/>
                <a:cs typeface="Dotum"/>
              </a:rPr>
              <a:t>동서양이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혼종된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260" i="1">
                <a:solidFill>
                  <a:srgbClr val="545454"/>
                </a:solidFill>
                <a:latin typeface="Meiryo"/>
                <a:cs typeface="Meiryo"/>
              </a:rPr>
              <a:t>『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쿵푸팬더</a:t>
            </a:r>
            <a:r>
              <a:rPr dirty="0" sz="1800" spc="-260" i="1">
                <a:solidFill>
                  <a:srgbClr val="545454"/>
                </a:solidFill>
                <a:latin typeface="Meiryo"/>
                <a:cs typeface="Meiryo"/>
              </a:rPr>
              <a:t>』</a:t>
            </a:r>
            <a:r>
              <a:rPr dirty="0" sz="1800" spc="-380">
                <a:solidFill>
                  <a:srgbClr val="545454"/>
                </a:solidFill>
                <a:latin typeface="Dotum"/>
                <a:cs typeface="Dotum"/>
              </a:rPr>
              <a:t>는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동서양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융합의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새로운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모델을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10">
                <a:solidFill>
                  <a:srgbClr val="545454"/>
                </a:solidFill>
                <a:latin typeface="Dotum"/>
                <a:cs typeface="Dotum"/>
              </a:rPr>
              <a:t>제시한다</a:t>
            </a:r>
            <a:r>
              <a:rPr dirty="0" sz="1800" spc="-140" i="1">
                <a:solidFill>
                  <a:srgbClr val="545454"/>
                </a:solidFill>
                <a:latin typeface="Calibri"/>
                <a:cs typeface="Calibri"/>
              </a:rPr>
              <a:t>.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미학적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모델은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동서양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혼종의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0">
                <a:solidFill>
                  <a:srgbClr val="545454"/>
                </a:solidFill>
                <a:latin typeface="Dotum"/>
                <a:cs typeface="Dotum"/>
              </a:rPr>
              <a:t>한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409">
                <a:solidFill>
                  <a:srgbClr val="545454"/>
                </a:solidFill>
                <a:latin typeface="Dotum"/>
                <a:cs typeface="Dotum"/>
              </a:rPr>
              <a:t>사례라</a:t>
            </a:r>
            <a:r>
              <a:rPr dirty="0" sz="1800" spc="-380">
                <a:solidFill>
                  <a:srgbClr val="545454"/>
                </a:solidFill>
                <a:latin typeface="Dotum"/>
                <a:cs typeface="Dotum"/>
              </a:rPr>
              <a:t> 할</a:t>
            </a:r>
            <a:r>
              <a:rPr dirty="0" sz="1800" spc="-16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0">
                <a:solidFill>
                  <a:srgbClr val="545454"/>
                </a:solidFill>
                <a:latin typeface="Dotum"/>
                <a:cs typeface="Dotum"/>
              </a:rPr>
              <a:t>수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265">
                <a:solidFill>
                  <a:srgbClr val="545454"/>
                </a:solidFill>
                <a:latin typeface="Dotum"/>
                <a:cs typeface="Dotum"/>
              </a:rPr>
              <a:t>있다</a:t>
            </a:r>
            <a:r>
              <a:rPr dirty="0" sz="1800" spc="-114" i="1">
                <a:solidFill>
                  <a:srgbClr val="545454"/>
                </a:solidFill>
                <a:latin typeface="Calibri"/>
                <a:cs typeface="Calibri"/>
              </a:rPr>
              <a:t>. </a:t>
            </a:r>
            <a:r>
              <a:rPr dirty="0" sz="1800" spc="-380">
                <a:solidFill>
                  <a:srgbClr val="545454"/>
                </a:solidFill>
                <a:latin typeface="Dotum"/>
                <a:cs typeface="Dotum"/>
              </a:rPr>
              <a:t>이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사례에서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모순은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오히려</a:t>
            </a:r>
            <a:r>
              <a:rPr dirty="0" sz="1800" spc="-16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기회로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활용되고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수많은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생산적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모델들이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285">
                <a:solidFill>
                  <a:srgbClr val="545454"/>
                </a:solidFill>
                <a:latin typeface="Dotum"/>
                <a:cs typeface="Dotum"/>
              </a:rPr>
              <a:t>완성되었다</a:t>
            </a:r>
            <a:r>
              <a:rPr dirty="0" sz="1800" spc="-285" i="1">
                <a:solidFill>
                  <a:srgbClr val="545454"/>
                </a:solidFill>
                <a:latin typeface="Calibri"/>
                <a:cs typeface="Calibri"/>
              </a:rPr>
              <a:t>."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1662557"/>
            <a:ext cx="521970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00">
                <a:solidFill>
                  <a:srgbClr val="444444"/>
                </a:solidFill>
                <a:latin typeface="SimSun"/>
                <a:cs typeface="SimSun"/>
              </a:rPr>
              <a:t>『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쿵푸팬더</a:t>
            </a:r>
            <a:r>
              <a:rPr dirty="0" sz="2000" spc="-200">
                <a:solidFill>
                  <a:srgbClr val="444444"/>
                </a:solidFill>
                <a:latin typeface="SimSun"/>
                <a:cs typeface="SimSun"/>
              </a:rPr>
              <a:t>』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동서양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성장심리의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혼종이자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통합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모델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441797" y="2270328"/>
            <a:ext cx="503237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모순적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요소</a:t>
            </a:r>
            <a:r>
              <a:rPr dirty="0" sz="2050" spc="-300">
                <a:solidFill>
                  <a:srgbClr val="444444"/>
                </a:solidFill>
                <a:latin typeface="IBM Plex Sans"/>
                <a:cs typeface="IBM Plex Sans"/>
              </a:rPr>
              <a:t>(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애착</a:t>
            </a:r>
            <a:r>
              <a:rPr dirty="0" sz="2050" spc="-300">
                <a:solidFill>
                  <a:srgbClr val="444444"/>
                </a:solidFill>
                <a:latin typeface="IBM Plex Sans"/>
                <a:cs typeface="IBM Plex Sans"/>
              </a:rPr>
              <a:t>/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거부</a:t>
            </a:r>
            <a:r>
              <a:rPr dirty="0" sz="2050" spc="-300">
                <a:solidFill>
                  <a:srgbClr val="444444"/>
                </a:solidFill>
                <a:latin typeface="IBM Plex Sans"/>
                <a:cs typeface="IBM Plex Sans"/>
              </a:rPr>
              <a:t>/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공동체지향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70">
                <a:solidFill>
                  <a:srgbClr val="444444"/>
                </a:solidFill>
                <a:latin typeface="Dotum"/>
                <a:cs typeface="Dotum"/>
              </a:rPr>
              <a:t>등</a:t>
            </a:r>
            <a:r>
              <a:rPr dirty="0" sz="2050" spc="-270">
                <a:solidFill>
                  <a:srgbClr val="444444"/>
                </a:solidFill>
                <a:latin typeface="IBM Plex Sans"/>
                <a:cs typeface="IBM Plex Sans"/>
              </a:rPr>
              <a:t>)</a:t>
            </a:r>
            <a:r>
              <a:rPr dirty="0" sz="2000" spc="-270">
                <a:solidFill>
                  <a:srgbClr val="444444"/>
                </a:solidFill>
                <a:latin typeface="Dotum"/>
                <a:cs typeface="Dotum"/>
              </a:rPr>
              <a:t>가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성장을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촉진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06499" y="28835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441797" y="2881757"/>
            <a:ext cx="497268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인류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문화유산으로서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다양성과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통합의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중요성을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시사</a:t>
            </a:r>
            <a:endParaRPr sz="2000">
              <a:latin typeface="Dotum"/>
              <a:cs typeface="Dotum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5867399" y="503872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36086" y="457200"/>
                </a:moveTo>
                <a:lnTo>
                  <a:pt x="221113" y="457200"/>
                </a:lnTo>
                <a:lnTo>
                  <a:pt x="213644" y="456833"/>
                </a:lnTo>
                <a:lnTo>
                  <a:pt x="169405" y="449529"/>
                </a:lnTo>
                <a:lnTo>
                  <a:pt x="127441" y="433736"/>
                </a:lnTo>
                <a:lnTo>
                  <a:pt x="89365" y="410059"/>
                </a:lnTo>
                <a:lnTo>
                  <a:pt x="56639" y="379409"/>
                </a:lnTo>
                <a:lnTo>
                  <a:pt x="30487" y="342899"/>
                </a:lnTo>
                <a:lnTo>
                  <a:pt x="12016" y="302123"/>
                </a:lnTo>
                <a:lnTo>
                  <a:pt x="5959" y="280964"/>
                </a:lnTo>
                <a:lnTo>
                  <a:pt x="5853" y="280540"/>
                </a:lnTo>
                <a:lnTo>
                  <a:pt x="2931" y="265854"/>
                </a:lnTo>
                <a:lnTo>
                  <a:pt x="1834" y="258457"/>
                </a:lnTo>
                <a:lnTo>
                  <a:pt x="366" y="243555"/>
                </a:lnTo>
                <a:lnTo>
                  <a:pt x="0" y="236086"/>
                </a:lnTo>
                <a:lnTo>
                  <a:pt x="0" y="221113"/>
                </a:lnTo>
                <a:lnTo>
                  <a:pt x="5853" y="176659"/>
                </a:lnTo>
                <a:lnTo>
                  <a:pt x="20266" y="134201"/>
                </a:lnTo>
                <a:lnTo>
                  <a:pt x="42685" y="95371"/>
                </a:lnTo>
                <a:lnTo>
                  <a:pt x="72249" y="61661"/>
                </a:lnTo>
                <a:lnTo>
                  <a:pt x="107821" y="34366"/>
                </a:lnTo>
                <a:lnTo>
                  <a:pt x="148035" y="14536"/>
                </a:lnTo>
                <a:lnTo>
                  <a:pt x="191345" y="2931"/>
                </a:lnTo>
                <a:lnTo>
                  <a:pt x="221113" y="0"/>
                </a:lnTo>
                <a:lnTo>
                  <a:pt x="236086" y="0"/>
                </a:lnTo>
                <a:lnTo>
                  <a:pt x="280540" y="5853"/>
                </a:lnTo>
                <a:lnTo>
                  <a:pt x="322998" y="20266"/>
                </a:lnTo>
                <a:lnTo>
                  <a:pt x="361828" y="42685"/>
                </a:lnTo>
                <a:lnTo>
                  <a:pt x="379973" y="57150"/>
                </a:lnTo>
                <a:lnTo>
                  <a:pt x="228600" y="57150"/>
                </a:lnTo>
                <a:lnTo>
                  <a:pt x="183033" y="63276"/>
                </a:lnTo>
                <a:lnTo>
                  <a:pt x="142081" y="80565"/>
                </a:lnTo>
                <a:lnTo>
                  <a:pt x="107379" y="107379"/>
                </a:lnTo>
                <a:lnTo>
                  <a:pt x="80565" y="142081"/>
                </a:lnTo>
                <a:lnTo>
                  <a:pt x="63276" y="183033"/>
                </a:lnTo>
                <a:lnTo>
                  <a:pt x="57150" y="228600"/>
                </a:lnTo>
                <a:lnTo>
                  <a:pt x="63276" y="274166"/>
                </a:lnTo>
                <a:lnTo>
                  <a:pt x="80565" y="315118"/>
                </a:lnTo>
                <a:lnTo>
                  <a:pt x="107379" y="349820"/>
                </a:lnTo>
                <a:lnTo>
                  <a:pt x="142081" y="376634"/>
                </a:lnTo>
                <a:lnTo>
                  <a:pt x="183033" y="393923"/>
                </a:lnTo>
                <a:lnTo>
                  <a:pt x="228600" y="400050"/>
                </a:lnTo>
                <a:lnTo>
                  <a:pt x="379973" y="400050"/>
                </a:lnTo>
                <a:lnTo>
                  <a:pt x="379409" y="400560"/>
                </a:lnTo>
                <a:lnTo>
                  <a:pt x="342964" y="426677"/>
                </a:lnTo>
                <a:lnTo>
                  <a:pt x="302123" y="445183"/>
                </a:lnTo>
                <a:lnTo>
                  <a:pt x="258457" y="455365"/>
                </a:lnTo>
                <a:lnTo>
                  <a:pt x="243555" y="456833"/>
                </a:lnTo>
                <a:lnTo>
                  <a:pt x="236086" y="457200"/>
                </a:lnTo>
                <a:close/>
              </a:path>
              <a:path w="457200" h="457200">
                <a:moveTo>
                  <a:pt x="379973" y="400050"/>
                </a:moveTo>
                <a:lnTo>
                  <a:pt x="228600" y="400050"/>
                </a:lnTo>
                <a:lnTo>
                  <a:pt x="195239" y="393310"/>
                </a:lnTo>
                <a:lnTo>
                  <a:pt x="167989" y="374935"/>
                </a:lnTo>
                <a:lnTo>
                  <a:pt x="149614" y="347685"/>
                </a:lnTo>
                <a:lnTo>
                  <a:pt x="142875" y="314325"/>
                </a:lnTo>
                <a:lnTo>
                  <a:pt x="149614" y="280964"/>
                </a:lnTo>
                <a:lnTo>
                  <a:pt x="167989" y="253714"/>
                </a:lnTo>
                <a:lnTo>
                  <a:pt x="195239" y="235339"/>
                </a:lnTo>
                <a:lnTo>
                  <a:pt x="261960" y="221860"/>
                </a:lnTo>
                <a:lnTo>
                  <a:pt x="289210" y="203485"/>
                </a:lnTo>
                <a:lnTo>
                  <a:pt x="307585" y="176235"/>
                </a:lnTo>
                <a:lnTo>
                  <a:pt x="314325" y="142875"/>
                </a:lnTo>
                <a:lnTo>
                  <a:pt x="307585" y="109514"/>
                </a:lnTo>
                <a:lnTo>
                  <a:pt x="289210" y="82264"/>
                </a:lnTo>
                <a:lnTo>
                  <a:pt x="261960" y="63889"/>
                </a:lnTo>
                <a:lnTo>
                  <a:pt x="228600" y="57150"/>
                </a:lnTo>
                <a:lnTo>
                  <a:pt x="379973" y="57150"/>
                </a:lnTo>
                <a:lnTo>
                  <a:pt x="410059" y="89365"/>
                </a:lnTo>
                <a:lnTo>
                  <a:pt x="433736" y="127441"/>
                </a:lnTo>
                <a:lnTo>
                  <a:pt x="449529" y="169405"/>
                </a:lnTo>
                <a:lnTo>
                  <a:pt x="456833" y="213644"/>
                </a:lnTo>
                <a:lnTo>
                  <a:pt x="457200" y="221113"/>
                </a:lnTo>
                <a:lnTo>
                  <a:pt x="457200" y="236086"/>
                </a:lnTo>
                <a:lnTo>
                  <a:pt x="451346" y="280540"/>
                </a:lnTo>
                <a:lnTo>
                  <a:pt x="450042" y="285750"/>
                </a:lnTo>
                <a:lnTo>
                  <a:pt x="224810" y="285750"/>
                </a:lnTo>
                <a:lnTo>
                  <a:pt x="221165" y="286475"/>
                </a:lnTo>
                <a:lnTo>
                  <a:pt x="200024" y="310535"/>
                </a:lnTo>
                <a:lnTo>
                  <a:pt x="200024" y="318114"/>
                </a:lnTo>
                <a:lnTo>
                  <a:pt x="224810" y="342899"/>
                </a:lnTo>
                <a:lnTo>
                  <a:pt x="426716" y="342899"/>
                </a:lnTo>
                <a:lnTo>
                  <a:pt x="422833" y="349378"/>
                </a:lnTo>
                <a:lnTo>
                  <a:pt x="395538" y="384950"/>
                </a:lnTo>
                <a:lnTo>
                  <a:pt x="384950" y="395538"/>
                </a:lnTo>
                <a:lnTo>
                  <a:pt x="379973" y="400050"/>
                </a:lnTo>
                <a:close/>
              </a:path>
              <a:path w="457200" h="457200">
                <a:moveTo>
                  <a:pt x="232389" y="171449"/>
                </a:moveTo>
                <a:lnTo>
                  <a:pt x="224810" y="171449"/>
                </a:lnTo>
                <a:lnTo>
                  <a:pt x="221165" y="170724"/>
                </a:lnTo>
                <a:lnTo>
                  <a:pt x="200024" y="146664"/>
                </a:lnTo>
                <a:lnTo>
                  <a:pt x="200024" y="139085"/>
                </a:lnTo>
                <a:lnTo>
                  <a:pt x="225133" y="114235"/>
                </a:lnTo>
                <a:lnTo>
                  <a:pt x="232066" y="114235"/>
                </a:lnTo>
                <a:lnTo>
                  <a:pt x="257174" y="139085"/>
                </a:lnTo>
                <a:lnTo>
                  <a:pt x="257174" y="146664"/>
                </a:lnTo>
                <a:lnTo>
                  <a:pt x="232389" y="171449"/>
                </a:lnTo>
                <a:close/>
              </a:path>
              <a:path w="457200" h="457200">
                <a:moveTo>
                  <a:pt x="426712" y="342899"/>
                </a:moveTo>
                <a:lnTo>
                  <a:pt x="232389" y="342899"/>
                </a:lnTo>
                <a:lnTo>
                  <a:pt x="236034" y="342174"/>
                </a:lnTo>
                <a:lnTo>
                  <a:pt x="243035" y="339274"/>
                </a:lnTo>
                <a:lnTo>
                  <a:pt x="257174" y="318114"/>
                </a:lnTo>
                <a:lnTo>
                  <a:pt x="257174" y="310535"/>
                </a:lnTo>
                <a:lnTo>
                  <a:pt x="232389" y="285750"/>
                </a:lnTo>
                <a:lnTo>
                  <a:pt x="450042" y="285750"/>
                </a:lnTo>
                <a:lnTo>
                  <a:pt x="436933" y="322998"/>
                </a:lnTo>
                <a:lnTo>
                  <a:pt x="433736" y="329758"/>
                </a:lnTo>
                <a:lnTo>
                  <a:pt x="426712" y="342899"/>
                </a:lnTo>
                <a:close/>
              </a:path>
            </a:pathLst>
          </a:custGeom>
          <a:solidFill>
            <a:srgbClr val="2D4162">
              <a:alpha val="6999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참고문헌</a:t>
            </a:r>
            <a:r>
              <a:rPr dirty="0" spc="-295"/>
              <a:t> </a:t>
            </a:r>
            <a:r>
              <a:rPr dirty="0" spc="-535"/>
              <a:t>및</a:t>
            </a:r>
            <a:r>
              <a:rPr dirty="0" spc="-300"/>
              <a:t> </a:t>
            </a:r>
            <a:r>
              <a:rPr dirty="0" spc="-335">
                <a:latin typeface="Arial"/>
                <a:cs typeface="Arial"/>
              </a:rPr>
              <a:t>Q&amp;A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6499" y="5072061"/>
            <a:ext cx="615950" cy="3930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400" spc="-220" b="1">
                <a:solidFill>
                  <a:srgbClr val="2D4162"/>
                </a:solidFill>
                <a:latin typeface="Arial"/>
                <a:cs typeface="Arial"/>
              </a:rPr>
              <a:t>Q&amp;A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dirty="0" spc="-470"/>
              <a:t>주요</a:t>
            </a:r>
            <a:r>
              <a:rPr dirty="0" spc="-265"/>
              <a:t> </a:t>
            </a:r>
            <a:r>
              <a:rPr dirty="0" spc="-490"/>
              <a:t>참고문헌</a:t>
            </a:r>
          </a:p>
          <a:p>
            <a:pPr marL="311150" indent="-234950">
              <a:lnSpc>
                <a:spcPct val="100000"/>
              </a:lnSpc>
              <a:spcBef>
                <a:spcPts val="1935"/>
              </a:spcBef>
              <a:buClr>
                <a:srgbClr val="2D4162"/>
              </a:buClr>
              <a:buSzPct val="113157"/>
              <a:buFont typeface="Arial"/>
              <a:buChar char="•"/>
              <a:tabLst>
                <a:tab pos="311150" algn="l"/>
              </a:tabLst>
            </a:pP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공현희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155" b="0">
                <a:solidFill>
                  <a:srgbClr val="444444"/>
                </a:solidFill>
                <a:latin typeface="Microsoft Sans Serif"/>
                <a:cs typeface="Microsoft Sans Serif"/>
              </a:rPr>
              <a:t>(2015</a:t>
            </a:r>
            <a:r>
              <a:rPr dirty="0" sz="2000" spc="-125" b="0">
                <a:solidFill>
                  <a:srgbClr val="444444"/>
                </a:solidFill>
                <a:latin typeface="Microsoft Sans Serif"/>
                <a:cs typeface="Microsoft Sans Serif"/>
              </a:rPr>
              <a:t>).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그레마스의</a:t>
            </a:r>
            <a:r>
              <a:rPr dirty="0" sz="1900" spc="-15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기호학과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매슬로우의</a:t>
            </a:r>
            <a:r>
              <a:rPr dirty="0" sz="1900" spc="-15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70" b="0">
                <a:solidFill>
                  <a:srgbClr val="444444"/>
                </a:solidFill>
                <a:latin typeface="Dotum"/>
                <a:cs typeface="Dotum"/>
              </a:rPr>
              <a:t>욕구발달단계를</a:t>
            </a:r>
            <a:r>
              <a:rPr dirty="0" sz="1900" spc="-15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활용한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240" b="0">
                <a:solidFill>
                  <a:srgbClr val="444444"/>
                </a:solidFill>
                <a:latin typeface="SimSun"/>
                <a:cs typeface="SimSun"/>
              </a:rPr>
              <a:t>『</a:t>
            </a:r>
            <a:r>
              <a:rPr dirty="0" sz="1900" spc="-370" b="0">
                <a:solidFill>
                  <a:srgbClr val="444444"/>
                </a:solidFill>
                <a:latin typeface="Dotum"/>
                <a:cs typeface="Dotum"/>
              </a:rPr>
              <a:t>쿵푸팬더</a:t>
            </a:r>
            <a:r>
              <a:rPr dirty="0" sz="1900" spc="-355" b="0">
                <a:solidFill>
                  <a:srgbClr val="444444"/>
                </a:solidFill>
                <a:latin typeface="SimSun"/>
                <a:cs typeface="SimSun"/>
              </a:rPr>
              <a:t>』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시리즈</a:t>
            </a:r>
            <a:r>
              <a:rPr dirty="0" sz="1900" spc="-15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90" b="0">
                <a:solidFill>
                  <a:srgbClr val="444444"/>
                </a:solidFill>
                <a:latin typeface="Dotum"/>
                <a:cs typeface="Dotum"/>
              </a:rPr>
              <a:t>분석</a:t>
            </a:r>
            <a:endParaRPr sz="1900">
              <a:latin typeface="Dotum"/>
              <a:cs typeface="Dotum"/>
            </a:endParaRPr>
          </a:p>
          <a:p>
            <a:pPr marL="311150" indent="-234950">
              <a:lnSpc>
                <a:spcPct val="100000"/>
              </a:lnSpc>
              <a:spcBef>
                <a:spcPts val="1650"/>
              </a:spcBef>
              <a:buClr>
                <a:srgbClr val="2D4162"/>
              </a:buClr>
              <a:buSzPct val="113157"/>
              <a:buFont typeface="Arial"/>
              <a:buChar char="•"/>
              <a:tabLst>
                <a:tab pos="311150" algn="l"/>
              </a:tabLst>
            </a:pP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양세혁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160" b="0">
                <a:solidFill>
                  <a:srgbClr val="444444"/>
                </a:solidFill>
                <a:latin typeface="Microsoft Sans Serif"/>
                <a:cs typeface="Microsoft Sans Serif"/>
              </a:rPr>
              <a:t>(2010-</a:t>
            </a:r>
            <a:r>
              <a:rPr dirty="0" sz="2000" spc="-155" b="0">
                <a:solidFill>
                  <a:srgbClr val="444444"/>
                </a:solidFill>
                <a:latin typeface="Microsoft Sans Serif"/>
                <a:cs typeface="Microsoft Sans Serif"/>
              </a:rPr>
              <a:t>2023</a:t>
            </a:r>
            <a:r>
              <a:rPr dirty="0" sz="2000" spc="-125" b="0">
                <a:solidFill>
                  <a:srgbClr val="444444"/>
                </a:solidFill>
                <a:latin typeface="Microsoft Sans Serif"/>
                <a:cs typeface="Microsoft Sans Serif"/>
              </a:rPr>
              <a:t>). </a:t>
            </a:r>
            <a:r>
              <a:rPr dirty="0" sz="1900" spc="-240" b="0">
                <a:solidFill>
                  <a:srgbClr val="444444"/>
                </a:solidFill>
                <a:latin typeface="SimSun"/>
                <a:cs typeface="SimSun"/>
              </a:rPr>
              <a:t>『</a:t>
            </a:r>
            <a:r>
              <a:rPr dirty="0" sz="1900" spc="-370" b="0">
                <a:solidFill>
                  <a:srgbClr val="444444"/>
                </a:solidFill>
                <a:latin typeface="Dotum"/>
                <a:cs typeface="Dotum"/>
              </a:rPr>
              <a:t>쿵푸팬더</a:t>
            </a:r>
            <a:r>
              <a:rPr dirty="0" sz="1900" spc="-240" b="0">
                <a:solidFill>
                  <a:srgbClr val="444444"/>
                </a:solidFill>
                <a:latin typeface="SimSun"/>
                <a:cs typeface="SimSun"/>
              </a:rPr>
              <a:t>』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의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성장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서사와</a:t>
            </a:r>
            <a:r>
              <a:rPr dirty="0" sz="1900" spc="-15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아이러니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구조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90" b="0">
                <a:solidFill>
                  <a:srgbClr val="444444"/>
                </a:solidFill>
                <a:latin typeface="Dotum"/>
                <a:cs typeface="Dotum"/>
              </a:rPr>
              <a:t>연구</a:t>
            </a:r>
            <a:endParaRPr sz="1900">
              <a:latin typeface="Dotum"/>
              <a:cs typeface="Dotum"/>
            </a:endParaRPr>
          </a:p>
          <a:p>
            <a:pPr marL="311150" indent="-234950">
              <a:lnSpc>
                <a:spcPct val="100000"/>
              </a:lnSpc>
              <a:spcBef>
                <a:spcPts val="1725"/>
              </a:spcBef>
              <a:buClr>
                <a:srgbClr val="2D4162"/>
              </a:buClr>
              <a:buSzPct val="113157"/>
              <a:buFont typeface="Arial"/>
              <a:buChar char="•"/>
              <a:tabLst>
                <a:tab pos="311150" algn="l"/>
              </a:tabLst>
            </a:pPr>
            <a:r>
              <a:rPr dirty="0" sz="1900" spc="-300" b="0">
                <a:solidFill>
                  <a:srgbClr val="444444"/>
                </a:solidFill>
                <a:latin typeface="Dotum"/>
                <a:cs typeface="Dotum"/>
              </a:rPr>
              <a:t>안정훈</a:t>
            </a:r>
            <a:r>
              <a:rPr dirty="0" sz="2000" spc="-180" b="0">
                <a:solidFill>
                  <a:srgbClr val="444444"/>
                </a:solidFill>
                <a:latin typeface="Microsoft Sans Serif"/>
                <a:cs typeface="Microsoft Sans Serif"/>
              </a:rPr>
              <a:t>. </a:t>
            </a:r>
            <a:r>
              <a:rPr dirty="0" sz="1900" spc="-240" b="0">
                <a:solidFill>
                  <a:srgbClr val="444444"/>
                </a:solidFill>
                <a:latin typeface="SimSun"/>
                <a:cs typeface="SimSun"/>
              </a:rPr>
              <a:t>『</a:t>
            </a:r>
            <a:r>
              <a:rPr dirty="0" sz="1900" spc="-370" b="0">
                <a:solidFill>
                  <a:srgbClr val="444444"/>
                </a:solidFill>
                <a:latin typeface="Dotum"/>
                <a:cs typeface="Dotum"/>
              </a:rPr>
              <a:t>쿵푸팬더</a:t>
            </a:r>
            <a:r>
              <a:rPr dirty="0" sz="1900" spc="-240" b="0">
                <a:solidFill>
                  <a:srgbClr val="444444"/>
                </a:solidFill>
                <a:latin typeface="SimSun"/>
                <a:cs typeface="SimSun"/>
              </a:rPr>
              <a:t>』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에</a:t>
            </a:r>
            <a:r>
              <a:rPr dirty="0" sz="1900" spc="-16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나타난</a:t>
            </a:r>
            <a:r>
              <a:rPr dirty="0" sz="1900" spc="-16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동양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철학적</a:t>
            </a:r>
            <a:r>
              <a:rPr dirty="0" sz="1900" spc="-16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요소와</a:t>
            </a:r>
            <a:r>
              <a:rPr dirty="0" sz="1900" spc="-16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서양</a:t>
            </a:r>
            <a:r>
              <a:rPr dirty="0" sz="1900" spc="-155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성장</a:t>
            </a:r>
            <a:r>
              <a:rPr dirty="0" sz="1900" spc="-16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 b="0">
                <a:solidFill>
                  <a:srgbClr val="444444"/>
                </a:solidFill>
                <a:latin typeface="Dotum"/>
                <a:cs typeface="Dotum"/>
              </a:rPr>
              <a:t>서사의</a:t>
            </a:r>
            <a:r>
              <a:rPr dirty="0" sz="1900" spc="-160" b="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90" b="0">
                <a:solidFill>
                  <a:srgbClr val="444444"/>
                </a:solidFill>
                <a:latin typeface="Dotum"/>
                <a:cs typeface="Dotum"/>
              </a:rPr>
              <a:t>융합</a:t>
            </a:r>
            <a:endParaRPr sz="1900">
              <a:latin typeface="Dotum"/>
              <a:cs typeface="Dotum"/>
            </a:endParaRPr>
          </a:p>
          <a:p>
            <a:pPr marL="311150" indent="-234950">
              <a:lnSpc>
                <a:spcPct val="100000"/>
              </a:lnSpc>
              <a:spcBef>
                <a:spcPts val="1650"/>
              </a:spcBef>
              <a:buClr>
                <a:srgbClr val="2D4162"/>
              </a:buClr>
              <a:buSzPct val="107500"/>
              <a:buFont typeface="Arial"/>
              <a:buChar char="•"/>
              <a:tabLst>
                <a:tab pos="311150" algn="l"/>
              </a:tabLst>
            </a:pPr>
            <a:r>
              <a:rPr dirty="0" sz="2000" spc="-130" b="0">
                <a:solidFill>
                  <a:srgbClr val="444444"/>
                </a:solidFill>
                <a:latin typeface="Microsoft Sans Serif"/>
                <a:cs typeface="Microsoft Sans Serif"/>
              </a:rPr>
              <a:t>Campbell,</a:t>
            </a:r>
            <a:r>
              <a:rPr dirty="0" sz="2000" spc="-40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10" b="0">
                <a:solidFill>
                  <a:srgbClr val="444444"/>
                </a:solidFill>
                <a:latin typeface="Microsoft Sans Serif"/>
                <a:cs typeface="Microsoft Sans Serif"/>
              </a:rPr>
              <a:t>J.</a:t>
            </a:r>
            <a:r>
              <a:rPr dirty="0" sz="2000" spc="-35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55" b="0">
                <a:solidFill>
                  <a:srgbClr val="444444"/>
                </a:solidFill>
                <a:latin typeface="Microsoft Sans Serif"/>
                <a:cs typeface="Microsoft Sans Serif"/>
              </a:rPr>
              <a:t>(1949).</a:t>
            </a:r>
            <a:r>
              <a:rPr dirty="0" sz="2000" spc="-40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75" b="0">
                <a:solidFill>
                  <a:srgbClr val="444444"/>
                </a:solidFill>
                <a:latin typeface="Microsoft Sans Serif"/>
                <a:cs typeface="Microsoft Sans Serif"/>
              </a:rPr>
              <a:t>The</a:t>
            </a:r>
            <a:r>
              <a:rPr dirty="0" sz="2000" spc="-35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45" b="0">
                <a:solidFill>
                  <a:srgbClr val="444444"/>
                </a:solidFill>
                <a:latin typeface="Microsoft Sans Serif"/>
                <a:cs typeface="Microsoft Sans Serif"/>
              </a:rPr>
              <a:t>Hero</a:t>
            </a:r>
            <a:r>
              <a:rPr dirty="0" sz="2000" spc="-40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5" b="0">
                <a:solidFill>
                  <a:srgbClr val="444444"/>
                </a:solidFill>
                <a:latin typeface="Microsoft Sans Serif"/>
                <a:cs typeface="Microsoft Sans Serif"/>
              </a:rPr>
              <a:t>with</a:t>
            </a:r>
            <a:r>
              <a:rPr dirty="0" sz="2000" spc="-35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75" b="0">
                <a:solidFill>
                  <a:srgbClr val="444444"/>
                </a:solidFill>
                <a:latin typeface="Microsoft Sans Serif"/>
                <a:cs typeface="Microsoft Sans Serif"/>
              </a:rPr>
              <a:t>a</a:t>
            </a:r>
            <a:r>
              <a:rPr dirty="0" sz="2000" spc="-40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35" b="0">
                <a:solidFill>
                  <a:srgbClr val="444444"/>
                </a:solidFill>
                <a:latin typeface="Microsoft Sans Serif"/>
                <a:cs typeface="Microsoft Sans Serif"/>
              </a:rPr>
              <a:t>Thousand</a:t>
            </a:r>
            <a:r>
              <a:rPr dirty="0" sz="2000" spc="-35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15" b="0">
                <a:solidFill>
                  <a:srgbClr val="444444"/>
                </a:solidFill>
                <a:latin typeface="Microsoft Sans Serif"/>
                <a:cs typeface="Microsoft Sans Serif"/>
              </a:rPr>
              <a:t>Faces.</a:t>
            </a:r>
            <a:r>
              <a:rPr dirty="0" sz="2000" spc="-40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14" b="0">
                <a:solidFill>
                  <a:srgbClr val="444444"/>
                </a:solidFill>
                <a:latin typeface="Microsoft Sans Serif"/>
                <a:cs typeface="Microsoft Sans Serif"/>
              </a:rPr>
              <a:t>Princeton</a:t>
            </a:r>
            <a:r>
              <a:rPr dirty="0" sz="2000" spc="-35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0" b="0">
                <a:solidFill>
                  <a:srgbClr val="444444"/>
                </a:solidFill>
                <a:latin typeface="Microsoft Sans Serif"/>
                <a:cs typeface="Microsoft Sans Serif"/>
              </a:rPr>
              <a:t>University</a:t>
            </a:r>
            <a:r>
              <a:rPr dirty="0" sz="2000" spc="-35" b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 b="0">
                <a:solidFill>
                  <a:srgbClr val="444444"/>
                </a:solidFill>
                <a:latin typeface="Microsoft Sans Serif"/>
                <a:cs typeface="Microsoft Sans Serif"/>
              </a:rPr>
              <a:t>Press.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462412" y="5687650"/>
            <a:ext cx="3267075" cy="3289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900" spc="-365">
                <a:solidFill>
                  <a:srgbClr val="444444"/>
                </a:solidFill>
                <a:latin typeface="Dotum"/>
                <a:cs typeface="Dotum"/>
              </a:rPr>
              <a:t>궁금한</a:t>
            </a:r>
            <a:r>
              <a:rPr dirty="0" sz="19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>
                <a:solidFill>
                  <a:srgbClr val="444444"/>
                </a:solidFill>
                <a:latin typeface="Dotum"/>
                <a:cs typeface="Dotum"/>
              </a:rPr>
              <a:t>점을</a:t>
            </a:r>
            <a:r>
              <a:rPr dirty="0" sz="19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>
                <a:solidFill>
                  <a:srgbClr val="444444"/>
                </a:solidFill>
                <a:latin typeface="Dotum"/>
                <a:cs typeface="Dotum"/>
              </a:rPr>
              <a:t>자유롭게</a:t>
            </a:r>
            <a:r>
              <a:rPr dirty="0" sz="19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65">
                <a:solidFill>
                  <a:srgbClr val="444444"/>
                </a:solidFill>
                <a:latin typeface="Dotum"/>
                <a:cs typeface="Dotum"/>
              </a:rPr>
              <a:t>질문해</a:t>
            </a:r>
            <a:r>
              <a:rPr dirty="0" sz="19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00" spc="-320">
                <a:solidFill>
                  <a:srgbClr val="444444"/>
                </a:solidFill>
                <a:latin typeface="Dotum"/>
                <a:cs typeface="Dotum"/>
              </a:rPr>
              <a:t>주세요</a:t>
            </a:r>
            <a:r>
              <a:rPr dirty="0" sz="2000" spc="-320">
                <a:solidFill>
                  <a:srgbClr val="444444"/>
                </a:solidFill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0209132" y="4838699"/>
            <a:ext cx="765810" cy="609600"/>
          </a:xfrm>
          <a:custGeom>
            <a:avLst/>
            <a:gdLst/>
            <a:ahLst/>
            <a:cxnLst/>
            <a:rect l="l" t="t" r="r" b="b"/>
            <a:pathLst>
              <a:path w="765809" h="609600">
                <a:moveTo>
                  <a:pt x="20716" y="419099"/>
                </a:moveTo>
                <a:lnTo>
                  <a:pt x="12501" y="419099"/>
                </a:lnTo>
                <a:lnTo>
                  <a:pt x="5238" y="413623"/>
                </a:lnTo>
                <a:lnTo>
                  <a:pt x="0" y="398144"/>
                </a:lnTo>
                <a:lnTo>
                  <a:pt x="2857" y="389572"/>
                </a:lnTo>
                <a:lnTo>
                  <a:pt x="10358" y="383976"/>
                </a:lnTo>
                <a:lnTo>
                  <a:pt x="12144" y="382547"/>
                </a:lnTo>
                <a:lnTo>
                  <a:pt x="41255" y="348436"/>
                </a:lnTo>
                <a:lnTo>
                  <a:pt x="48815" y="332660"/>
                </a:lnTo>
                <a:lnTo>
                  <a:pt x="28941" y="305270"/>
                </a:lnTo>
                <a:lnTo>
                  <a:pt x="14123" y="275346"/>
                </a:lnTo>
                <a:lnTo>
                  <a:pt x="4864" y="243302"/>
                </a:lnTo>
                <a:lnTo>
                  <a:pt x="1769" y="210630"/>
                </a:lnTo>
                <a:lnTo>
                  <a:pt x="1681" y="209430"/>
                </a:lnTo>
                <a:lnTo>
                  <a:pt x="6697" y="167319"/>
                </a:lnTo>
                <a:lnTo>
                  <a:pt x="21124" y="127984"/>
                </a:lnTo>
                <a:lnTo>
                  <a:pt x="43953" y="92389"/>
                </a:lnTo>
                <a:lnTo>
                  <a:pt x="74190" y="61376"/>
                </a:lnTo>
                <a:lnTo>
                  <a:pt x="110840" y="35788"/>
                </a:lnTo>
                <a:lnTo>
                  <a:pt x="152907" y="16467"/>
                </a:lnTo>
                <a:lnTo>
                  <a:pt x="199398" y="4257"/>
                </a:lnTo>
                <a:lnTo>
                  <a:pt x="249316" y="0"/>
                </a:lnTo>
                <a:lnTo>
                  <a:pt x="299235" y="4257"/>
                </a:lnTo>
                <a:lnTo>
                  <a:pt x="345725" y="16467"/>
                </a:lnTo>
                <a:lnTo>
                  <a:pt x="387793" y="35788"/>
                </a:lnTo>
                <a:lnTo>
                  <a:pt x="424442" y="61376"/>
                </a:lnTo>
                <a:lnTo>
                  <a:pt x="454679" y="92389"/>
                </a:lnTo>
                <a:lnTo>
                  <a:pt x="477509" y="127984"/>
                </a:lnTo>
                <a:lnTo>
                  <a:pt x="491936" y="167319"/>
                </a:lnTo>
                <a:lnTo>
                  <a:pt x="496952" y="209430"/>
                </a:lnTo>
                <a:lnTo>
                  <a:pt x="496838" y="210630"/>
                </a:lnTo>
                <a:lnTo>
                  <a:pt x="491936" y="251780"/>
                </a:lnTo>
                <a:lnTo>
                  <a:pt x="477509" y="291115"/>
                </a:lnTo>
                <a:lnTo>
                  <a:pt x="454679" y="326710"/>
                </a:lnTo>
                <a:lnTo>
                  <a:pt x="424442" y="357723"/>
                </a:lnTo>
                <a:lnTo>
                  <a:pt x="387793" y="383311"/>
                </a:lnTo>
                <a:lnTo>
                  <a:pt x="371827" y="390644"/>
                </a:lnTo>
                <a:lnTo>
                  <a:pt x="124777" y="390644"/>
                </a:lnTo>
                <a:lnTo>
                  <a:pt x="117843" y="394188"/>
                </a:lnTo>
                <a:lnTo>
                  <a:pt x="77559" y="410008"/>
                </a:lnTo>
                <a:lnTo>
                  <a:pt x="40155" y="417929"/>
                </a:lnTo>
                <a:lnTo>
                  <a:pt x="20716" y="419099"/>
                </a:lnTo>
                <a:close/>
              </a:path>
              <a:path w="765809" h="609600">
                <a:moveTo>
                  <a:pt x="516016" y="609599"/>
                </a:moveTo>
                <a:lnTo>
                  <a:pt x="460820" y="604374"/>
                </a:lnTo>
                <a:lnTo>
                  <a:pt x="409967" y="589465"/>
                </a:lnTo>
                <a:lnTo>
                  <a:pt x="364822" y="566023"/>
                </a:lnTo>
                <a:lnTo>
                  <a:pt x="326751" y="535199"/>
                </a:lnTo>
                <a:lnTo>
                  <a:pt x="297121" y="498144"/>
                </a:lnTo>
                <a:lnTo>
                  <a:pt x="277296" y="456009"/>
                </a:lnTo>
                <a:lnTo>
                  <a:pt x="328504" y="447450"/>
                </a:lnTo>
                <a:lnTo>
                  <a:pt x="376542" y="431229"/>
                </a:lnTo>
                <a:lnTo>
                  <a:pt x="420283" y="407998"/>
                </a:lnTo>
                <a:lnTo>
                  <a:pt x="458598" y="378410"/>
                </a:lnTo>
                <a:lnTo>
                  <a:pt x="490362" y="343118"/>
                </a:lnTo>
                <a:lnTo>
                  <a:pt x="514446" y="302775"/>
                </a:lnTo>
                <a:lnTo>
                  <a:pt x="529723" y="258035"/>
                </a:lnTo>
                <a:lnTo>
                  <a:pt x="534947" y="210630"/>
                </a:lnTo>
                <a:lnTo>
                  <a:pt x="534947" y="203239"/>
                </a:lnTo>
                <a:lnTo>
                  <a:pt x="534793" y="199226"/>
                </a:lnTo>
                <a:lnTo>
                  <a:pt x="534709" y="197048"/>
                </a:lnTo>
                <a:lnTo>
                  <a:pt x="587311" y="199226"/>
                </a:lnTo>
                <a:lnTo>
                  <a:pt x="635772" y="216510"/>
                </a:lnTo>
                <a:lnTo>
                  <a:pt x="678322" y="241727"/>
                </a:lnTo>
                <a:lnTo>
                  <a:pt x="713668" y="273777"/>
                </a:lnTo>
                <a:lnTo>
                  <a:pt x="740517" y="311560"/>
                </a:lnTo>
                <a:lnTo>
                  <a:pt x="757574" y="353978"/>
                </a:lnTo>
                <a:lnTo>
                  <a:pt x="763547" y="399930"/>
                </a:lnTo>
                <a:lnTo>
                  <a:pt x="760349" y="433750"/>
                </a:lnTo>
                <a:lnTo>
                  <a:pt x="751090" y="465817"/>
                </a:lnTo>
                <a:lnTo>
                  <a:pt x="736273" y="495718"/>
                </a:lnTo>
                <a:lnTo>
                  <a:pt x="716399" y="523041"/>
                </a:lnTo>
                <a:lnTo>
                  <a:pt x="719877" y="531135"/>
                </a:lnTo>
                <a:lnTo>
                  <a:pt x="744855" y="565546"/>
                </a:lnTo>
                <a:lnTo>
                  <a:pt x="749141" y="569475"/>
                </a:lnTo>
                <a:lnTo>
                  <a:pt x="751284" y="571499"/>
                </a:lnTo>
                <a:lnTo>
                  <a:pt x="754856" y="574357"/>
                </a:lnTo>
                <a:lnTo>
                  <a:pt x="755332" y="574595"/>
                </a:lnTo>
                <a:lnTo>
                  <a:pt x="755808" y="575071"/>
                </a:lnTo>
                <a:lnTo>
                  <a:pt x="762476" y="579953"/>
                </a:lnTo>
                <a:lnTo>
                  <a:pt x="762856" y="581144"/>
                </a:lnTo>
                <a:lnTo>
                  <a:pt x="640675" y="581144"/>
                </a:lnTo>
                <a:lnTo>
                  <a:pt x="612122" y="593225"/>
                </a:lnTo>
                <a:lnTo>
                  <a:pt x="581650" y="602158"/>
                </a:lnTo>
                <a:lnTo>
                  <a:pt x="549525" y="607698"/>
                </a:lnTo>
                <a:lnTo>
                  <a:pt x="516016" y="609599"/>
                </a:lnTo>
                <a:close/>
              </a:path>
              <a:path w="765809" h="609600">
                <a:moveTo>
                  <a:pt x="249316" y="419099"/>
                </a:moveTo>
                <a:lnTo>
                  <a:pt x="215810" y="417198"/>
                </a:lnTo>
                <a:lnTo>
                  <a:pt x="183698" y="411658"/>
                </a:lnTo>
                <a:lnTo>
                  <a:pt x="153042" y="402632"/>
                </a:lnTo>
                <a:lnTo>
                  <a:pt x="124777" y="390644"/>
                </a:lnTo>
                <a:lnTo>
                  <a:pt x="371827" y="390644"/>
                </a:lnTo>
                <a:lnTo>
                  <a:pt x="345725" y="402632"/>
                </a:lnTo>
                <a:lnTo>
                  <a:pt x="299628" y="414739"/>
                </a:lnTo>
                <a:lnTo>
                  <a:pt x="300446" y="414739"/>
                </a:lnTo>
                <a:lnTo>
                  <a:pt x="249316" y="419099"/>
                </a:lnTo>
                <a:close/>
              </a:path>
              <a:path w="765809" h="609600">
                <a:moveTo>
                  <a:pt x="752832" y="609599"/>
                </a:moveTo>
                <a:lnTo>
                  <a:pt x="744616" y="609599"/>
                </a:lnTo>
                <a:lnTo>
                  <a:pt x="725178" y="608429"/>
                </a:lnTo>
                <a:lnTo>
                  <a:pt x="687773" y="600508"/>
                </a:lnTo>
                <a:lnTo>
                  <a:pt x="647590" y="584688"/>
                </a:lnTo>
                <a:lnTo>
                  <a:pt x="640675" y="581144"/>
                </a:lnTo>
                <a:lnTo>
                  <a:pt x="762856" y="581144"/>
                </a:lnTo>
                <a:lnTo>
                  <a:pt x="765095" y="588153"/>
                </a:lnTo>
                <a:lnTo>
                  <a:pt x="765214" y="588525"/>
                </a:lnTo>
                <a:lnTo>
                  <a:pt x="760214" y="604242"/>
                </a:lnTo>
                <a:lnTo>
                  <a:pt x="752832" y="609599"/>
                </a:lnTo>
                <a:close/>
              </a:path>
            </a:pathLst>
          </a:custGeom>
          <a:solidFill>
            <a:srgbClr val="2D4162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10477499" y="0"/>
              <a:ext cx="1714500" cy="6858000"/>
            </a:xfrm>
            <a:custGeom>
              <a:avLst/>
              <a:gdLst/>
              <a:ahLst/>
              <a:cxnLst/>
              <a:rect l="l" t="t" r="r" b="b"/>
              <a:pathLst>
                <a:path w="1714500" h="6858000">
                  <a:moveTo>
                    <a:pt x="17144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1714499" y="0"/>
                  </a:lnTo>
                  <a:lnTo>
                    <a:pt x="1714499" y="6857999"/>
                  </a:lnTo>
                  <a:close/>
                </a:path>
              </a:pathLst>
            </a:custGeom>
            <a:solidFill>
              <a:srgbClr val="335333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6781799"/>
              <a:ext cx="12192000" cy="76200"/>
            </a:xfrm>
            <a:custGeom>
              <a:avLst/>
              <a:gdLst/>
              <a:ahLst/>
              <a:cxnLst/>
              <a:rect l="l" t="t" r="r" b="b"/>
              <a:pathLst>
                <a:path w="12192000" h="76200">
                  <a:moveTo>
                    <a:pt x="12191999" y="76199"/>
                  </a:moveTo>
                  <a:lnTo>
                    <a:pt x="0" y="761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76199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3350" spc="-630"/>
              <a:t>목차</a:t>
            </a:r>
            <a:endParaRPr sz="3350"/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7" name="object 7" descr=""/>
          <p:cNvSpPr/>
          <p:nvPr/>
        </p:nvSpPr>
        <p:spPr>
          <a:xfrm>
            <a:off x="1219199" y="2105024"/>
            <a:ext cx="9753600" cy="9525"/>
          </a:xfrm>
          <a:custGeom>
            <a:avLst/>
            <a:gdLst/>
            <a:ahLst/>
            <a:cxnLst/>
            <a:rect l="l" t="t" r="r" b="b"/>
            <a:pathLst>
              <a:path w="9753600" h="9525">
                <a:moveTo>
                  <a:pt x="9753599" y="9524"/>
                </a:moveTo>
                <a:lnTo>
                  <a:pt x="0" y="9524"/>
                </a:lnTo>
                <a:lnTo>
                  <a:pt x="0" y="0"/>
                </a:lnTo>
                <a:lnTo>
                  <a:pt x="9753599" y="0"/>
                </a:lnTo>
                <a:lnTo>
                  <a:pt x="9753599" y="9524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219199" y="2790824"/>
            <a:ext cx="9753600" cy="9525"/>
          </a:xfrm>
          <a:custGeom>
            <a:avLst/>
            <a:gdLst/>
            <a:ahLst/>
            <a:cxnLst/>
            <a:rect l="l" t="t" r="r" b="b"/>
            <a:pathLst>
              <a:path w="9753600" h="9525">
                <a:moveTo>
                  <a:pt x="9753599" y="9524"/>
                </a:moveTo>
                <a:lnTo>
                  <a:pt x="0" y="9524"/>
                </a:lnTo>
                <a:lnTo>
                  <a:pt x="0" y="0"/>
                </a:lnTo>
                <a:lnTo>
                  <a:pt x="9753599" y="0"/>
                </a:lnTo>
                <a:lnTo>
                  <a:pt x="9753599" y="9524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219199" y="3476624"/>
            <a:ext cx="9753600" cy="9525"/>
          </a:xfrm>
          <a:custGeom>
            <a:avLst/>
            <a:gdLst/>
            <a:ahLst/>
            <a:cxnLst/>
            <a:rect l="l" t="t" r="r" b="b"/>
            <a:pathLst>
              <a:path w="9753600" h="9525">
                <a:moveTo>
                  <a:pt x="9753599" y="9524"/>
                </a:moveTo>
                <a:lnTo>
                  <a:pt x="0" y="9524"/>
                </a:lnTo>
                <a:lnTo>
                  <a:pt x="0" y="0"/>
                </a:lnTo>
                <a:lnTo>
                  <a:pt x="9753599" y="0"/>
                </a:lnTo>
                <a:lnTo>
                  <a:pt x="9753599" y="9524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219199" y="4162424"/>
            <a:ext cx="9753600" cy="9525"/>
          </a:xfrm>
          <a:custGeom>
            <a:avLst/>
            <a:gdLst/>
            <a:ahLst/>
            <a:cxnLst/>
            <a:rect l="l" t="t" r="r" b="b"/>
            <a:pathLst>
              <a:path w="9753600" h="9525">
                <a:moveTo>
                  <a:pt x="9753599" y="9524"/>
                </a:moveTo>
                <a:lnTo>
                  <a:pt x="0" y="9524"/>
                </a:lnTo>
                <a:lnTo>
                  <a:pt x="0" y="0"/>
                </a:lnTo>
                <a:lnTo>
                  <a:pt x="9753599" y="0"/>
                </a:lnTo>
                <a:lnTo>
                  <a:pt x="9753599" y="9524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219199" y="4848224"/>
            <a:ext cx="9753600" cy="9525"/>
          </a:xfrm>
          <a:custGeom>
            <a:avLst/>
            <a:gdLst/>
            <a:ahLst/>
            <a:cxnLst/>
            <a:rect l="l" t="t" r="r" b="b"/>
            <a:pathLst>
              <a:path w="9753600" h="9525">
                <a:moveTo>
                  <a:pt x="9753599" y="9524"/>
                </a:moveTo>
                <a:lnTo>
                  <a:pt x="0" y="9524"/>
                </a:lnTo>
                <a:lnTo>
                  <a:pt x="0" y="0"/>
                </a:lnTo>
                <a:lnTo>
                  <a:pt x="9753599" y="0"/>
                </a:lnTo>
                <a:lnTo>
                  <a:pt x="9753599" y="9524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1277937" y="1563268"/>
            <a:ext cx="2473960" cy="38265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74345" indent="-461645">
              <a:lnSpc>
                <a:spcPct val="100000"/>
              </a:lnSpc>
              <a:spcBef>
                <a:spcPts val="90"/>
              </a:spcBef>
              <a:buClr>
                <a:srgbClr val="2D4162"/>
              </a:buClr>
              <a:buSzPct val="97959"/>
              <a:buFont typeface="Trebuchet MS"/>
              <a:buAutoNum type="arabicPlain"/>
              <a:tabLst>
                <a:tab pos="474345" algn="l"/>
              </a:tabLst>
            </a:pPr>
            <a:r>
              <a:rPr dirty="0" sz="2450" spc="-495">
                <a:solidFill>
                  <a:srgbClr val="444444"/>
                </a:solidFill>
                <a:latin typeface="Dotum"/>
                <a:cs typeface="Dotum"/>
              </a:rPr>
              <a:t>서론</a:t>
            </a:r>
            <a:endParaRPr sz="2450">
              <a:latin typeface="Dotum"/>
              <a:cs typeface="Dotum"/>
            </a:endParaRPr>
          </a:p>
          <a:p>
            <a:pPr marL="474345" indent="-461645">
              <a:lnSpc>
                <a:spcPct val="100000"/>
              </a:lnSpc>
              <a:spcBef>
                <a:spcPts val="2460"/>
              </a:spcBef>
              <a:buClr>
                <a:srgbClr val="2D4162"/>
              </a:buClr>
              <a:buSzPct val="97959"/>
              <a:buFont typeface="Trebuchet MS"/>
              <a:buAutoNum type="arabicPlain"/>
              <a:tabLst>
                <a:tab pos="474345" algn="l"/>
              </a:tabLst>
            </a:pPr>
            <a:r>
              <a:rPr dirty="0" sz="2450" spc="-470">
                <a:solidFill>
                  <a:srgbClr val="444444"/>
                </a:solidFill>
                <a:latin typeface="Dotum"/>
                <a:cs typeface="Dotum"/>
              </a:rPr>
              <a:t>서양</a:t>
            </a:r>
            <a:r>
              <a:rPr dirty="0" sz="2450" spc="-22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450" spc="-490">
                <a:solidFill>
                  <a:srgbClr val="444444"/>
                </a:solidFill>
                <a:latin typeface="Dotum"/>
                <a:cs typeface="Dotum"/>
              </a:rPr>
              <a:t>성장심리</a:t>
            </a:r>
            <a:endParaRPr sz="2450">
              <a:latin typeface="Dotum"/>
              <a:cs typeface="Dotum"/>
            </a:endParaRPr>
          </a:p>
          <a:p>
            <a:pPr marL="474345" indent="-461645">
              <a:lnSpc>
                <a:spcPct val="100000"/>
              </a:lnSpc>
              <a:spcBef>
                <a:spcPts val="2460"/>
              </a:spcBef>
              <a:buClr>
                <a:srgbClr val="2D4162"/>
              </a:buClr>
              <a:buSzPct val="97959"/>
              <a:buFont typeface="Trebuchet MS"/>
              <a:buAutoNum type="arabicPlain"/>
              <a:tabLst>
                <a:tab pos="474345" algn="l"/>
              </a:tabLst>
            </a:pPr>
            <a:r>
              <a:rPr dirty="0" sz="2450" spc="-470">
                <a:solidFill>
                  <a:srgbClr val="444444"/>
                </a:solidFill>
                <a:latin typeface="Dotum"/>
                <a:cs typeface="Dotum"/>
              </a:rPr>
              <a:t>동양</a:t>
            </a:r>
            <a:r>
              <a:rPr dirty="0" sz="2450" spc="-22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450" spc="-490">
                <a:solidFill>
                  <a:srgbClr val="444444"/>
                </a:solidFill>
                <a:latin typeface="Dotum"/>
                <a:cs typeface="Dotum"/>
              </a:rPr>
              <a:t>성장심리</a:t>
            </a:r>
            <a:endParaRPr sz="2450">
              <a:latin typeface="Dotum"/>
              <a:cs typeface="Dotum"/>
            </a:endParaRPr>
          </a:p>
          <a:p>
            <a:pPr marL="474345" indent="-461645">
              <a:lnSpc>
                <a:spcPct val="100000"/>
              </a:lnSpc>
              <a:spcBef>
                <a:spcPts val="2460"/>
              </a:spcBef>
              <a:buClr>
                <a:srgbClr val="2D4162"/>
              </a:buClr>
              <a:buSzPct val="97959"/>
              <a:buFont typeface="Trebuchet MS"/>
              <a:buAutoNum type="arabicPlain"/>
              <a:tabLst>
                <a:tab pos="474345" algn="l"/>
              </a:tabLst>
            </a:pPr>
            <a:r>
              <a:rPr dirty="0" sz="2450" spc="-470">
                <a:solidFill>
                  <a:srgbClr val="444444"/>
                </a:solidFill>
                <a:latin typeface="Dotum"/>
                <a:cs typeface="Dotum"/>
              </a:rPr>
              <a:t>동서양</a:t>
            </a:r>
            <a:r>
              <a:rPr dirty="0" sz="2450" spc="-22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450" spc="-495">
                <a:solidFill>
                  <a:srgbClr val="444444"/>
                </a:solidFill>
                <a:latin typeface="Dotum"/>
                <a:cs typeface="Dotum"/>
              </a:rPr>
              <a:t>통합</a:t>
            </a:r>
            <a:endParaRPr sz="2450">
              <a:latin typeface="Dotum"/>
              <a:cs typeface="Dotum"/>
            </a:endParaRPr>
          </a:p>
          <a:p>
            <a:pPr marL="474345" indent="-461645">
              <a:lnSpc>
                <a:spcPct val="100000"/>
              </a:lnSpc>
              <a:spcBef>
                <a:spcPts val="2460"/>
              </a:spcBef>
              <a:buClr>
                <a:srgbClr val="2D4162"/>
              </a:buClr>
              <a:buSzPct val="97959"/>
              <a:buFont typeface="Trebuchet MS"/>
              <a:buAutoNum type="arabicPlain"/>
              <a:tabLst>
                <a:tab pos="474345" algn="l"/>
              </a:tabLst>
            </a:pPr>
            <a:r>
              <a:rPr dirty="0" sz="2450" spc="-495">
                <a:solidFill>
                  <a:srgbClr val="444444"/>
                </a:solidFill>
                <a:latin typeface="Dotum"/>
                <a:cs typeface="Dotum"/>
              </a:rPr>
              <a:t>결론</a:t>
            </a:r>
            <a:endParaRPr sz="2450">
              <a:latin typeface="Dotum"/>
              <a:cs typeface="Dotum"/>
            </a:endParaRPr>
          </a:p>
          <a:p>
            <a:pPr marL="474345" indent="-461645">
              <a:lnSpc>
                <a:spcPct val="100000"/>
              </a:lnSpc>
              <a:spcBef>
                <a:spcPts val="2460"/>
              </a:spcBef>
              <a:buClr>
                <a:srgbClr val="2D4162"/>
              </a:buClr>
              <a:buSzPct val="97959"/>
              <a:buFont typeface="Trebuchet MS"/>
              <a:buAutoNum type="arabicPlain"/>
              <a:tabLst>
                <a:tab pos="474345" algn="l"/>
              </a:tabLst>
            </a:pPr>
            <a:r>
              <a:rPr dirty="0" sz="2450" spc="-470">
                <a:solidFill>
                  <a:srgbClr val="444444"/>
                </a:solidFill>
                <a:latin typeface="Dotum"/>
                <a:cs typeface="Dotum"/>
              </a:rPr>
              <a:t>참고문헌</a:t>
            </a:r>
            <a:r>
              <a:rPr dirty="0" sz="2450" spc="-21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450" spc="-470">
                <a:solidFill>
                  <a:srgbClr val="444444"/>
                </a:solidFill>
                <a:latin typeface="Dotum"/>
                <a:cs typeface="Dotum"/>
              </a:rPr>
              <a:t>및</a:t>
            </a:r>
            <a:r>
              <a:rPr dirty="0" sz="2450" spc="-21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400" spc="-150" b="0">
                <a:solidFill>
                  <a:srgbClr val="444444"/>
                </a:solidFill>
                <a:latin typeface="Leelawadee UI Semilight"/>
                <a:cs typeface="Leelawadee UI Semilight"/>
              </a:rPr>
              <a:t>Q&amp;A</a:t>
            </a:r>
            <a:endParaRPr sz="2400">
              <a:latin typeface="Leelawadee UI Semilight"/>
              <a:cs typeface="Leelawadee UI Semi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서론</a:t>
            </a:r>
            <a:r>
              <a:rPr dirty="0" spc="-310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0">
                <a:latin typeface="Arial"/>
                <a:cs typeface="Arial"/>
              </a:rPr>
              <a:t> </a:t>
            </a:r>
            <a:r>
              <a:rPr dirty="0" spc="-535"/>
              <a:t>연구</a:t>
            </a:r>
            <a:r>
              <a:rPr dirty="0" spc="-300"/>
              <a:t> </a:t>
            </a:r>
            <a:r>
              <a:rPr dirty="0" spc="-535"/>
              <a:t>배경과</a:t>
            </a:r>
            <a:r>
              <a:rPr dirty="0" spc="-295"/>
              <a:t> </a:t>
            </a:r>
            <a:r>
              <a:rPr dirty="0" spc="-570"/>
              <a:t>목적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41797" y="1662557"/>
            <a:ext cx="461581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최근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애니메이션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흥행의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핵심은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서사에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있음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41797" y="2272157"/>
            <a:ext cx="61887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00">
                <a:solidFill>
                  <a:srgbClr val="444444"/>
                </a:solidFill>
                <a:latin typeface="SimSun"/>
                <a:cs typeface="SimSun"/>
              </a:rPr>
              <a:t>「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쿵푸팬더</a:t>
            </a:r>
            <a:r>
              <a:rPr dirty="0" sz="2000" spc="-350">
                <a:solidFill>
                  <a:srgbClr val="444444"/>
                </a:solidFill>
                <a:latin typeface="SimSun"/>
                <a:cs typeface="SimSun"/>
              </a:rPr>
              <a:t>」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시리즈는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동서양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성장심리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비교에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매우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특별한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위치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06499" y="28835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2881757"/>
            <a:ext cx="794321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본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연구는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1950" spc="-270">
                <a:solidFill>
                  <a:srgbClr val="444444"/>
                </a:solidFill>
                <a:latin typeface="Arial"/>
                <a:cs typeface="Arial"/>
              </a:rPr>
              <a:t>4</a:t>
            </a:r>
            <a:r>
              <a:rPr dirty="0" sz="2000" spc="-270">
                <a:solidFill>
                  <a:srgbClr val="444444"/>
                </a:solidFill>
                <a:latin typeface="Dotum"/>
                <a:cs typeface="Dotum"/>
              </a:rPr>
              <a:t>편을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중심으로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동서양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성장심리가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어떻게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통합되는지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분석하는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것이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목적</a:t>
            </a:r>
            <a:endParaRPr sz="20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서론</a:t>
            </a:r>
            <a:r>
              <a:rPr dirty="0" spc="-300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0">
                <a:latin typeface="Arial"/>
                <a:cs typeface="Arial"/>
              </a:rPr>
              <a:t> </a:t>
            </a:r>
            <a:r>
              <a:rPr dirty="0" spc="-535"/>
              <a:t>쿵푸팬더</a:t>
            </a:r>
            <a:r>
              <a:rPr dirty="0" spc="-300"/>
              <a:t> </a:t>
            </a:r>
            <a:r>
              <a:rPr dirty="0" spc="-535"/>
              <a:t>시리즈의</a:t>
            </a:r>
            <a:r>
              <a:rPr dirty="0" spc="-300"/>
              <a:t> </a:t>
            </a:r>
            <a:r>
              <a:rPr dirty="0" spc="-560"/>
              <a:t>특별함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41797" y="1662557"/>
            <a:ext cx="392112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동양적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배경과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서양적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구조가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혼합된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작품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41797" y="2272157"/>
            <a:ext cx="613283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포와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주요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캐릭터들은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중국적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25">
                <a:solidFill>
                  <a:srgbClr val="444444"/>
                </a:solidFill>
                <a:latin typeface="Dotum"/>
                <a:cs typeface="Dotum"/>
              </a:rPr>
              <a:t>요소</a:t>
            </a:r>
            <a:r>
              <a:rPr dirty="0" sz="2000" spc="-325">
                <a:solidFill>
                  <a:srgbClr val="444444"/>
                </a:solidFill>
                <a:latin typeface="Times New Roman"/>
                <a:cs typeface="Times New Roman"/>
              </a:rPr>
              <a:t>+</a:t>
            </a:r>
            <a:r>
              <a:rPr dirty="0" sz="2000" spc="-325">
                <a:solidFill>
                  <a:srgbClr val="444444"/>
                </a:solidFill>
                <a:latin typeface="Dotum"/>
                <a:cs typeface="Dotum"/>
              </a:rPr>
              <a:t>서양적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심리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구조를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모두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반영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06499" y="28835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2881757"/>
            <a:ext cx="27412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문화적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혼종성의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대표적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사례</a:t>
            </a:r>
            <a:endParaRPr sz="20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서론</a:t>
            </a:r>
            <a:r>
              <a:rPr dirty="0" spc="-310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0">
                <a:latin typeface="Arial"/>
                <a:cs typeface="Arial"/>
              </a:rPr>
              <a:t> </a:t>
            </a:r>
            <a:r>
              <a:rPr dirty="0" spc="-535"/>
              <a:t>연구</a:t>
            </a:r>
            <a:r>
              <a:rPr dirty="0" spc="-300"/>
              <a:t> </a:t>
            </a:r>
            <a:r>
              <a:rPr dirty="0" spc="-535"/>
              <a:t>문제와</a:t>
            </a:r>
            <a:r>
              <a:rPr dirty="0" spc="-295"/>
              <a:t> </a:t>
            </a:r>
            <a:r>
              <a:rPr dirty="0" spc="-570"/>
              <a:t>방법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41797" y="1662433"/>
            <a:ext cx="6041390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360" b="1">
                <a:solidFill>
                  <a:srgbClr val="2D4162"/>
                </a:solidFill>
                <a:latin typeface="Malgun Gothic"/>
                <a:cs typeface="Malgun Gothic"/>
              </a:rPr>
              <a:t>연구</a:t>
            </a:r>
            <a:r>
              <a:rPr dirty="0" sz="2000" spc="-200" b="1">
                <a:solidFill>
                  <a:srgbClr val="2D4162"/>
                </a:solidFill>
                <a:latin typeface="Malgun Gothic"/>
                <a:cs typeface="Malgun Gothic"/>
              </a:rPr>
              <a:t> </a:t>
            </a:r>
            <a:r>
              <a:rPr dirty="0" sz="2000" spc="-270" b="1">
                <a:solidFill>
                  <a:srgbClr val="2D4162"/>
                </a:solidFill>
                <a:latin typeface="Malgun Gothic"/>
                <a:cs typeface="Malgun Gothic"/>
              </a:rPr>
              <a:t>문제</a:t>
            </a:r>
            <a:r>
              <a:rPr dirty="0" sz="2000" spc="-270" b="1">
                <a:solidFill>
                  <a:srgbClr val="2D4162"/>
                </a:solidFill>
                <a:latin typeface="Arial"/>
                <a:cs typeface="Arial"/>
              </a:rPr>
              <a:t>:</a:t>
            </a:r>
            <a:r>
              <a:rPr dirty="0" sz="2000" spc="-50" b="1">
                <a:solidFill>
                  <a:srgbClr val="2D4162"/>
                </a:solidFill>
                <a:latin typeface="Arial"/>
                <a:cs typeface="Arial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쿵푸팬더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50">
                <a:solidFill>
                  <a:srgbClr val="444444"/>
                </a:solidFill>
                <a:latin typeface="Microsoft Sans Serif"/>
                <a:cs typeface="Microsoft Sans Serif"/>
              </a:rPr>
              <a:t>4</a:t>
            </a:r>
            <a:r>
              <a:rPr dirty="0" sz="2000" spc="-250">
                <a:solidFill>
                  <a:srgbClr val="444444"/>
                </a:solidFill>
                <a:latin typeface="Dotum"/>
                <a:cs typeface="Dotum"/>
              </a:rPr>
              <a:t>는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어떻게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동서양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성장심리를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55">
                <a:solidFill>
                  <a:srgbClr val="444444"/>
                </a:solidFill>
                <a:latin typeface="Dotum"/>
                <a:cs typeface="Dotum"/>
              </a:rPr>
              <a:t>통합하는가</a:t>
            </a:r>
            <a:r>
              <a:rPr dirty="0" sz="2000" spc="-355">
                <a:solidFill>
                  <a:srgbClr val="444444"/>
                </a:solidFill>
                <a:latin typeface="Microsoft Sans Serif"/>
                <a:cs typeface="Microsoft Sans Serif"/>
              </a:rPr>
              <a:t>?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41797" y="2272033"/>
            <a:ext cx="6692900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360" b="1">
                <a:solidFill>
                  <a:srgbClr val="2D4162"/>
                </a:solidFill>
                <a:latin typeface="Malgun Gothic"/>
                <a:cs typeface="Malgun Gothic"/>
              </a:rPr>
              <a:t>연구</a:t>
            </a:r>
            <a:r>
              <a:rPr dirty="0" sz="2000" spc="-200" b="1">
                <a:solidFill>
                  <a:srgbClr val="2D4162"/>
                </a:solidFill>
                <a:latin typeface="Malgun Gothic"/>
                <a:cs typeface="Malgun Gothic"/>
              </a:rPr>
              <a:t> </a:t>
            </a:r>
            <a:r>
              <a:rPr dirty="0" sz="2000" spc="-270" b="1">
                <a:solidFill>
                  <a:srgbClr val="2D4162"/>
                </a:solidFill>
                <a:latin typeface="Malgun Gothic"/>
                <a:cs typeface="Malgun Gothic"/>
              </a:rPr>
              <a:t>방법</a:t>
            </a:r>
            <a:r>
              <a:rPr dirty="0" sz="2000" spc="-270" b="1">
                <a:solidFill>
                  <a:srgbClr val="2D4162"/>
                </a:solidFill>
                <a:latin typeface="Arial"/>
                <a:cs typeface="Arial"/>
              </a:rPr>
              <a:t>:</a:t>
            </a:r>
            <a:r>
              <a:rPr dirty="0" sz="2000" spc="-55" b="1">
                <a:solidFill>
                  <a:srgbClr val="2D4162"/>
                </a:solidFill>
                <a:latin typeface="Arial"/>
                <a:cs typeface="Arial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편의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성장심리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서사분석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및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동서양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심리</a:t>
            </a:r>
            <a:r>
              <a:rPr dirty="0" sz="2000" spc="-300">
                <a:solidFill>
                  <a:srgbClr val="444444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철학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프레임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도입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06499" y="355033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2775275"/>
            <a:ext cx="6092825" cy="1108710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marL="297180" indent="-123825">
              <a:lnSpc>
                <a:spcPct val="100000"/>
              </a:lnSpc>
              <a:spcBef>
                <a:spcPts val="919"/>
              </a:spcBef>
              <a:buSzPct val="97142"/>
              <a:buFont typeface="Microsoft Sans Serif"/>
              <a:buChar char="-"/>
              <a:tabLst>
                <a:tab pos="297180" algn="l"/>
              </a:tabLst>
            </a:pP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서양</a:t>
            </a:r>
            <a:r>
              <a:rPr dirty="0" sz="1750" spc="-125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50" spc="-265">
                <a:solidFill>
                  <a:srgbClr val="666666"/>
                </a:solidFill>
                <a:latin typeface="Dotum"/>
                <a:cs typeface="Dotum"/>
              </a:rPr>
              <a:t>성장서사</a:t>
            </a:r>
            <a:r>
              <a:rPr dirty="0" sz="1700" spc="-265">
                <a:solidFill>
                  <a:srgbClr val="666666"/>
                </a:solidFill>
                <a:latin typeface="Microsoft Sans Serif"/>
                <a:cs typeface="Microsoft Sans Serif"/>
              </a:rPr>
              <a:t>:</a:t>
            </a:r>
            <a:r>
              <a:rPr dirty="0" sz="1700" spc="10">
                <a:solidFill>
                  <a:srgbClr val="666666"/>
                </a:solidFill>
                <a:latin typeface="Microsoft Sans Serif"/>
                <a:cs typeface="Microsoft Sans Serif"/>
              </a:rPr>
              <a:t> </a:t>
            </a: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영웅의</a:t>
            </a:r>
            <a:r>
              <a:rPr dirty="0" sz="1750" spc="-125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00" spc="-180">
                <a:solidFill>
                  <a:srgbClr val="666666"/>
                </a:solidFill>
                <a:latin typeface="Microsoft Sans Serif"/>
                <a:cs typeface="Microsoft Sans Serif"/>
              </a:rPr>
              <a:t>12</a:t>
            </a:r>
            <a:r>
              <a:rPr dirty="0" sz="1750" spc="-180">
                <a:solidFill>
                  <a:srgbClr val="666666"/>
                </a:solidFill>
                <a:latin typeface="Dotum"/>
                <a:cs typeface="Dotum"/>
              </a:rPr>
              <a:t>단계</a:t>
            </a:r>
            <a:r>
              <a:rPr dirty="0" sz="1700" spc="-180">
                <a:solidFill>
                  <a:srgbClr val="666666"/>
                </a:solidFill>
                <a:latin typeface="Microsoft Sans Serif"/>
                <a:cs typeface="Microsoft Sans Serif"/>
              </a:rPr>
              <a:t>,</a:t>
            </a:r>
            <a:r>
              <a:rPr dirty="0" sz="1700" spc="15">
                <a:solidFill>
                  <a:srgbClr val="666666"/>
                </a:solidFill>
                <a:latin typeface="Microsoft Sans Serif"/>
                <a:cs typeface="Microsoft Sans Serif"/>
              </a:rPr>
              <a:t> </a:t>
            </a:r>
            <a:r>
              <a:rPr dirty="0" sz="1750" spc="-235">
                <a:solidFill>
                  <a:srgbClr val="666666"/>
                </a:solidFill>
                <a:latin typeface="Dotum"/>
                <a:cs typeface="Dotum"/>
              </a:rPr>
              <a:t>애착</a:t>
            </a:r>
            <a:r>
              <a:rPr dirty="0" sz="1700" spc="-235">
                <a:solidFill>
                  <a:srgbClr val="666666"/>
                </a:solidFill>
                <a:latin typeface="Microsoft Sans Serif"/>
                <a:cs typeface="Microsoft Sans Serif"/>
              </a:rPr>
              <a:t>·</a:t>
            </a:r>
            <a:r>
              <a:rPr dirty="0" sz="1750" spc="-235">
                <a:solidFill>
                  <a:srgbClr val="666666"/>
                </a:solidFill>
                <a:latin typeface="Dotum"/>
                <a:cs typeface="Dotum"/>
              </a:rPr>
              <a:t>좌절</a:t>
            </a:r>
            <a:r>
              <a:rPr dirty="0" sz="1700" spc="-235">
                <a:solidFill>
                  <a:srgbClr val="666666"/>
                </a:solidFill>
                <a:latin typeface="Microsoft Sans Serif"/>
                <a:cs typeface="Microsoft Sans Serif"/>
              </a:rPr>
              <a:t>·</a:t>
            </a:r>
            <a:r>
              <a:rPr dirty="0" sz="1750" spc="-235">
                <a:solidFill>
                  <a:srgbClr val="666666"/>
                </a:solidFill>
                <a:latin typeface="Dotum"/>
                <a:cs typeface="Dotum"/>
              </a:rPr>
              <a:t>거절</a:t>
            </a:r>
            <a:r>
              <a:rPr dirty="0" sz="1700" spc="-235">
                <a:solidFill>
                  <a:srgbClr val="666666"/>
                </a:solidFill>
                <a:latin typeface="Microsoft Sans Serif"/>
                <a:cs typeface="Microsoft Sans Serif"/>
              </a:rPr>
              <a:t>,</a:t>
            </a:r>
            <a:r>
              <a:rPr dirty="0" sz="1700" spc="10">
                <a:solidFill>
                  <a:srgbClr val="666666"/>
                </a:solidFill>
                <a:latin typeface="Microsoft Sans Serif"/>
                <a:cs typeface="Microsoft Sans Serif"/>
              </a:rPr>
              <a:t> </a:t>
            </a: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라깡의</a:t>
            </a:r>
            <a:r>
              <a:rPr dirty="0" sz="1750" spc="-125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00" spc="-25">
                <a:solidFill>
                  <a:srgbClr val="666666"/>
                </a:solidFill>
                <a:latin typeface="Microsoft Sans Serif"/>
                <a:cs typeface="Microsoft Sans Serif"/>
              </a:rPr>
              <a:t>4</a:t>
            </a:r>
            <a:r>
              <a:rPr dirty="0" sz="1750" spc="-25">
                <a:solidFill>
                  <a:srgbClr val="666666"/>
                </a:solidFill>
                <a:latin typeface="Dotum"/>
                <a:cs typeface="Dotum"/>
              </a:rPr>
              <a:t>담론</a:t>
            </a:r>
            <a:endParaRPr sz="1750">
              <a:latin typeface="Dotum"/>
              <a:cs typeface="Dotum"/>
            </a:endParaRPr>
          </a:p>
          <a:p>
            <a:pPr marL="297180" indent="-123825">
              <a:lnSpc>
                <a:spcPct val="100000"/>
              </a:lnSpc>
              <a:spcBef>
                <a:spcPts val="825"/>
              </a:spcBef>
              <a:buSzPct val="97142"/>
              <a:buFont typeface="Microsoft Sans Serif"/>
              <a:buChar char="-"/>
              <a:tabLst>
                <a:tab pos="297180" algn="l"/>
              </a:tabLst>
            </a:pP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동양</a:t>
            </a:r>
            <a:r>
              <a:rPr dirty="0" sz="1750" spc="-145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50" spc="-265">
                <a:solidFill>
                  <a:srgbClr val="666666"/>
                </a:solidFill>
                <a:latin typeface="Dotum"/>
                <a:cs typeface="Dotum"/>
              </a:rPr>
              <a:t>성장서사</a:t>
            </a:r>
            <a:r>
              <a:rPr dirty="0" sz="1700" spc="-265">
                <a:solidFill>
                  <a:srgbClr val="666666"/>
                </a:solidFill>
                <a:latin typeface="Microsoft Sans Serif"/>
                <a:cs typeface="Microsoft Sans Serif"/>
              </a:rPr>
              <a:t>:</a:t>
            </a:r>
            <a:r>
              <a:rPr dirty="0" sz="1700" spc="-5">
                <a:solidFill>
                  <a:srgbClr val="666666"/>
                </a:solidFill>
                <a:latin typeface="Microsoft Sans Serif"/>
                <a:cs typeface="Microsoft Sans Serif"/>
              </a:rPr>
              <a:t> </a:t>
            </a:r>
            <a:r>
              <a:rPr dirty="0" sz="1750" spc="-265">
                <a:solidFill>
                  <a:srgbClr val="666666"/>
                </a:solidFill>
                <a:latin typeface="Dotum"/>
                <a:cs typeface="Dotum"/>
              </a:rPr>
              <a:t>삼강오륜</a:t>
            </a:r>
            <a:r>
              <a:rPr dirty="0" sz="1700" spc="-265">
                <a:solidFill>
                  <a:srgbClr val="666666"/>
                </a:solidFill>
                <a:latin typeface="Microsoft Sans Serif"/>
                <a:cs typeface="Microsoft Sans Serif"/>
              </a:rPr>
              <a:t>,</a:t>
            </a:r>
            <a:r>
              <a:rPr dirty="0" sz="1700" spc="-5">
                <a:solidFill>
                  <a:srgbClr val="666666"/>
                </a:solidFill>
                <a:latin typeface="Microsoft Sans Serif"/>
                <a:cs typeface="Microsoft Sans Serif"/>
              </a:rPr>
              <a:t> </a:t>
            </a: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불교</a:t>
            </a:r>
            <a:r>
              <a:rPr dirty="0" sz="1750" spc="-145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50" spc="-229">
                <a:solidFill>
                  <a:srgbClr val="666666"/>
                </a:solidFill>
                <a:latin typeface="Dotum"/>
                <a:cs typeface="Dotum"/>
              </a:rPr>
              <a:t>삼계</a:t>
            </a:r>
            <a:r>
              <a:rPr dirty="0" sz="1700" spc="-229">
                <a:solidFill>
                  <a:srgbClr val="666666"/>
                </a:solidFill>
                <a:latin typeface="Microsoft Sans Serif"/>
                <a:cs typeface="Microsoft Sans Serif"/>
              </a:rPr>
              <a:t>,</a:t>
            </a:r>
            <a:r>
              <a:rPr dirty="0" sz="1700" spc="-5">
                <a:solidFill>
                  <a:srgbClr val="666666"/>
                </a:solidFill>
                <a:latin typeface="Microsoft Sans Serif"/>
                <a:cs typeface="Microsoft Sans Serif"/>
              </a:rPr>
              <a:t> </a:t>
            </a: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도교적</a:t>
            </a:r>
            <a:r>
              <a:rPr dirty="0" sz="1750" spc="-140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50" spc="-320">
                <a:solidFill>
                  <a:srgbClr val="666666"/>
                </a:solidFill>
                <a:latin typeface="Dotum"/>
                <a:cs typeface="Dotum"/>
              </a:rPr>
              <a:t>순환</a:t>
            </a:r>
            <a:r>
              <a:rPr dirty="0" sz="1750" spc="-140">
                <a:solidFill>
                  <a:srgbClr val="666666"/>
                </a:solidFill>
                <a:latin typeface="Dotum"/>
                <a:cs typeface="Dotum"/>
              </a:rPr>
              <a:t> </a:t>
            </a:r>
            <a:r>
              <a:rPr dirty="0" sz="1750" spc="-365">
                <a:solidFill>
                  <a:srgbClr val="666666"/>
                </a:solidFill>
                <a:latin typeface="Dotum"/>
                <a:cs typeface="Dotum"/>
              </a:rPr>
              <a:t>등</a:t>
            </a:r>
            <a:endParaRPr sz="175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기존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35">
                <a:solidFill>
                  <a:srgbClr val="444444"/>
                </a:solidFill>
                <a:latin typeface="Microsoft Sans Serif"/>
                <a:cs typeface="Microsoft Sans Serif"/>
              </a:rPr>
              <a:t>1~3</a:t>
            </a:r>
            <a:r>
              <a:rPr dirty="0" sz="2000" spc="-235">
                <a:solidFill>
                  <a:srgbClr val="444444"/>
                </a:solidFill>
                <a:latin typeface="Dotum"/>
                <a:cs typeface="Dotum"/>
              </a:rPr>
              <a:t>편과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구분되는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444444"/>
                </a:solidFill>
                <a:latin typeface="Microsoft Sans Serif"/>
                <a:cs typeface="Microsoft Sans Serif"/>
              </a:rPr>
              <a:t>4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편의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특성과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적대자들의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의미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탐구</a:t>
            </a:r>
            <a:endParaRPr sz="20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서양</a:t>
            </a:r>
            <a:r>
              <a:rPr dirty="0" spc="-300"/>
              <a:t> </a:t>
            </a:r>
            <a:r>
              <a:rPr dirty="0" spc="-535"/>
              <a:t>성장심리</a:t>
            </a:r>
            <a:r>
              <a:rPr dirty="0" spc="-300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0">
                <a:latin typeface="Arial"/>
                <a:cs typeface="Arial"/>
              </a:rPr>
              <a:t> </a:t>
            </a:r>
            <a:r>
              <a:rPr dirty="0" spc="-535"/>
              <a:t>영웅서사와</a:t>
            </a:r>
            <a:r>
              <a:rPr dirty="0" spc="-300"/>
              <a:t> </a:t>
            </a:r>
            <a:r>
              <a:rPr dirty="0" spc="-535"/>
              <a:t>캠벨의</a:t>
            </a:r>
            <a:r>
              <a:rPr dirty="0" spc="-300"/>
              <a:t> </a:t>
            </a:r>
            <a:r>
              <a:rPr dirty="0" spc="-560"/>
              <a:t>이론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219199" y="2428874"/>
            <a:ext cx="2247900" cy="819150"/>
            <a:chOff x="1219199" y="2428874"/>
            <a:chExt cx="2247900" cy="819150"/>
          </a:xfrm>
        </p:grpSpPr>
        <p:sp>
          <p:nvSpPr>
            <p:cNvPr id="4" name="object 4" descr=""/>
            <p:cNvSpPr/>
            <p:nvPr/>
          </p:nvSpPr>
          <p:spPr>
            <a:xfrm>
              <a:off x="1233487" y="2428874"/>
              <a:ext cx="2233930" cy="819150"/>
            </a:xfrm>
            <a:custGeom>
              <a:avLst/>
              <a:gdLst/>
              <a:ahLst/>
              <a:cxnLst/>
              <a:rect l="l" t="t" r="r" b="b"/>
              <a:pathLst>
                <a:path w="2233929" h="819150">
                  <a:moveTo>
                    <a:pt x="2162415" y="819149"/>
                  </a:moveTo>
                  <a:lnTo>
                    <a:pt x="57847" y="819149"/>
                  </a:lnTo>
                  <a:lnTo>
                    <a:pt x="53820" y="818661"/>
                  </a:lnTo>
                  <a:lnTo>
                    <a:pt x="15258" y="793293"/>
                  </a:lnTo>
                  <a:lnTo>
                    <a:pt x="396" y="752908"/>
                  </a:lnTo>
                  <a:lnTo>
                    <a:pt x="0" y="747953"/>
                  </a:lnTo>
                  <a:lnTo>
                    <a:pt x="0" y="742949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2162415" y="0"/>
                  </a:lnTo>
                  <a:lnTo>
                    <a:pt x="2203906" y="15621"/>
                  </a:lnTo>
                  <a:lnTo>
                    <a:pt x="2229726" y="51661"/>
                  </a:lnTo>
                  <a:lnTo>
                    <a:pt x="2233612" y="71196"/>
                  </a:lnTo>
                  <a:lnTo>
                    <a:pt x="2233612" y="747953"/>
                  </a:lnTo>
                  <a:lnTo>
                    <a:pt x="2217990" y="789444"/>
                  </a:lnTo>
                  <a:lnTo>
                    <a:pt x="2181949" y="815263"/>
                  </a:lnTo>
                  <a:lnTo>
                    <a:pt x="2167370" y="818661"/>
                  </a:lnTo>
                  <a:lnTo>
                    <a:pt x="2162415" y="819149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219199" y="2429252"/>
              <a:ext cx="69215" cy="818515"/>
            </a:xfrm>
            <a:custGeom>
              <a:avLst/>
              <a:gdLst/>
              <a:ahLst/>
              <a:cxnLst/>
              <a:rect l="l" t="t" r="r" b="b"/>
              <a:pathLst>
                <a:path w="69215" h="818514">
                  <a:moveTo>
                    <a:pt x="68698" y="818394"/>
                  </a:moveTo>
                  <a:lnTo>
                    <a:pt x="27882" y="801505"/>
                  </a:lnTo>
                  <a:lnTo>
                    <a:pt x="3262" y="764658"/>
                  </a:lnTo>
                  <a:lnTo>
                    <a:pt x="0" y="742572"/>
                  </a:lnTo>
                  <a:lnTo>
                    <a:pt x="0" y="75822"/>
                  </a:lnTo>
                  <a:lnTo>
                    <a:pt x="12830" y="33479"/>
                  </a:lnTo>
                  <a:lnTo>
                    <a:pt x="47039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742572"/>
                  </a:lnTo>
                  <a:lnTo>
                    <a:pt x="36593" y="784914"/>
                  </a:lnTo>
                  <a:lnTo>
                    <a:pt x="63809" y="816838"/>
                  </a:lnTo>
                  <a:lnTo>
                    <a:pt x="68698" y="818394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2174180" y="2542895"/>
            <a:ext cx="361950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320" b="1">
                <a:solidFill>
                  <a:srgbClr val="2D4162"/>
                </a:solidFill>
                <a:latin typeface="Malgun Gothic"/>
                <a:cs typeface="Malgun Gothic"/>
              </a:rPr>
              <a:t>입문</a:t>
            </a:r>
            <a:endParaRPr sz="1600">
              <a:latin typeface="Malgun Gothic"/>
              <a:cs typeface="Malgun Gothic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87673" y="2891663"/>
            <a:ext cx="113474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95">
                <a:solidFill>
                  <a:srgbClr val="545454"/>
                </a:solidFill>
                <a:latin typeface="Dotum"/>
                <a:cs typeface="Dotum"/>
              </a:rPr>
              <a:t>소명</a:t>
            </a:r>
            <a:r>
              <a:rPr dirty="0" sz="1350" spc="-195">
                <a:solidFill>
                  <a:srgbClr val="545454"/>
                </a:solidFill>
                <a:latin typeface="Microsoft Sans Serif"/>
                <a:cs typeface="Microsoft Sans Serif"/>
              </a:rPr>
              <a:t>,</a:t>
            </a:r>
            <a:r>
              <a:rPr dirty="0" sz="1350" spc="-10">
                <a:solidFill>
                  <a:srgbClr val="545454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545454"/>
                </a:solidFill>
                <a:latin typeface="Dotum"/>
                <a:cs typeface="Dotum"/>
              </a:rPr>
              <a:t>거부와</a:t>
            </a:r>
            <a:r>
              <a:rPr dirty="0" sz="1350" spc="-9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545454"/>
                </a:solidFill>
                <a:latin typeface="Dotum"/>
                <a:cs typeface="Dotum"/>
              </a:rPr>
              <a:t>수용</a:t>
            </a:r>
            <a:endParaRPr sz="1350">
              <a:latin typeface="Dotum"/>
              <a:cs typeface="Dotum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3724274" y="2428874"/>
            <a:ext cx="2238375" cy="819150"/>
            <a:chOff x="3724274" y="2428874"/>
            <a:chExt cx="2238375" cy="819150"/>
          </a:xfrm>
        </p:grpSpPr>
        <p:sp>
          <p:nvSpPr>
            <p:cNvPr id="9" name="object 9" descr=""/>
            <p:cNvSpPr/>
            <p:nvPr/>
          </p:nvSpPr>
          <p:spPr>
            <a:xfrm>
              <a:off x="3738562" y="2428874"/>
              <a:ext cx="2224405" cy="819150"/>
            </a:xfrm>
            <a:custGeom>
              <a:avLst/>
              <a:gdLst/>
              <a:ahLst/>
              <a:cxnLst/>
              <a:rect l="l" t="t" r="r" b="b"/>
              <a:pathLst>
                <a:path w="2224404" h="819150">
                  <a:moveTo>
                    <a:pt x="2152890" y="819149"/>
                  </a:moveTo>
                  <a:lnTo>
                    <a:pt x="57847" y="819149"/>
                  </a:lnTo>
                  <a:lnTo>
                    <a:pt x="53821" y="818661"/>
                  </a:lnTo>
                  <a:lnTo>
                    <a:pt x="15259" y="793293"/>
                  </a:lnTo>
                  <a:lnTo>
                    <a:pt x="396" y="752908"/>
                  </a:lnTo>
                  <a:lnTo>
                    <a:pt x="0" y="747953"/>
                  </a:lnTo>
                  <a:lnTo>
                    <a:pt x="0" y="742949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2152890" y="0"/>
                  </a:lnTo>
                  <a:lnTo>
                    <a:pt x="2194381" y="15621"/>
                  </a:lnTo>
                  <a:lnTo>
                    <a:pt x="2220201" y="51661"/>
                  </a:lnTo>
                  <a:lnTo>
                    <a:pt x="2224088" y="71196"/>
                  </a:lnTo>
                  <a:lnTo>
                    <a:pt x="2224088" y="747953"/>
                  </a:lnTo>
                  <a:lnTo>
                    <a:pt x="2208465" y="789444"/>
                  </a:lnTo>
                  <a:lnTo>
                    <a:pt x="2172425" y="815263"/>
                  </a:lnTo>
                  <a:lnTo>
                    <a:pt x="2157845" y="818661"/>
                  </a:lnTo>
                  <a:lnTo>
                    <a:pt x="2152890" y="819149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724274" y="2429252"/>
              <a:ext cx="69215" cy="818515"/>
            </a:xfrm>
            <a:custGeom>
              <a:avLst/>
              <a:gdLst/>
              <a:ahLst/>
              <a:cxnLst/>
              <a:rect l="l" t="t" r="r" b="b"/>
              <a:pathLst>
                <a:path w="69214" h="818514">
                  <a:moveTo>
                    <a:pt x="68698" y="818394"/>
                  </a:moveTo>
                  <a:lnTo>
                    <a:pt x="27882" y="801505"/>
                  </a:lnTo>
                  <a:lnTo>
                    <a:pt x="3262" y="764658"/>
                  </a:lnTo>
                  <a:lnTo>
                    <a:pt x="0" y="742572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9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742572"/>
                  </a:lnTo>
                  <a:lnTo>
                    <a:pt x="36593" y="784914"/>
                  </a:lnTo>
                  <a:lnTo>
                    <a:pt x="63809" y="816838"/>
                  </a:lnTo>
                  <a:lnTo>
                    <a:pt x="68698" y="818394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4677618" y="2542895"/>
            <a:ext cx="361950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320" b="1">
                <a:solidFill>
                  <a:srgbClr val="2D4162"/>
                </a:solidFill>
                <a:latin typeface="Malgun Gothic"/>
                <a:cs typeface="Malgun Gothic"/>
              </a:rPr>
              <a:t>시련</a:t>
            </a:r>
            <a:endParaRPr sz="1600">
              <a:latin typeface="Malgun Gothic"/>
              <a:cs typeface="Malgun Gothic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339927" y="2891663"/>
            <a:ext cx="10375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95">
                <a:solidFill>
                  <a:srgbClr val="545454"/>
                </a:solidFill>
                <a:latin typeface="Dotum"/>
                <a:cs typeface="Dotum"/>
              </a:rPr>
              <a:t>도전</a:t>
            </a:r>
            <a:r>
              <a:rPr dirty="0" sz="1350" spc="-195">
                <a:solidFill>
                  <a:srgbClr val="545454"/>
                </a:solidFill>
                <a:latin typeface="Microsoft Sans Serif"/>
                <a:cs typeface="Microsoft Sans Serif"/>
              </a:rPr>
              <a:t>,</a:t>
            </a:r>
            <a:r>
              <a:rPr dirty="0" sz="1350">
                <a:solidFill>
                  <a:srgbClr val="545454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195">
                <a:solidFill>
                  <a:srgbClr val="545454"/>
                </a:solidFill>
                <a:latin typeface="Dotum"/>
                <a:cs typeface="Dotum"/>
              </a:rPr>
              <a:t>실패</a:t>
            </a:r>
            <a:r>
              <a:rPr dirty="0" sz="1350" spc="-195">
                <a:solidFill>
                  <a:srgbClr val="545454"/>
                </a:solidFill>
                <a:latin typeface="Microsoft Sans Serif"/>
                <a:cs typeface="Microsoft Sans Serif"/>
              </a:rPr>
              <a:t>,</a:t>
            </a:r>
            <a:r>
              <a:rPr dirty="0" sz="1350">
                <a:solidFill>
                  <a:srgbClr val="545454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85">
                <a:solidFill>
                  <a:srgbClr val="545454"/>
                </a:solidFill>
                <a:latin typeface="Dotum"/>
                <a:cs typeface="Dotum"/>
              </a:rPr>
              <a:t>성장</a:t>
            </a:r>
            <a:endParaRPr sz="1350">
              <a:latin typeface="Dotum"/>
              <a:cs typeface="Dotum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229349" y="2428874"/>
            <a:ext cx="2238375" cy="819150"/>
            <a:chOff x="6229349" y="2428874"/>
            <a:chExt cx="2238375" cy="819150"/>
          </a:xfrm>
        </p:grpSpPr>
        <p:sp>
          <p:nvSpPr>
            <p:cNvPr id="14" name="object 14" descr=""/>
            <p:cNvSpPr/>
            <p:nvPr/>
          </p:nvSpPr>
          <p:spPr>
            <a:xfrm>
              <a:off x="6243637" y="2428874"/>
              <a:ext cx="2224405" cy="819150"/>
            </a:xfrm>
            <a:custGeom>
              <a:avLst/>
              <a:gdLst/>
              <a:ahLst/>
              <a:cxnLst/>
              <a:rect l="l" t="t" r="r" b="b"/>
              <a:pathLst>
                <a:path w="2224404" h="819150">
                  <a:moveTo>
                    <a:pt x="2152889" y="819149"/>
                  </a:moveTo>
                  <a:lnTo>
                    <a:pt x="57847" y="819149"/>
                  </a:lnTo>
                  <a:lnTo>
                    <a:pt x="53820" y="818661"/>
                  </a:lnTo>
                  <a:lnTo>
                    <a:pt x="15258" y="793293"/>
                  </a:lnTo>
                  <a:lnTo>
                    <a:pt x="396" y="752908"/>
                  </a:lnTo>
                  <a:lnTo>
                    <a:pt x="0" y="747953"/>
                  </a:lnTo>
                  <a:lnTo>
                    <a:pt x="0" y="742949"/>
                  </a:lnTo>
                  <a:lnTo>
                    <a:pt x="0" y="71196"/>
                  </a:lnTo>
                  <a:lnTo>
                    <a:pt x="12691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2152889" y="0"/>
                  </a:lnTo>
                  <a:lnTo>
                    <a:pt x="2194381" y="15621"/>
                  </a:lnTo>
                  <a:lnTo>
                    <a:pt x="2220200" y="51661"/>
                  </a:lnTo>
                  <a:lnTo>
                    <a:pt x="2224086" y="71196"/>
                  </a:lnTo>
                  <a:lnTo>
                    <a:pt x="2224086" y="747953"/>
                  </a:lnTo>
                  <a:lnTo>
                    <a:pt x="2208464" y="789444"/>
                  </a:lnTo>
                  <a:lnTo>
                    <a:pt x="2172424" y="815263"/>
                  </a:lnTo>
                  <a:lnTo>
                    <a:pt x="2157844" y="818661"/>
                  </a:lnTo>
                  <a:lnTo>
                    <a:pt x="2152889" y="819149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229349" y="2429252"/>
              <a:ext cx="69215" cy="818515"/>
            </a:xfrm>
            <a:custGeom>
              <a:avLst/>
              <a:gdLst/>
              <a:ahLst/>
              <a:cxnLst/>
              <a:rect l="l" t="t" r="r" b="b"/>
              <a:pathLst>
                <a:path w="69214" h="818514">
                  <a:moveTo>
                    <a:pt x="68698" y="818394"/>
                  </a:moveTo>
                  <a:lnTo>
                    <a:pt x="27882" y="801505"/>
                  </a:lnTo>
                  <a:lnTo>
                    <a:pt x="3262" y="764658"/>
                  </a:lnTo>
                  <a:lnTo>
                    <a:pt x="0" y="742572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199" y="46661"/>
                  </a:lnTo>
                  <a:lnTo>
                    <a:pt x="28575" y="75822"/>
                  </a:lnTo>
                  <a:lnTo>
                    <a:pt x="28575" y="742572"/>
                  </a:lnTo>
                  <a:lnTo>
                    <a:pt x="36593" y="784914"/>
                  </a:lnTo>
                  <a:lnTo>
                    <a:pt x="63809" y="816838"/>
                  </a:lnTo>
                  <a:lnTo>
                    <a:pt x="68698" y="818394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7181056" y="2542895"/>
            <a:ext cx="361950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320" b="1">
                <a:solidFill>
                  <a:srgbClr val="2D4162"/>
                </a:solidFill>
                <a:latin typeface="Malgun Gothic"/>
                <a:cs typeface="Malgun Gothic"/>
              </a:rPr>
              <a:t>귀환</a:t>
            </a:r>
            <a:endParaRPr sz="1600">
              <a:latin typeface="Malgun Gothic"/>
              <a:cs typeface="Malgun Gothic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794549" y="2891663"/>
            <a:ext cx="113474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95">
                <a:solidFill>
                  <a:srgbClr val="545454"/>
                </a:solidFill>
                <a:latin typeface="Dotum"/>
                <a:cs typeface="Dotum"/>
              </a:rPr>
              <a:t>변화</a:t>
            </a:r>
            <a:r>
              <a:rPr dirty="0" sz="1350" spc="-195">
                <a:solidFill>
                  <a:srgbClr val="545454"/>
                </a:solidFill>
                <a:latin typeface="Microsoft Sans Serif"/>
                <a:cs typeface="Microsoft Sans Serif"/>
              </a:rPr>
              <a:t>,</a:t>
            </a:r>
            <a:r>
              <a:rPr dirty="0" sz="1350" spc="-10">
                <a:solidFill>
                  <a:srgbClr val="545454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545454"/>
                </a:solidFill>
                <a:latin typeface="Dotum"/>
                <a:cs typeface="Dotum"/>
              </a:rPr>
              <a:t>습득한</a:t>
            </a:r>
            <a:r>
              <a:rPr dirty="0" sz="1350" spc="-9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545454"/>
                </a:solidFill>
                <a:latin typeface="Dotum"/>
                <a:cs typeface="Dotum"/>
              </a:rPr>
              <a:t>지혜</a:t>
            </a:r>
            <a:endParaRPr sz="1350">
              <a:latin typeface="Dotum"/>
              <a:cs typeface="Dotum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8724899" y="2428874"/>
            <a:ext cx="2247900" cy="819150"/>
            <a:chOff x="8724899" y="2428874"/>
            <a:chExt cx="2247900" cy="819150"/>
          </a:xfrm>
        </p:grpSpPr>
        <p:sp>
          <p:nvSpPr>
            <p:cNvPr id="19" name="object 19" descr=""/>
            <p:cNvSpPr/>
            <p:nvPr/>
          </p:nvSpPr>
          <p:spPr>
            <a:xfrm>
              <a:off x="8739186" y="2428874"/>
              <a:ext cx="2233930" cy="819150"/>
            </a:xfrm>
            <a:custGeom>
              <a:avLst/>
              <a:gdLst/>
              <a:ahLst/>
              <a:cxnLst/>
              <a:rect l="l" t="t" r="r" b="b"/>
              <a:pathLst>
                <a:path w="2233929" h="819150">
                  <a:moveTo>
                    <a:pt x="2162416" y="819149"/>
                  </a:moveTo>
                  <a:lnTo>
                    <a:pt x="57847" y="819149"/>
                  </a:lnTo>
                  <a:lnTo>
                    <a:pt x="53821" y="818661"/>
                  </a:lnTo>
                  <a:lnTo>
                    <a:pt x="15258" y="793293"/>
                  </a:lnTo>
                  <a:lnTo>
                    <a:pt x="396" y="752908"/>
                  </a:lnTo>
                  <a:lnTo>
                    <a:pt x="0" y="747953"/>
                  </a:lnTo>
                  <a:lnTo>
                    <a:pt x="0" y="742949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4" y="3885"/>
                  </a:lnTo>
                  <a:lnTo>
                    <a:pt x="57847" y="0"/>
                  </a:lnTo>
                  <a:lnTo>
                    <a:pt x="2162416" y="0"/>
                  </a:lnTo>
                  <a:lnTo>
                    <a:pt x="2203905" y="15621"/>
                  </a:lnTo>
                  <a:lnTo>
                    <a:pt x="2229725" y="51661"/>
                  </a:lnTo>
                  <a:lnTo>
                    <a:pt x="2233611" y="71196"/>
                  </a:lnTo>
                  <a:lnTo>
                    <a:pt x="2233611" y="747953"/>
                  </a:lnTo>
                  <a:lnTo>
                    <a:pt x="2217989" y="789444"/>
                  </a:lnTo>
                  <a:lnTo>
                    <a:pt x="2181948" y="815263"/>
                  </a:lnTo>
                  <a:lnTo>
                    <a:pt x="2167370" y="818661"/>
                  </a:lnTo>
                  <a:lnTo>
                    <a:pt x="2162416" y="819149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724899" y="2429252"/>
              <a:ext cx="69215" cy="818515"/>
            </a:xfrm>
            <a:custGeom>
              <a:avLst/>
              <a:gdLst/>
              <a:ahLst/>
              <a:cxnLst/>
              <a:rect l="l" t="t" r="r" b="b"/>
              <a:pathLst>
                <a:path w="69215" h="818514">
                  <a:moveTo>
                    <a:pt x="68698" y="818395"/>
                  </a:moveTo>
                  <a:lnTo>
                    <a:pt x="27882" y="801505"/>
                  </a:lnTo>
                  <a:lnTo>
                    <a:pt x="3262" y="764659"/>
                  </a:lnTo>
                  <a:lnTo>
                    <a:pt x="0" y="742572"/>
                  </a:lnTo>
                  <a:lnTo>
                    <a:pt x="0" y="75822"/>
                  </a:lnTo>
                  <a:lnTo>
                    <a:pt x="12830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6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742572"/>
                  </a:lnTo>
                  <a:lnTo>
                    <a:pt x="36593" y="784914"/>
                  </a:lnTo>
                  <a:lnTo>
                    <a:pt x="63809" y="816838"/>
                  </a:lnTo>
                  <a:lnTo>
                    <a:pt x="68698" y="818395"/>
                  </a:lnTo>
                  <a:close/>
                </a:path>
              </a:pathLst>
            </a:custGeom>
            <a:solidFill>
              <a:srgbClr val="2D416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9684494" y="2542895"/>
            <a:ext cx="361950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320" b="1">
                <a:solidFill>
                  <a:srgbClr val="2D4162"/>
                </a:solidFill>
                <a:latin typeface="Malgun Gothic"/>
                <a:cs typeface="Malgun Gothic"/>
              </a:rPr>
              <a:t>초월</a:t>
            </a:r>
            <a:endParaRPr sz="1600">
              <a:latin typeface="Malgun Gothic"/>
              <a:cs typeface="Malgun Gothic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368085" y="2891663"/>
            <a:ext cx="995044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545454"/>
                </a:solidFill>
                <a:latin typeface="Dotum"/>
                <a:cs typeface="Dotum"/>
              </a:rPr>
              <a:t>자기</a:t>
            </a:r>
            <a:r>
              <a:rPr dirty="0" sz="1350" spc="-10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545454"/>
                </a:solidFill>
                <a:latin typeface="Dotum"/>
                <a:cs typeface="Dotum"/>
              </a:rPr>
              <a:t>완성</a:t>
            </a:r>
            <a:r>
              <a:rPr dirty="0" sz="1350" spc="-195">
                <a:solidFill>
                  <a:srgbClr val="545454"/>
                </a:solidFill>
                <a:latin typeface="Microsoft Sans Serif"/>
                <a:cs typeface="Microsoft Sans Serif"/>
              </a:rPr>
              <a:t>,</a:t>
            </a:r>
            <a:r>
              <a:rPr dirty="0" sz="1350" spc="-10">
                <a:solidFill>
                  <a:srgbClr val="545454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85">
                <a:solidFill>
                  <a:srgbClr val="545454"/>
                </a:solidFill>
                <a:latin typeface="Dotum"/>
                <a:cs typeface="Dotum"/>
              </a:rPr>
              <a:t>통합</a:t>
            </a:r>
            <a:endParaRPr sz="1350">
              <a:latin typeface="Dotum"/>
              <a:cs typeface="Dotum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441797" y="1662557"/>
            <a:ext cx="613981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쿵푸팬더는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조셉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캠벨의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영웅의</a:t>
            </a:r>
            <a:r>
              <a:rPr dirty="0" sz="2000" spc="-165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00" spc="-300">
                <a:solidFill>
                  <a:srgbClr val="2D4162"/>
                </a:solidFill>
                <a:latin typeface="Dotum"/>
                <a:cs typeface="Dotum"/>
              </a:rPr>
              <a:t>여정</a:t>
            </a:r>
            <a:r>
              <a:rPr dirty="0" sz="2000" spc="-30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영웅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10">
                <a:solidFill>
                  <a:srgbClr val="444444"/>
                </a:solidFill>
                <a:latin typeface="Microsoft Sans Serif"/>
                <a:cs typeface="Microsoft Sans Serif"/>
              </a:rPr>
              <a:t>12</a:t>
            </a:r>
            <a:r>
              <a:rPr dirty="0" sz="2000" spc="-210">
                <a:solidFill>
                  <a:srgbClr val="444444"/>
                </a:solidFill>
                <a:latin typeface="Dotum"/>
                <a:cs typeface="Dotum"/>
              </a:rPr>
              <a:t>단계</a:t>
            </a:r>
            <a:r>
              <a:rPr dirty="0" sz="2000" spc="-210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r>
              <a:rPr dirty="0" sz="2000" spc="-2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구조를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따른다</a:t>
            </a:r>
            <a:endParaRPr sz="2000">
              <a:latin typeface="Dotum"/>
              <a:cs typeface="Dot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206499" y="355033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441797" y="3548506"/>
            <a:ext cx="7239634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65">
                <a:solidFill>
                  <a:srgbClr val="2D4162"/>
                </a:solidFill>
                <a:latin typeface="Dotum"/>
                <a:cs typeface="Dotum"/>
              </a:rPr>
              <a:t>애착</a:t>
            </a:r>
            <a:r>
              <a:rPr dirty="0" sz="2000" spc="-265">
                <a:solidFill>
                  <a:srgbClr val="2D4162"/>
                </a:solidFill>
                <a:latin typeface="Tahoma"/>
                <a:cs typeface="Tahoma"/>
              </a:rPr>
              <a:t>,</a:t>
            </a:r>
            <a:r>
              <a:rPr dirty="0" sz="2000" spc="-125">
                <a:solidFill>
                  <a:srgbClr val="2D4162"/>
                </a:solidFill>
                <a:latin typeface="Tahoma"/>
                <a:cs typeface="Tahoma"/>
              </a:rPr>
              <a:t> </a:t>
            </a:r>
            <a:r>
              <a:rPr dirty="0" sz="2000" spc="-265">
                <a:solidFill>
                  <a:srgbClr val="2D4162"/>
                </a:solidFill>
                <a:latin typeface="Dotum"/>
                <a:cs typeface="Dotum"/>
              </a:rPr>
              <a:t>좌절</a:t>
            </a:r>
            <a:r>
              <a:rPr dirty="0" sz="2000" spc="-265">
                <a:solidFill>
                  <a:srgbClr val="2D4162"/>
                </a:solidFill>
                <a:latin typeface="Tahoma"/>
                <a:cs typeface="Tahoma"/>
              </a:rPr>
              <a:t>,</a:t>
            </a:r>
            <a:r>
              <a:rPr dirty="0" sz="2000" spc="-125">
                <a:solidFill>
                  <a:srgbClr val="2D4162"/>
                </a:solidFill>
                <a:latin typeface="Tahoma"/>
                <a:cs typeface="Tahoma"/>
              </a:rPr>
              <a:t> 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거절</a:t>
            </a:r>
            <a:r>
              <a:rPr dirty="0" sz="2000" spc="-165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등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서양적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심리적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위기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요소가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등장하나</a:t>
            </a:r>
            <a:r>
              <a:rPr dirty="0" sz="2000" spc="-300">
                <a:solidFill>
                  <a:srgbClr val="444444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3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동양적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지혜로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극복</a:t>
            </a:r>
            <a:endParaRPr sz="2000">
              <a:latin typeface="Dotum"/>
              <a:cs typeface="Dotum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206499" y="415993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441797" y="4125188"/>
            <a:ext cx="6628130" cy="71120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라깡의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444444"/>
                </a:solidFill>
                <a:latin typeface="Microsoft Sans Serif"/>
                <a:cs typeface="Microsoft Sans Serif"/>
              </a:rPr>
              <a:t>4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가지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담론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구조로도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분석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가능</a:t>
            </a:r>
            <a:r>
              <a:rPr dirty="0" sz="2000" spc="-285">
                <a:solidFill>
                  <a:srgbClr val="444444"/>
                </a:solidFill>
                <a:latin typeface="Microsoft Sans Serif"/>
                <a:cs typeface="Microsoft Sans Serif"/>
              </a:rPr>
              <a:t>: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2000" spc="-285">
                <a:solidFill>
                  <a:srgbClr val="444444"/>
                </a:solidFill>
                <a:latin typeface="Microsoft Sans Serif"/>
                <a:cs typeface="Microsoft Sans Serif"/>
              </a:rPr>
              <a:t>1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285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히스테리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15">
                <a:solidFill>
                  <a:srgbClr val="444444"/>
                </a:solidFill>
                <a:latin typeface="Dotum"/>
                <a:cs typeface="Dotum"/>
              </a:rPr>
              <a:t>담론</a:t>
            </a:r>
            <a:r>
              <a:rPr dirty="0" sz="2000" spc="-21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00" spc="-1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2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주인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15">
                <a:solidFill>
                  <a:srgbClr val="444444"/>
                </a:solidFill>
                <a:latin typeface="Dotum"/>
                <a:cs typeface="Dotum"/>
              </a:rPr>
              <a:t>담론</a:t>
            </a:r>
            <a:r>
              <a:rPr dirty="0" sz="2000" spc="-21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00" spc="-1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3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254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54">
                <a:solidFill>
                  <a:srgbClr val="444444"/>
                </a:solidFill>
                <a:latin typeface="Dotum"/>
                <a:cs typeface="Dotum"/>
              </a:rPr>
              <a:t>대학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15">
                <a:solidFill>
                  <a:srgbClr val="444444"/>
                </a:solidFill>
                <a:latin typeface="Dotum"/>
                <a:cs typeface="Dotum"/>
              </a:rPr>
              <a:t>담론</a:t>
            </a:r>
            <a:r>
              <a:rPr dirty="0" sz="2000" spc="-21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00" spc="-1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75">
                <a:solidFill>
                  <a:srgbClr val="444444"/>
                </a:solidFill>
                <a:latin typeface="Microsoft Sans Serif"/>
                <a:cs typeface="Microsoft Sans Serif"/>
              </a:rPr>
              <a:t>4</a:t>
            </a:r>
            <a:r>
              <a:rPr dirty="0" sz="2000" spc="-275">
                <a:solidFill>
                  <a:srgbClr val="444444"/>
                </a:solidFill>
                <a:latin typeface="Dotum"/>
                <a:cs typeface="Dotum"/>
              </a:rPr>
              <a:t>편</a:t>
            </a:r>
            <a:r>
              <a:rPr dirty="0" sz="2000" spc="-275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75">
                <a:solidFill>
                  <a:srgbClr val="444444"/>
                </a:solidFill>
                <a:latin typeface="Dotum"/>
                <a:cs typeface="Dotum"/>
              </a:rPr>
              <a:t>분석가</a:t>
            </a:r>
            <a:r>
              <a:rPr dirty="0" sz="2000" spc="-14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담론</a:t>
            </a:r>
            <a:r>
              <a:rPr dirty="0" sz="2000" spc="-285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서양</a:t>
            </a:r>
            <a:r>
              <a:rPr dirty="0" spc="-295"/>
              <a:t> </a:t>
            </a:r>
            <a:r>
              <a:rPr dirty="0" spc="-535"/>
              <a:t>성장심리</a:t>
            </a:r>
            <a:r>
              <a:rPr dirty="0" spc="-295"/>
              <a:t> </a:t>
            </a:r>
            <a:r>
              <a:rPr dirty="0" spc="-590" b="0">
                <a:latin typeface="Arial Black"/>
                <a:cs typeface="Arial Black"/>
              </a:rPr>
              <a:t>—</a:t>
            </a:r>
            <a:r>
              <a:rPr dirty="0" spc="-240" b="0">
                <a:latin typeface="Arial Black"/>
                <a:cs typeface="Arial Black"/>
              </a:rPr>
              <a:t> </a:t>
            </a:r>
            <a:r>
              <a:rPr dirty="0" spc="-405"/>
              <a:t>애착</a:t>
            </a:r>
            <a:r>
              <a:rPr dirty="0" spc="-405" b="0">
                <a:latin typeface="Arial Black"/>
                <a:cs typeface="Arial Black"/>
              </a:rPr>
              <a:t>,</a:t>
            </a:r>
            <a:r>
              <a:rPr dirty="0" spc="-245" b="0">
                <a:latin typeface="Arial Black"/>
                <a:cs typeface="Arial Black"/>
              </a:rPr>
              <a:t> </a:t>
            </a:r>
            <a:r>
              <a:rPr dirty="0" spc="-405"/>
              <a:t>좌절</a:t>
            </a:r>
            <a:r>
              <a:rPr dirty="0" spc="-405" b="0">
                <a:latin typeface="Arial Black"/>
                <a:cs typeface="Arial Black"/>
              </a:rPr>
              <a:t>,</a:t>
            </a:r>
            <a:r>
              <a:rPr dirty="0" spc="-245" b="0">
                <a:latin typeface="Arial Black"/>
                <a:cs typeface="Arial Black"/>
              </a:rPr>
              <a:t> </a:t>
            </a:r>
            <a:r>
              <a:rPr dirty="0" spc="-535"/>
              <a:t>거절의</a:t>
            </a:r>
            <a:r>
              <a:rPr dirty="0" spc="-295"/>
              <a:t> </a:t>
            </a:r>
            <a:r>
              <a:rPr dirty="0" spc="-560"/>
              <a:t>극복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1523999" y="3648074"/>
            <a:ext cx="28575" cy="590550"/>
          </a:xfrm>
          <a:custGeom>
            <a:avLst/>
            <a:gdLst/>
            <a:ahLst/>
            <a:cxnLst/>
            <a:rect l="l" t="t" r="r" b="b"/>
            <a:pathLst>
              <a:path w="28575" h="590550">
                <a:moveTo>
                  <a:pt x="28574" y="590549"/>
                </a:moveTo>
                <a:lnTo>
                  <a:pt x="0" y="590549"/>
                </a:lnTo>
                <a:lnTo>
                  <a:pt x="0" y="0"/>
                </a:lnTo>
                <a:lnTo>
                  <a:pt x="28574" y="0"/>
                </a:lnTo>
                <a:lnTo>
                  <a:pt x="28574" y="590549"/>
                </a:lnTo>
                <a:close/>
              </a:path>
            </a:pathLst>
          </a:custGeom>
          <a:solidFill>
            <a:srgbClr val="2D416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692275" y="3614852"/>
            <a:ext cx="9211310" cy="6159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600"/>
              </a:lnSpc>
              <a:spcBef>
                <a:spcPts val="95"/>
              </a:spcBef>
            </a:pPr>
            <a:r>
              <a:rPr dirty="0" sz="1750" spc="-260" i="1">
                <a:solidFill>
                  <a:srgbClr val="545454"/>
                </a:solidFill>
                <a:latin typeface="Arial"/>
                <a:cs typeface="Arial"/>
              </a:rPr>
              <a:t>"</a:t>
            </a:r>
            <a:r>
              <a:rPr dirty="0" sz="1800" spc="-260">
                <a:solidFill>
                  <a:srgbClr val="545454"/>
                </a:solidFill>
                <a:latin typeface="Dotum"/>
                <a:cs typeface="Dotum"/>
              </a:rPr>
              <a:t>어제는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750" spc="-260" i="1">
                <a:solidFill>
                  <a:srgbClr val="545454"/>
                </a:solidFill>
                <a:latin typeface="Arial"/>
                <a:cs typeface="Arial"/>
              </a:rPr>
              <a:t>(</a:t>
            </a:r>
            <a:r>
              <a:rPr dirty="0" sz="1800" spc="-260">
                <a:solidFill>
                  <a:srgbClr val="545454"/>
                </a:solidFill>
                <a:latin typeface="Dotum"/>
                <a:cs typeface="Dotum"/>
              </a:rPr>
              <a:t>지나간</a:t>
            </a:r>
            <a:r>
              <a:rPr dirty="0" sz="1750" spc="-260" i="1">
                <a:solidFill>
                  <a:srgbClr val="545454"/>
                </a:solidFill>
                <a:latin typeface="Arial"/>
                <a:cs typeface="Arial"/>
              </a:rPr>
              <a:t>)</a:t>
            </a:r>
            <a:r>
              <a:rPr dirty="0" sz="1750" spc="-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20">
                <a:solidFill>
                  <a:srgbClr val="545454"/>
                </a:solidFill>
                <a:latin typeface="Dotum"/>
                <a:cs typeface="Dotum"/>
              </a:rPr>
              <a:t>역사이고</a:t>
            </a:r>
            <a:r>
              <a:rPr dirty="0" sz="1750" spc="-32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750" spc="-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내일은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750" spc="-229" i="1">
                <a:solidFill>
                  <a:srgbClr val="545454"/>
                </a:solidFill>
                <a:latin typeface="Arial"/>
                <a:cs typeface="Arial"/>
              </a:rPr>
              <a:t>(</a:t>
            </a:r>
            <a:r>
              <a:rPr dirty="0" sz="1800" spc="-229">
                <a:solidFill>
                  <a:srgbClr val="545454"/>
                </a:solidFill>
                <a:latin typeface="Dotum"/>
                <a:cs typeface="Dotum"/>
              </a:rPr>
              <a:t>알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0">
                <a:solidFill>
                  <a:srgbClr val="545454"/>
                </a:solidFill>
                <a:latin typeface="Dotum"/>
                <a:cs typeface="Dotum"/>
              </a:rPr>
              <a:t>수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280">
                <a:solidFill>
                  <a:srgbClr val="545454"/>
                </a:solidFill>
                <a:latin typeface="Dotum"/>
                <a:cs typeface="Dotum"/>
              </a:rPr>
              <a:t>없는</a:t>
            </a:r>
            <a:r>
              <a:rPr dirty="0" sz="1750" spc="-280" i="1">
                <a:solidFill>
                  <a:srgbClr val="545454"/>
                </a:solidFill>
                <a:latin typeface="Arial"/>
                <a:cs typeface="Arial"/>
              </a:rPr>
              <a:t>)</a:t>
            </a:r>
            <a:r>
              <a:rPr dirty="0" sz="1750" spc="-4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신비로운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05">
                <a:solidFill>
                  <a:srgbClr val="545454"/>
                </a:solidFill>
                <a:latin typeface="Dotum"/>
                <a:cs typeface="Dotum"/>
              </a:rPr>
              <a:t>것이며</a:t>
            </a:r>
            <a:r>
              <a:rPr dirty="0" sz="1750" spc="-305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750" spc="-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오늘은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545454"/>
                </a:solidFill>
                <a:latin typeface="Dotum"/>
                <a:cs typeface="Dotum"/>
              </a:rPr>
              <a:t>선물이란다</a:t>
            </a:r>
            <a:r>
              <a:rPr dirty="0" sz="1750" spc="-330" i="1">
                <a:solidFill>
                  <a:srgbClr val="545454"/>
                </a:solidFill>
                <a:latin typeface="Arial"/>
                <a:cs typeface="Arial"/>
              </a:rPr>
              <a:t>.</a:t>
            </a:r>
            <a:r>
              <a:rPr dirty="0" sz="1750" spc="-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그래서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그것을</a:t>
            </a:r>
            <a:r>
              <a:rPr dirty="0" sz="1800" spc="-155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750" spc="-80" i="1">
                <a:solidFill>
                  <a:srgbClr val="545454"/>
                </a:solidFill>
                <a:latin typeface="Arial"/>
                <a:cs typeface="Arial"/>
              </a:rPr>
              <a:t>Present</a:t>
            </a:r>
            <a:r>
              <a:rPr dirty="0" sz="1750" spc="-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750" spc="-25" i="1">
                <a:solidFill>
                  <a:srgbClr val="545454"/>
                </a:solidFill>
                <a:latin typeface="Arial"/>
                <a:cs typeface="Arial"/>
              </a:rPr>
              <a:t>(</a:t>
            </a:r>
            <a:r>
              <a:rPr dirty="0" sz="1800" spc="-25">
                <a:solidFill>
                  <a:srgbClr val="545454"/>
                </a:solidFill>
                <a:latin typeface="Dotum"/>
                <a:cs typeface="Dotum"/>
              </a:rPr>
              <a:t>현 </a:t>
            </a:r>
            <a:r>
              <a:rPr dirty="0" sz="1800" spc="-229">
                <a:solidFill>
                  <a:srgbClr val="545454"/>
                </a:solidFill>
                <a:latin typeface="Dotum"/>
                <a:cs typeface="Dotum"/>
              </a:rPr>
              <a:t>재</a:t>
            </a:r>
            <a:r>
              <a:rPr dirty="0" sz="1750" spc="-229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750" spc="-4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30">
                <a:solidFill>
                  <a:srgbClr val="545454"/>
                </a:solidFill>
                <a:latin typeface="Dotum"/>
                <a:cs typeface="Dotum"/>
              </a:rPr>
              <a:t>선물</a:t>
            </a:r>
            <a:r>
              <a:rPr dirty="0" sz="1750" spc="-330" i="1">
                <a:solidFill>
                  <a:srgbClr val="545454"/>
                </a:solidFill>
                <a:latin typeface="Arial"/>
                <a:cs typeface="Arial"/>
              </a:rPr>
              <a:t>)</a:t>
            </a:r>
            <a:r>
              <a:rPr dirty="0" sz="1800" spc="-330">
                <a:solidFill>
                  <a:srgbClr val="545454"/>
                </a:solidFill>
                <a:latin typeface="Dotum"/>
                <a:cs typeface="Dotum"/>
              </a:rPr>
              <a:t>이라고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부르는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225">
                <a:solidFill>
                  <a:srgbClr val="545454"/>
                </a:solidFill>
                <a:latin typeface="Dotum"/>
                <a:cs typeface="Dotum"/>
              </a:rPr>
              <a:t>것이지</a:t>
            </a:r>
            <a:r>
              <a:rPr dirty="0" sz="1750" spc="-225" i="1">
                <a:solidFill>
                  <a:srgbClr val="545454"/>
                </a:solidFill>
                <a:latin typeface="Arial"/>
                <a:cs typeface="Arial"/>
              </a:rPr>
              <a:t>."</a:t>
            </a:r>
            <a:r>
              <a:rPr dirty="0" sz="1750" spc="-4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750" spc="-370" i="1">
                <a:solidFill>
                  <a:srgbClr val="545454"/>
                </a:solidFill>
                <a:latin typeface="Arial"/>
                <a:cs typeface="Arial"/>
              </a:rPr>
              <a:t>—</a:t>
            </a:r>
            <a:r>
              <a:rPr dirty="0" sz="1750" spc="-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545454"/>
                </a:solidFill>
                <a:latin typeface="Dotum"/>
                <a:cs typeface="Dotum"/>
              </a:rPr>
              <a:t>대사부</a:t>
            </a:r>
            <a:r>
              <a:rPr dirty="0" sz="1800" spc="-15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1800" spc="-405">
                <a:solidFill>
                  <a:srgbClr val="545454"/>
                </a:solidFill>
                <a:latin typeface="Dotum"/>
                <a:cs typeface="Dotum"/>
              </a:rPr>
              <a:t>우그웨이</a:t>
            </a:r>
            <a:endParaRPr sz="1800">
              <a:latin typeface="Dotum"/>
              <a:cs typeface="Dotum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41797" y="1660728"/>
            <a:ext cx="845375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서사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속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어려움과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65">
                <a:solidFill>
                  <a:srgbClr val="444444"/>
                </a:solidFill>
                <a:latin typeface="Dotum"/>
                <a:cs typeface="Dotum"/>
              </a:rPr>
              <a:t>극복</a:t>
            </a:r>
            <a:r>
              <a:rPr dirty="0" sz="2050" spc="-265">
                <a:solidFill>
                  <a:srgbClr val="444444"/>
                </a:solidFill>
                <a:latin typeface="Microsoft Sans Serif"/>
                <a:cs typeface="Microsoft Sans Serif"/>
              </a:rPr>
              <a:t>:</a:t>
            </a:r>
            <a:r>
              <a:rPr dirty="0" sz="2050" spc="-3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애착</a:t>
            </a:r>
            <a:r>
              <a:rPr dirty="0" sz="2000" spc="-160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50" spc="-27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70">
                <a:solidFill>
                  <a:srgbClr val="444444"/>
                </a:solidFill>
                <a:latin typeface="Dotum"/>
                <a:cs typeface="Dotum"/>
              </a:rPr>
              <a:t>포의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사부와의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25">
                <a:solidFill>
                  <a:srgbClr val="444444"/>
                </a:solidFill>
                <a:latin typeface="Dotum"/>
                <a:cs typeface="Dotum"/>
              </a:rPr>
              <a:t>관계</a:t>
            </a:r>
            <a:r>
              <a:rPr dirty="0" sz="2050" spc="-22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50" spc="-3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좌절</a:t>
            </a:r>
            <a:r>
              <a:rPr dirty="0" sz="2000" spc="-160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50" spc="-29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90">
                <a:solidFill>
                  <a:srgbClr val="444444"/>
                </a:solidFill>
                <a:latin typeface="Dotum"/>
                <a:cs typeface="Dotum"/>
              </a:rPr>
              <a:t>비급의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25">
                <a:solidFill>
                  <a:srgbClr val="444444"/>
                </a:solidFill>
                <a:latin typeface="Dotum"/>
                <a:cs typeface="Dotum"/>
              </a:rPr>
              <a:t>허상</a:t>
            </a:r>
            <a:r>
              <a:rPr dirty="0" sz="2050" spc="-225">
                <a:solidFill>
                  <a:srgbClr val="444444"/>
                </a:solidFill>
                <a:latin typeface="Microsoft Sans Serif"/>
                <a:cs typeface="Microsoft Sans Serif"/>
              </a:rPr>
              <a:t>),</a:t>
            </a:r>
            <a:r>
              <a:rPr dirty="0" sz="2050" spc="-3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거절</a:t>
            </a:r>
            <a:r>
              <a:rPr dirty="0" sz="2000" spc="-160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50" spc="-29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90">
                <a:solidFill>
                  <a:srgbClr val="444444"/>
                </a:solidFill>
                <a:latin typeface="Dotum"/>
                <a:cs typeface="Dotum"/>
              </a:rPr>
              <a:t>출생의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95">
                <a:solidFill>
                  <a:srgbClr val="444444"/>
                </a:solidFill>
                <a:latin typeface="Dotum"/>
                <a:cs typeface="Dotum"/>
              </a:rPr>
              <a:t>진실</a:t>
            </a:r>
            <a:r>
              <a:rPr dirty="0" sz="2050" spc="-295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endParaRPr sz="2050">
              <a:latin typeface="Microsoft Sans Serif"/>
              <a:cs typeface="Microsoft Sans Serif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2272157"/>
            <a:ext cx="583057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극복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방식은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역설적으로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동양적</a:t>
            </a:r>
            <a:r>
              <a:rPr dirty="0" sz="2000" spc="-160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00" spc="-315">
                <a:solidFill>
                  <a:srgbClr val="2D4162"/>
                </a:solidFill>
                <a:latin typeface="Dotum"/>
                <a:cs typeface="Dotum"/>
              </a:rPr>
              <a:t>지혜</a:t>
            </a:r>
            <a:r>
              <a:rPr dirty="0" sz="2000" spc="-315">
                <a:solidFill>
                  <a:srgbClr val="2D4162"/>
                </a:solidFill>
                <a:latin typeface="DejaVu Sans Condensed"/>
                <a:cs typeface="DejaVu Sans Condensed"/>
              </a:rPr>
              <a:t>(</a:t>
            </a:r>
            <a:r>
              <a:rPr dirty="0" sz="2000" spc="-315">
                <a:solidFill>
                  <a:srgbClr val="2D4162"/>
                </a:solidFill>
                <a:latin typeface="Dotum"/>
                <a:cs typeface="Dotum"/>
              </a:rPr>
              <a:t>불교적</a:t>
            </a:r>
            <a:r>
              <a:rPr dirty="0" sz="2000" spc="-160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00" spc="-305">
                <a:solidFill>
                  <a:srgbClr val="2D4162"/>
                </a:solidFill>
                <a:latin typeface="Dotum"/>
                <a:cs typeface="Dotum"/>
              </a:rPr>
              <a:t>깨달음</a:t>
            </a:r>
            <a:r>
              <a:rPr dirty="0" sz="2000" spc="-305">
                <a:solidFill>
                  <a:srgbClr val="2D4162"/>
                </a:solidFill>
                <a:latin typeface="DejaVu Sans Condensed"/>
                <a:cs typeface="DejaVu Sans Condensed"/>
              </a:rPr>
              <a:t>)</a:t>
            </a:r>
            <a:r>
              <a:rPr dirty="0" sz="2000" spc="-305">
                <a:solidFill>
                  <a:srgbClr val="444444"/>
                </a:solidFill>
                <a:latin typeface="Dotum"/>
                <a:cs typeface="Dotum"/>
              </a:rPr>
              <a:t>로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해결됨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06499" y="28835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441797" y="2881757"/>
            <a:ext cx="41313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시리즈를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통해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변화와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초월의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단계까지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도달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06499" y="446473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441797" y="4461078"/>
            <a:ext cx="757047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200">
                <a:solidFill>
                  <a:srgbClr val="2D4162"/>
                </a:solidFill>
                <a:latin typeface="SimSun"/>
                <a:cs typeface="SimSun"/>
              </a:rPr>
              <a:t>『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쿵푸팬더</a:t>
            </a:r>
            <a:r>
              <a:rPr dirty="0" sz="2000" spc="-165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00" spc="-114">
                <a:solidFill>
                  <a:srgbClr val="2D4162"/>
                </a:solidFill>
                <a:latin typeface="DejaVu Sans Condensed"/>
                <a:cs typeface="DejaVu Sans Condensed"/>
              </a:rPr>
              <a:t>1</a:t>
            </a:r>
            <a:r>
              <a:rPr dirty="0" sz="2000" spc="-200">
                <a:solidFill>
                  <a:srgbClr val="2D4162"/>
                </a:solidFill>
                <a:latin typeface="SimSun"/>
                <a:cs typeface="SimSun"/>
              </a:rPr>
              <a:t>』</a:t>
            </a:r>
            <a:r>
              <a:rPr dirty="0" sz="2050" spc="-55">
                <a:solidFill>
                  <a:srgbClr val="444444"/>
                </a:solidFill>
                <a:latin typeface="Microsoft Sans Serif"/>
                <a:cs typeface="Microsoft Sans Serif"/>
              </a:rPr>
              <a:t>: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애착을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역으로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활용하여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좌절을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극복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50" spc="-29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90">
                <a:solidFill>
                  <a:srgbClr val="444444"/>
                </a:solidFill>
                <a:latin typeface="Dotum"/>
                <a:cs typeface="Dotum"/>
              </a:rPr>
              <a:t>국수의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비급과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내면의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5">
                <a:solidFill>
                  <a:srgbClr val="444444"/>
                </a:solidFill>
                <a:latin typeface="Dotum"/>
                <a:cs typeface="Dotum"/>
              </a:rPr>
              <a:t>힘</a:t>
            </a:r>
            <a:r>
              <a:rPr dirty="0" sz="2050" spc="-25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endParaRPr sz="2050">
              <a:latin typeface="Microsoft Sans Serif"/>
              <a:cs typeface="Microsoft Sans Serif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206499" y="507433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441797" y="5070678"/>
            <a:ext cx="667258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200">
                <a:solidFill>
                  <a:srgbClr val="2D4162"/>
                </a:solidFill>
                <a:latin typeface="SimSun"/>
                <a:cs typeface="SimSun"/>
              </a:rPr>
              <a:t>『</a:t>
            </a:r>
            <a:r>
              <a:rPr dirty="0" sz="2000" spc="-360">
                <a:solidFill>
                  <a:srgbClr val="2D4162"/>
                </a:solidFill>
                <a:latin typeface="Dotum"/>
                <a:cs typeface="Dotum"/>
              </a:rPr>
              <a:t>쿵푸팬더</a:t>
            </a:r>
            <a:r>
              <a:rPr dirty="0" sz="2000" spc="-165">
                <a:solidFill>
                  <a:srgbClr val="2D4162"/>
                </a:solidFill>
                <a:latin typeface="Dotum"/>
                <a:cs typeface="Dotum"/>
              </a:rPr>
              <a:t> </a:t>
            </a:r>
            <a:r>
              <a:rPr dirty="0" sz="2000" spc="-114">
                <a:solidFill>
                  <a:srgbClr val="2D4162"/>
                </a:solidFill>
                <a:latin typeface="DejaVu Sans Condensed"/>
                <a:cs typeface="DejaVu Sans Condensed"/>
              </a:rPr>
              <a:t>2</a:t>
            </a:r>
            <a:r>
              <a:rPr dirty="0" sz="2000" spc="-200">
                <a:solidFill>
                  <a:srgbClr val="2D4162"/>
                </a:solidFill>
                <a:latin typeface="SimSun"/>
                <a:cs typeface="SimSun"/>
              </a:rPr>
              <a:t>』</a:t>
            </a:r>
            <a:r>
              <a:rPr dirty="0" sz="2050" spc="-105">
                <a:solidFill>
                  <a:srgbClr val="444444"/>
                </a:solidFill>
                <a:latin typeface="Microsoft Sans Serif"/>
                <a:cs typeface="Microsoft Sans Serif"/>
              </a:rPr>
              <a:t>: "</a:t>
            </a:r>
            <a:r>
              <a:rPr dirty="0" sz="2000" spc="-245">
                <a:solidFill>
                  <a:srgbClr val="444444"/>
                </a:solidFill>
                <a:latin typeface="Dotum"/>
                <a:cs typeface="Dotum"/>
              </a:rPr>
              <a:t>내면의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45">
                <a:solidFill>
                  <a:srgbClr val="444444"/>
                </a:solidFill>
                <a:latin typeface="Dotum"/>
                <a:cs typeface="Dotum"/>
              </a:rPr>
              <a:t>평화</a:t>
            </a:r>
            <a:r>
              <a:rPr dirty="0" sz="2050" spc="-245">
                <a:solidFill>
                  <a:srgbClr val="444444"/>
                </a:solidFill>
                <a:latin typeface="Microsoft Sans Serif"/>
                <a:cs typeface="Microsoft Sans Serif"/>
              </a:rPr>
              <a:t>"</a:t>
            </a:r>
            <a:r>
              <a:rPr dirty="0" sz="2000" spc="-245">
                <a:solidFill>
                  <a:srgbClr val="444444"/>
                </a:solidFill>
                <a:latin typeface="Dotum"/>
                <a:cs typeface="Dotum"/>
              </a:rPr>
              <a:t>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통한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과거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거절감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극복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50" spc="-29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90">
                <a:solidFill>
                  <a:srgbClr val="444444"/>
                </a:solidFill>
                <a:latin typeface="Dotum"/>
                <a:cs typeface="Dotum"/>
              </a:rPr>
              <a:t>출생의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95">
                <a:solidFill>
                  <a:srgbClr val="444444"/>
                </a:solidFill>
                <a:latin typeface="Dotum"/>
                <a:cs typeface="Dotum"/>
              </a:rPr>
              <a:t>비밀</a:t>
            </a:r>
            <a:r>
              <a:rPr dirty="0" sz="2050" spc="-295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endParaRPr sz="20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동양</a:t>
            </a:r>
            <a:r>
              <a:rPr dirty="0" spc="-300"/>
              <a:t> </a:t>
            </a:r>
            <a:r>
              <a:rPr dirty="0" spc="-535"/>
              <a:t>성장심리</a:t>
            </a:r>
            <a:r>
              <a:rPr dirty="0" spc="-300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0">
                <a:latin typeface="Arial"/>
                <a:cs typeface="Arial"/>
              </a:rPr>
              <a:t> </a:t>
            </a:r>
            <a:r>
              <a:rPr dirty="0" spc="-535"/>
              <a:t>삼강오륜과</a:t>
            </a:r>
            <a:r>
              <a:rPr dirty="0" spc="-300"/>
              <a:t> </a:t>
            </a:r>
            <a:r>
              <a:rPr dirty="0" spc="-535"/>
              <a:t>전통적</a:t>
            </a:r>
            <a:r>
              <a:rPr dirty="0" spc="-300"/>
              <a:t> </a:t>
            </a:r>
            <a:r>
              <a:rPr dirty="0" spc="-555"/>
              <a:t>성장서사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219199" y="3190874"/>
            <a:ext cx="2143125" cy="971550"/>
            <a:chOff x="1219199" y="3190874"/>
            <a:chExt cx="2143125" cy="971550"/>
          </a:xfrm>
        </p:grpSpPr>
        <p:sp>
          <p:nvSpPr>
            <p:cNvPr id="4" name="object 4" descr=""/>
            <p:cNvSpPr/>
            <p:nvPr/>
          </p:nvSpPr>
          <p:spPr>
            <a:xfrm>
              <a:off x="1223962" y="3195637"/>
              <a:ext cx="2133600" cy="962025"/>
            </a:xfrm>
            <a:custGeom>
              <a:avLst/>
              <a:gdLst/>
              <a:ahLst/>
              <a:cxnLst/>
              <a:rect l="l" t="t" r="r" b="b"/>
              <a:pathLst>
                <a:path w="2133600" h="962025">
                  <a:moveTo>
                    <a:pt x="2066852" y="962024"/>
                  </a:moveTo>
                  <a:lnTo>
                    <a:pt x="66746" y="962024"/>
                  </a:lnTo>
                  <a:lnTo>
                    <a:pt x="62101" y="961567"/>
                  </a:lnTo>
                  <a:lnTo>
                    <a:pt x="24240" y="944417"/>
                  </a:lnTo>
                  <a:lnTo>
                    <a:pt x="2287" y="909124"/>
                  </a:lnTo>
                  <a:lnTo>
                    <a:pt x="0" y="895277"/>
                  </a:lnTo>
                  <a:lnTo>
                    <a:pt x="0" y="890587"/>
                  </a:lnTo>
                  <a:lnTo>
                    <a:pt x="0" y="66746"/>
                  </a:lnTo>
                  <a:lnTo>
                    <a:pt x="14645" y="27848"/>
                  </a:lnTo>
                  <a:lnTo>
                    <a:pt x="48432" y="3642"/>
                  </a:lnTo>
                  <a:lnTo>
                    <a:pt x="66746" y="0"/>
                  </a:lnTo>
                  <a:lnTo>
                    <a:pt x="2066852" y="0"/>
                  </a:lnTo>
                  <a:lnTo>
                    <a:pt x="2105750" y="14645"/>
                  </a:lnTo>
                  <a:lnTo>
                    <a:pt x="2129956" y="48432"/>
                  </a:lnTo>
                  <a:lnTo>
                    <a:pt x="2133599" y="66746"/>
                  </a:lnTo>
                  <a:lnTo>
                    <a:pt x="2133599" y="895277"/>
                  </a:lnTo>
                  <a:lnTo>
                    <a:pt x="2118953" y="934175"/>
                  </a:lnTo>
                  <a:lnTo>
                    <a:pt x="2085166" y="958381"/>
                  </a:lnTo>
                  <a:lnTo>
                    <a:pt x="2071498" y="961567"/>
                  </a:lnTo>
                  <a:lnTo>
                    <a:pt x="2066852" y="962024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223962" y="3195637"/>
              <a:ext cx="2133600" cy="962025"/>
            </a:xfrm>
            <a:custGeom>
              <a:avLst/>
              <a:gdLst/>
              <a:ahLst/>
              <a:cxnLst/>
              <a:rect l="l" t="t" r="r" b="b"/>
              <a:pathLst>
                <a:path w="2133600" h="962025">
                  <a:moveTo>
                    <a:pt x="0" y="890587"/>
                  </a:moveTo>
                  <a:lnTo>
                    <a:pt x="0" y="71437"/>
                  </a:lnTo>
                  <a:lnTo>
                    <a:pt x="0" y="66746"/>
                  </a:lnTo>
                  <a:lnTo>
                    <a:pt x="457" y="62100"/>
                  </a:lnTo>
                  <a:lnTo>
                    <a:pt x="1372" y="57500"/>
                  </a:lnTo>
                  <a:lnTo>
                    <a:pt x="2287" y="52899"/>
                  </a:lnTo>
                  <a:lnTo>
                    <a:pt x="3642" y="48432"/>
                  </a:lnTo>
                  <a:lnTo>
                    <a:pt x="5437" y="44099"/>
                  </a:lnTo>
                  <a:lnTo>
                    <a:pt x="7232" y="39765"/>
                  </a:lnTo>
                  <a:lnTo>
                    <a:pt x="9433" y="35649"/>
                  </a:lnTo>
                  <a:lnTo>
                    <a:pt x="12039" y="31748"/>
                  </a:lnTo>
                  <a:lnTo>
                    <a:pt x="14645" y="27848"/>
                  </a:lnTo>
                  <a:lnTo>
                    <a:pt x="17606" y="24240"/>
                  </a:lnTo>
                  <a:lnTo>
                    <a:pt x="20923" y="20923"/>
                  </a:lnTo>
                  <a:lnTo>
                    <a:pt x="24240" y="17606"/>
                  </a:lnTo>
                  <a:lnTo>
                    <a:pt x="27848" y="14645"/>
                  </a:lnTo>
                  <a:lnTo>
                    <a:pt x="31748" y="12039"/>
                  </a:lnTo>
                  <a:lnTo>
                    <a:pt x="35648" y="9433"/>
                  </a:lnTo>
                  <a:lnTo>
                    <a:pt x="66746" y="0"/>
                  </a:lnTo>
                  <a:lnTo>
                    <a:pt x="71437" y="0"/>
                  </a:lnTo>
                  <a:lnTo>
                    <a:pt x="2062162" y="0"/>
                  </a:lnTo>
                  <a:lnTo>
                    <a:pt x="2066852" y="0"/>
                  </a:lnTo>
                  <a:lnTo>
                    <a:pt x="2071498" y="457"/>
                  </a:lnTo>
                  <a:lnTo>
                    <a:pt x="2109359" y="17606"/>
                  </a:lnTo>
                  <a:lnTo>
                    <a:pt x="2112676" y="20923"/>
                  </a:lnTo>
                  <a:lnTo>
                    <a:pt x="2115992" y="24240"/>
                  </a:lnTo>
                  <a:lnTo>
                    <a:pt x="2132226" y="57500"/>
                  </a:lnTo>
                  <a:lnTo>
                    <a:pt x="2133141" y="62100"/>
                  </a:lnTo>
                  <a:lnTo>
                    <a:pt x="2133599" y="66746"/>
                  </a:lnTo>
                  <a:lnTo>
                    <a:pt x="2133599" y="71437"/>
                  </a:lnTo>
                  <a:lnTo>
                    <a:pt x="2133599" y="890587"/>
                  </a:lnTo>
                  <a:lnTo>
                    <a:pt x="2133599" y="895277"/>
                  </a:lnTo>
                  <a:lnTo>
                    <a:pt x="2133142" y="899923"/>
                  </a:lnTo>
                  <a:lnTo>
                    <a:pt x="2121559" y="930275"/>
                  </a:lnTo>
                  <a:lnTo>
                    <a:pt x="2118953" y="934175"/>
                  </a:lnTo>
                  <a:lnTo>
                    <a:pt x="2085166" y="958381"/>
                  </a:lnTo>
                  <a:lnTo>
                    <a:pt x="2066852" y="962024"/>
                  </a:lnTo>
                  <a:lnTo>
                    <a:pt x="2062162" y="962024"/>
                  </a:lnTo>
                  <a:lnTo>
                    <a:pt x="71437" y="962024"/>
                  </a:lnTo>
                  <a:lnTo>
                    <a:pt x="66746" y="962024"/>
                  </a:lnTo>
                  <a:lnTo>
                    <a:pt x="62101" y="961567"/>
                  </a:lnTo>
                  <a:lnTo>
                    <a:pt x="31748" y="949984"/>
                  </a:lnTo>
                  <a:lnTo>
                    <a:pt x="27848" y="947378"/>
                  </a:lnTo>
                  <a:lnTo>
                    <a:pt x="3642" y="913591"/>
                  </a:lnTo>
                  <a:lnTo>
                    <a:pt x="0" y="895277"/>
                  </a:lnTo>
                  <a:lnTo>
                    <a:pt x="0" y="890587"/>
                  </a:lnTo>
                  <a:close/>
                </a:path>
              </a:pathLst>
            </a:custGeom>
            <a:ln w="9524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828601" y="3235412"/>
            <a:ext cx="927100" cy="752475"/>
          </a:xfrm>
          <a:prstGeom prst="rect">
            <a:avLst/>
          </a:prstGeom>
        </p:spPr>
        <p:txBody>
          <a:bodyPr wrap="square" lIns="0" tIns="1238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75"/>
              </a:spcBef>
            </a:pPr>
            <a:r>
              <a:rPr dirty="0" sz="1750" spc="-320" b="1">
                <a:solidFill>
                  <a:srgbClr val="2D4162"/>
                </a:solidFill>
                <a:latin typeface="Malgun Gothic"/>
                <a:cs typeface="Malgun Gothic"/>
              </a:rPr>
              <a:t>쿵푸팬더</a:t>
            </a:r>
            <a:r>
              <a:rPr dirty="0" sz="1750" spc="-175" b="1">
                <a:solidFill>
                  <a:srgbClr val="2D4162"/>
                </a:solidFill>
                <a:latin typeface="Malgun Gothic"/>
                <a:cs typeface="Malgun Gothic"/>
              </a:rPr>
              <a:t> </a:t>
            </a:r>
            <a:r>
              <a:rPr dirty="0" sz="1750" spc="-50" b="1">
                <a:solidFill>
                  <a:srgbClr val="2D4162"/>
                </a:solidFill>
                <a:latin typeface="Trebuchet MS"/>
                <a:cs typeface="Trebuchet MS"/>
              </a:rPr>
              <a:t>1</a:t>
            </a:r>
            <a:endParaRPr sz="17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dirty="0" sz="1600" spc="-315">
                <a:solidFill>
                  <a:srgbClr val="545454"/>
                </a:solidFill>
                <a:latin typeface="Dotum"/>
                <a:cs typeface="Dotum"/>
              </a:rPr>
              <a:t>자녀서사</a:t>
            </a:r>
            <a:endParaRPr sz="1600">
              <a:latin typeface="Dotum"/>
              <a:cs typeface="Dotum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3752849" y="3190874"/>
            <a:ext cx="2152650" cy="971550"/>
            <a:chOff x="3752849" y="3190874"/>
            <a:chExt cx="2152650" cy="971550"/>
          </a:xfrm>
        </p:grpSpPr>
        <p:sp>
          <p:nvSpPr>
            <p:cNvPr id="8" name="object 8" descr=""/>
            <p:cNvSpPr/>
            <p:nvPr/>
          </p:nvSpPr>
          <p:spPr>
            <a:xfrm>
              <a:off x="3757612" y="3195637"/>
              <a:ext cx="2143125" cy="962025"/>
            </a:xfrm>
            <a:custGeom>
              <a:avLst/>
              <a:gdLst/>
              <a:ahLst/>
              <a:cxnLst/>
              <a:rect l="l" t="t" r="r" b="b"/>
              <a:pathLst>
                <a:path w="2143125" h="962025">
                  <a:moveTo>
                    <a:pt x="2076378" y="962024"/>
                  </a:moveTo>
                  <a:lnTo>
                    <a:pt x="66746" y="962024"/>
                  </a:lnTo>
                  <a:lnTo>
                    <a:pt x="62101" y="961567"/>
                  </a:lnTo>
                  <a:lnTo>
                    <a:pt x="24240" y="944417"/>
                  </a:lnTo>
                  <a:lnTo>
                    <a:pt x="2287" y="909124"/>
                  </a:lnTo>
                  <a:lnTo>
                    <a:pt x="0" y="895277"/>
                  </a:lnTo>
                  <a:lnTo>
                    <a:pt x="0" y="890587"/>
                  </a:lnTo>
                  <a:lnTo>
                    <a:pt x="0" y="66746"/>
                  </a:lnTo>
                  <a:lnTo>
                    <a:pt x="14645" y="27848"/>
                  </a:lnTo>
                  <a:lnTo>
                    <a:pt x="48432" y="3642"/>
                  </a:lnTo>
                  <a:lnTo>
                    <a:pt x="66746" y="0"/>
                  </a:lnTo>
                  <a:lnTo>
                    <a:pt x="2076378" y="0"/>
                  </a:lnTo>
                  <a:lnTo>
                    <a:pt x="2115275" y="14645"/>
                  </a:lnTo>
                  <a:lnTo>
                    <a:pt x="2139480" y="48432"/>
                  </a:lnTo>
                  <a:lnTo>
                    <a:pt x="2143124" y="66746"/>
                  </a:lnTo>
                  <a:lnTo>
                    <a:pt x="2143124" y="895277"/>
                  </a:lnTo>
                  <a:lnTo>
                    <a:pt x="2128478" y="934175"/>
                  </a:lnTo>
                  <a:lnTo>
                    <a:pt x="2094691" y="958381"/>
                  </a:lnTo>
                  <a:lnTo>
                    <a:pt x="2081023" y="961567"/>
                  </a:lnTo>
                  <a:lnTo>
                    <a:pt x="2076378" y="962024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757612" y="3195637"/>
              <a:ext cx="2143125" cy="962025"/>
            </a:xfrm>
            <a:custGeom>
              <a:avLst/>
              <a:gdLst/>
              <a:ahLst/>
              <a:cxnLst/>
              <a:rect l="l" t="t" r="r" b="b"/>
              <a:pathLst>
                <a:path w="2143125" h="962025">
                  <a:moveTo>
                    <a:pt x="0" y="890587"/>
                  </a:moveTo>
                  <a:lnTo>
                    <a:pt x="0" y="71437"/>
                  </a:lnTo>
                  <a:lnTo>
                    <a:pt x="0" y="66746"/>
                  </a:lnTo>
                  <a:lnTo>
                    <a:pt x="457" y="62100"/>
                  </a:lnTo>
                  <a:lnTo>
                    <a:pt x="17606" y="24240"/>
                  </a:lnTo>
                  <a:lnTo>
                    <a:pt x="20923" y="20923"/>
                  </a:lnTo>
                  <a:lnTo>
                    <a:pt x="24240" y="17606"/>
                  </a:lnTo>
                  <a:lnTo>
                    <a:pt x="27848" y="14645"/>
                  </a:lnTo>
                  <a:lnTo>
                    <a:pt x="31748" y="12039"/>
                  </a:lnTo>
                  <a:lnTo>
                    <a:pt x="35648" y="9433"/>
                  </a:lnTo>
                  <a:lnTo>
                    <a:pt x="66746" y="0"/>
                  </a:lnTo>
                  <a:lnTo>
                    <a:pt x="71437" y="0"/>
                  </a:lnTo>
                  <a:lnTo>
                    <a:pt x="2071687" y="0"/>
                  </a:lnTo>
                  <a:lnTo>
                    <a:pt x="2076378" y="0"/>
                  </a:lnTo>
                  <a:lnTo>
                    <a:pt x="2081023" y="457"/>
                  </a:lnTo>
                  <a:lnTo>
                    <a:pt x="2118883" y="17606"/>
                  </a:lnTo>
                  <a:lnTo>
                    <a:pt x="2122200" y="20923"/>
                  </a:lnTo>
                  <a:lnTo>
                    <a:pt x="2125517" y="24240"/>
                  </a:lnTo>
                  <a:lnTo>
                    <a:pt x="2128478" y="27848"/>
                  </a:lnTo>
                  <a:lnTo>
                    <a:pt x="2131083" y="31748"/>
                  </a:lnTo>
                  <a:lnTo>
                    <a:pt x="2133689" y="35649"/>
                  </a:lnTo>
                  <a:lnTo>
                    <a:pt x="2135890" y="39765"/>
                  </a:lnTo>
                  <a:lnTo>
                    <a:pt x="2137685" y="44099"/>
                  </a:lnTo>
                  <a:lnTo>
                    <a:pt x="2139480" y="48432"/>
                  </a:lnTo>
                  <a:lnTo>
                    <a:pt x="2140835" y="52899"/>
                  </a:lnTo>
                  <a:lnTo>
                    <a:pt x="2141751" y="57500"/>
                  </a:lnTo>
                  <a:lnTo>
                    <a:pt x="2142666" y="62100"/>
                  </a:lnTo>
                  <a:lnTo>
                    <a:pt x="2143124" y="66746"/>
                  </a:lnTo>
                  <a:lnTo>
                    <a:pt x="2143124" y="71437"/>
                  </a:lnTo>
                  <a:lnTo>
                    <a:pt x="2143124" y="890587"/>
                  </a:lnTo>
                  <a:lnTo>
                    <a:pt x="2143124" y="895277"/>
                  </a:lnTo>
                  <a:lnTo>
                    <a:pt x="2142666" y="899923"/>
                  </a:lnTo>
                  <a:lnTo>
                    <a:pt x="2141751" y="904524"/>
                  </a:lnTo>
                  <a:lnTo>
                    <a:pt x="2140835" y="909124"/>
                  </a:lnTo>
                  <a:lnTo>
                    <a:pt x="2139480" y="913591"/>
                  </a:lnTo>
                  <a:lnTo>
                    <a:pt x="2137685" y="917925"/>
                  </a:lnTo>
                  <a:lnTo>
                    <a:pt x="2135890" y="922258"/>
                  </a:lnTo>
                  <a:lnTo>
                    <a:pt x="2133689" y="926375"/>
                  </a:lnTo>
                  <a:lnTo>
                    <a:pt x="2131083" y="930275"/>
                  </a:lnTo>
                  <a:lnTo>
                    <a:pt x="2128478" y="934175"/>
                  </a:lnTo>
                  <a:lnTo>
                    <a:pt x="2094691" y="958381"/>
                  </a:lnTo>
                  <a:lnTo>
                    <a:pt x="2085623" y="960652"/>
                  </a:lnTo>
                  <a:lnTo>
                    <a:pt x="2081023" y="961567"/>
                  </a:lnTo>
                  <a:lnTo>
                    <a:pt x="2076378" y="962024"/>
                  </a:lnTo>
                  <a:lnTo>
                    <a:pt x="2071687" y="962024"/>
                  </a:lnTo>
                  <a:lnTo>
                    <a:pt x="71437" y="962024"/>
                  </a:lnTo>
                  <a:lnTo>
                    <a:pt x="66746" y="962024"/>
                  </a:lnTo>
                  <a:lnTo>
                    <a:pt x="62101" y="961567"/>
                  </a:lnTo>
                  <a:lnTo>
                    <a:pt x="31748" y="949984"/>
                  </a:lnTo>
                  <a:lnTo>
                    <a:pt x="27848" y="947378"/>
                  </a:lnTo>
                  <a:lnTo>
                    <a:pt x="3642" y="913591"/>
                  </a:lnTo>
                  <a:lnTo>
                    <a:pt x="0" y="895277"/>
                  </a:lnTo>
                  <a:lnTo>
                    <a:pt x="0" y="890587"/>
                  </a:lnTo>
                  <a:close/>
                </a:path>
              </a:pathLst>
            </a:custGeom>
            <a:ln w="9524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4364483" y="3235412"/>
            <a:ext cx="927100" cy="752475"/>
          </a:xfrm>
          <a:prstGeom prst="rect">
            <a:avLst/>
          </a:prstGeom>
        </p:spPr>
        <p:txBody>
          <a:bodyPr wrap="square" lIns="0" tIns="1238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75"/>
              </a:spcBef>
            </a:pPr>
            <a:r>
              <a:rPr dirty="0" sz="1750" spc="-320" b="1">
                <a:solidFill>
                  <a:srgbClr val="2D4162"/>
                </a:solidFill>
                <a:latin typeface="Malgun Gothic"/>
                <a:cs typeface="Malgun Gothic"/>
              </a:rPr>
              <a:t>쿵푸팬더</a:t>
            </a:r>
            <a:r>
              <a:rPr dirty="0" sz="1750" spc="-175" b="1">
                <a:solidFill>
                  <a:srgbClr val="2D4162"/>
                </a:solidFill>
                <a:latin typeface="Malgun Gothic"/>
                <a:cs typeface="Malgun Gothic"/>
              </a:rPr>
              <a:t> </a:t>
            </a:r>
            <a:r>
              <a:rPr dirty="0" sz="1750" spc="-50" b="1">
                <a:solidFill>
                  <a:srgbClr val="2D4162"/>
                </a:solidFill>
                <a:latin typeface="Trebuchet MS"/>
                <a:cs typeface="Trebuchet MS"/>
              </a:rPr>
              <a:t>2</a:t>
            </a:r>
            <a:endParaRPr sz="17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dirty="0" sz="1600" spc="-315">
                <a:solidFill>
                  <a:srgbClr val="545454"/>
                </a:solidFill>
                <a:latin typeface="Dotum"/>
                <a:cs typeface="Dotum"/>
              </a:rPr>
              <a:t>남녀서사</a:t>
            </a:r>
            <a:endParaRPr sz="1600">
              <a:latin typeface="Dotum"/>
              <a:cs typeface="Dotum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6286498" y="3190874"/>
            <a:ext cx="2152650" cy="971550"/>
            <a:chOff x="6286498" y="3190874"/>
            <a:chExt cx="2152650" cy="971550"/>
          </a:xfrm>
        </p:grpSpPr>
        <p:sp>
          <p:nvSpPr>
            <p:cNvPr id="12" name="object 12" descr=""/>
            <p:cNvSpPr/>
            <p:nvPr/>
          </p:nvSpPr>
          <p:spPr>
            <a:xfrm>
              <a:off x="6291261" y="3195637"/>
              <a:ext cx="2143125" cy="962025"/>
            </a:xfrm>
            <a:custGeom>
              <a:avLst/>
              <a:gdLst/>
              <a:ahLst/>
              <a:cxnLst/>
              <a:rect l="l" t="t" r="r" b="b"/>
              <a:pathLst>
                <a:path w="2143125" h="962025">
                  <a:moveTo>
                    <a:pt x="2076377" y="962024"/>
                  </a:moveTo>
                  <a:lnTo>
                    <a:pt x="66747" y="962024"/>
                  </a:lnTo>
                  <a:lnTo>
                    <a:pt x="62100" y="961567"/>
                  </a:lnTo>
                  <a:lnTo>
                    <a:pt x="24239" y="944417"/>
                  </a:lnTo>
                  <a:lnTo>
                    <a:pt x="2287" y="909124"/>
                  </a:lnTo>
                  <a:lnTo>
                    <a:pt x="0" y="895277"/>
                  </a:lnTo>
                  <a:lnTo>
                    <a:pt x="0" y="890587"/>
                  </a:lnTo>
                  <a:lnTo>
                    <a:pt x="0" y="66746"/>
                  </a:lnTo>
                  <a:lnTo>
                    <a:pt x="14645" y="27848"/>
                  </a:lnTo>
                  <a:lnTo>
                    <a:pt x="48432" y="3642"/>
                  </a:lnTo>
                  <a:lnTo>
                    <a:pt x="66747" y="0"/>
                  </a:lnTo>
                  <a:lnTo>
                    <a:pt x="2076377" y="0"/>
                  </a:lnTo>
                  <a:lnTo>
                    <a:pt x="2115275" y="14645"/>
                  </a:lnTo>
                  <a:lnTo>
                    <a:pt x="2139481" y="48432"/>
                  </a:lnTo>
                  <a:lnTo>
                    <a:pt x="2143125" y="66746"/>
                  </a:lnTo>
                  <a:lnTo>
                    <a:pt x="2143125" y="895277"/>
                  </a:lnTo>
                  <a:lnTo>
                    <a:pt x="2128479" y="934175"/>
                  </a:lnTo>
                  <a:lnTo>
                    <a:pt x="2094691" y="958381"/>
                  </a:lnTo>
                  <a:lnTo>
                    <a:pt x="2081023" y="961567"/>
                  </a:lnTo>
                  <a:lnTo>
                    <a:pt x="2076377" y="962024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291261" y="3195637"/>
              <a:ext cx="2143125" cy="962025"/>
            </a:xfrm>
            <a:custGeom>
              <a:avLst/>
              <a:gdLst/>
              <a:ahLst/>
              <a:cxnLst/>
              <a:rect l="l" t="t" r="r" b="b"/>
              <a:pathLst>
                <a:path w="2143125" h="962025">
                  <a:moveTo>
                    <a:pt x="0" y="890587"/>
                  </a:moveTo>
                  <a:lnTo>
                    <a:pt x="0" y="71437"/>
                  </a:lnTo>
                  <a:lnTo>
                    <a:pt x="0" y="66746"/>
                  </a:lnTo>
                  <a:lnTo>
                    <a:pt x="457" y="62100"/>
                  </a:lnTo>
                  <a:lnTo>
                    <a:pt x="1372" y="57500"/>
                  </a:lnTo>
                  <a:lnTo>
                    <a:pt x="2287" y="52899"/>
                  </a:lnTo>
                  <a:lnTo>
                    <a:pt x="3642" y="48432"/>
                  </a:lnTo>
                  <a:lnTo>
                    <a:pt x="5437" y="44099"/>
                  </a:lnTo>
                  <a:lnTo>
                    <a:pt x="7232" y="39765"/>
                  </a:lnTo>
                  <a:lnTo>
                    <a:pt x="9432" y="35649"/>
                  </a:lnTo>
                  <a:lnTo>
                    <a:pt x="12038" y="31748"/>
                  </a:lnTo>
                  <a:lnTo>
                    <a:pt x="14645" y="27848"/>
                  </a:lnTo>
                  <a:lnTo>
                    <a:pt x="17606" y="24240"/>
                  </a:lnTo>
                  <a:lnTo>
                    <a:pt x="20923" y="20923"/>
                  </a:lnTo>
                  <a:lnTo>
                    <a:pt x="24239" y="17606"/>
                  </a:lnTo>
                  <a:lnTo>
                    <a:pt x="27848" y="14645"/>
                  </a:lnTo>
                  <a:lnTo>
                    <a:pt x="31748" y="12039"/>
                  </a:lnTo>
                  <a:lnTo>
                    <a:pt x="35648" y="9433"/>
                  </a:lnTo>
                  <a:lnTo>
                    <a:pt x="66747" y="0"/>
                  </a:lnTo>
                  <a:lnTo>
                    <a:pt x="71438" y="0"/>
                  </a:lnTo>
                  <a:lnTo>
                    <a:pt x="2071687" y="0"/>
                  </a:lnTo>
                  <a:lnTo>
                    <a:pt x="2076377" y="0"/>
                  </a:lnTo>
                  <a:lnTo>
                    <a:pt x="2081023" y="457"/>
                  </a:lnTo>
                  <a:lnTo>
                    <a:pt x="2118884" y="17606"/>
                  </a:lnTo>
                  <a:lnTo>
                    <a:pt x="2140836" y="52899"/>
                  </a:lnTo>
                  <a:lnTo>
                    <a:pt x="2141752" y="57500"/>
                  </a:lnTo>
                  <a:lnTo>
                    <a:pt x="2142667" y="62100"/>
                  </a:lnTo>
                  <a:lnTo>
                    <a:pt x="2143125" y="66746"/>
                  </a:lnTo>
                  <a:lnTo>
                    <a:pt x="2143125" y="71437"/>
                  </a:lnTo>
                  <a:lnTo>
                    <a:pt x="2143125" y="890587"/>
                  </a:lnTo>
                  <a:lnTo>
                    <a:pt x="2143125" y="895277"/>
                  </a:lnTo>
                  <a:lnTo>
                    <a:pt x="2142667" y="899923"/>
                  </a:lnTo>
                  <a:lnTo>
                    <a:pt x="2141752" y="904524"/>
                  </a:lnTo>
                  <a:lnTo>
                    <a:pt x="2140836" y="909124"/>
                  </a:lnTo>
                  <a:lnTo>
                    <a:pt x="2139481" y="913591"/>
                  </a:lnTo>
                  <a:lnTo>
                    <a:pt x="2137686" y="917925"/>
                  </a:lnTo>
                  <a:lnTo>
                    <a:pt x="2135891" y="922258"/>
                  </a:lnTo>
                  <a:lnTo>
                    <a:pt x="2133691" y="926375"/>
                  </a:lnTo>
                  <a:lnTo>
                    <a:pt x="2131084" y="930275"/>
                  </a:lnTo>
                  <a:lnTo>
                    <a:pt x="2128479" y="934175"/>
                  </a:lnTo>
                  <a:lnTo>
                    <a:pt x="2094691" y="958381"/>
                  </a:lnTo>
                  <a:lnTo>
                    <a:pt x="2085623" y="960652"/>
                  </a:lnTo>
                  <a:lnTo>
                    <a:pt x="2081023" y="961567"/>
                  </a:lnTo>
                  <a:lnTo>
                    <a:pt x="2076377" y="962024"/>
                  </a:lnTo>
                  <a:lnTo>
                    <a:pt x="2071687" y="962024"/>
                  </a:lnTo>
                  <a:lnTo>
                    <a:pt x="71438" y="962024"/>
                  </a:lnTo>
                  <a:lnTo>
                    <a:pt x="66747" y="962024"/>
                  </a:lnTo>
                  <a:lnTo>
                    <a:pt x="62100" y="961567"/>
                  </a:lnTo>
                  <a:lnTo>
                    <a:pt x="31748" y="949984"/>
                  </a:lnTo>
                  <a:lnTo>
                    <a:pt x="27848" y="947378"/>
                  </a:lnTo>
                  <a:lnTo>
                    <a:pt x="5437" y="917925"/>
                  </a:lnTo>
                  <a:lnTo>
                    <a:pt x="3642" y="913591"/>
                  </a:lnTo>
                  <a:lnTo>
                    <a:pt x="2287" y="909124"/>
                  </a:lnTo>
                  <a:lnTo>
                    <a:pt x="1372" y="904524"/>
                  </a:lnTo>
                  <a:lnTo>
                    <a:pt x="457" y="899923"/>
                  </a:lnTo>
                  <a:lnTo>
                    <a:pt x="0" y="895277"/>
                  </a:lnTo>
                  <a:lnTo>
                    <a:pt x="0" y="890587"/>
                  </a:lnTo>
                  <a:close/>
                </a:path>
              </a:pathLst>
            </a:custGeom>
            <a:ln w="9524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6900366" y="3235412"/>
            <a:ext cx="927100" cy="752475"/>
          </a:xfrm>
          <a:prstGeom prst="rect">
            <a:avLst/>
          </a:prstGeom>
        </p:spPr>
        <p:txBody>
          <a:bodyPr wrap="square" lIns="0" tIns="1238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75"/>
              </a:spcBef>
            </a:pPr>
            <a:r>
              <a:rPr dirty="0" sz="1750" spc="-320" b="1">
                <a:solidFill>
                  <a:srgbClr val="2D4162"/>
                </a:solidFill>
                <a:latin typeface="Malgun Gothic"/>
                <a:cs typeface="Malgun Gothic"/>
              </a:rPr>
              <a:t>쿵푸팬더</a:t>
            </a:r>
            <a:r>
              <a:rPr dirty="0" sz="1750" spc="-175" b="1">
                <a:solidFill>
                  <a:srgbClr val="2D4162"/>
                </a:solidFill>
                <a:latin typeface="Malgun Gothic"/>
                <a:cs typeface="Malgun Gothic"/>
              </a:rPr>
              <a:t> </a:t>
            </a:r>
            <a:r>
              <a:rPr dirty="0" sz="1750" spc="-50" b="1">
                <a:solidFill>
                  <a:srgbClr val="2D4162"/>
                </a:solidFill>
                <a:latin typeface="Trebuchet MS"/>
                <a:cs typeface="Trebuchet MS"/>
              </a:rPr>
              <a:t>3</a:t>
            </a:r>
            <a:endParaRPr sz="17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dirty="0" sz="1600" spc="-315">
                <a:solidFill>
                  <a:srgbClr val="545454"/>
                </a:solidFill>
                <a:latin typeface="Dotum"/>
                <a:cs typeface="Dotum"/>
              </a:rPr>
              <a:t>부부서사</a:t>
            </a:r>
            <a:endParaRPr sz="1600">
              <a:latin typeface="Dotum"/>
              <a:cs typeface="Dotum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8829673" y="3190874"/>
            <a:ext cx="2143125" cy="971550"/>
            <a:chOff x="8829673" y="3190874"/>
            <a:chExt cx="2143125" cy="971550"/>
          </a:xfrm>
        </p:grpSpPr>
        <p:sp>
          <p:nvSpPr>
            <p:cNvPr id="16" name="object 16" descr=""/>
            <p:cNvSpPr/>
            <p:nvPr/>
          </p:nvSpPr>
          <p:spPr>
            <a:xfrm>
              <a:off x="8834435" y="3195637"/>
              <a:ext cx="2133600" cy="962025"/>
            </a:xfrm>
            <a:custGeom>
              <a:avLst/>
              <a:gdLst/>
              <a:ahLst/>
              <a:cxnLst/>
              <a:rect l="l" t="t" r="r" b="b"/>
              <a:pathLst>
                <a:path w="2133600" h="962025">
                  <a:moveTo>
                    <a:pt x="2066853" y="962024"/>
                  </a:moveTo>
                  <a:lnTo>
                    <a:pt x="66747" y="962024"/>
                  </a:lnTo>
                  <a:lnTo>
                    <a:pt x="62101" y="961567"/>
                  </a:lnTo>
                  <a:lnTo>
                    <a:pt x="24240" y="944417"/>
                  </a:lnTo>
                  <a:lnTo>
                    <a:pt x="2287" y="909124"/>
                  </a:lnTo>
                  <a:lnTo>
                    <a:pt x="0" y="895277"/>
                  </a:lnTo>
                  <a:lnTo>
                    <a:pt x="0" y="890587"/>
                  </a:lnTo>
                  <a:lnTo>
                    <a:pt x="0" y="66746"/>
                  </a:lnTo>
                  <a:lnTo>
                    <a:pt x="14645" y="27848"/>
                  </a:lnTo>
                  <a:lnTo>
                    <a:pt x="48433" y="3642"/>
                  </a:lnTo>
                  <a:lnTo>
                    <a:pt x="66747" y="0"/>
                  </a:lnTo>
                  <a:lnTo>
                    <a:pt x="2066853" y="0"/>
                  </a:lnTo>
                  <a:lnTo>
                    <a:pt x="2105750" y="14645"/>
                  </a:lnTo>
                  <a:lnTo>
                    <a:pt x="2129956" y="48432"/>
                  </a:lnTo>
                  <a:lnTo>
                    <a:pt x="2133599" y="66746"/>
                  </a:lnTo>
                  <a:lnTo>
                    <a:pt x="2133599" y="895277"/>
                  </a:lnTo>
                  <a:lnTo>
                    <a:pt x="2118953" y="934175"/>
                  </a:lnTo>
                  <a:lnTo>
                    <a:pt x="2085166" y="958381"/>
                  </a:lnTo>
                  <a:lnTo>
                    <a:pt x="2071498" y="961567"/>
                  </a:lnTo>
                  <a:lnTo>
                    <a:pt x="2066853" y="962024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834435" y="3195637"/>
              <a:ext cx="2133600" cy="962025"/>
            </a:xfrm>
            <a:custGeom>
              <a:avLst/>
              <a:gdLst/>
              <a:ahLst/>
              <a:cxnLst/>
              <a:rect l="l" t="t" r="r" b="b"/>
              <a:pathLst>
                <a:path w="2133600" h="962025">
                  <a:moveTo>
                    <a:pt x="0" y="890587"/>
                  </a:moveTo>
                  <a:lnTo>
                    <a:pt x="0" y="71437"/>
                  </a:lnTo>
                  <a:lnTo>
                    <a:pt x="0" y="66746"/>
                  </a:lnTo>
                  <a:lnTo>
                    <a:pt x="457" y="62100"/>
                  </a:lnTo>
                  <a:lnTo>
                    <a:pt x="1371" y="57500"/>
                  </a:lnTo>
                  <a:lnTo>
                    <a:pt x="2287" y="52899"/>
                  </a:lnTo>
                  <a:lnTo>
                    <a:pt x="3642" y="48432"/>
                  </a:lnTo>
                  <a:lnTo>
                    <a:pt x="5437" y="44099"/>
                  </a:lnTo>
                  <a:lnTo>
                    <a:pt x="7232" y="39765"/>
                  </a:lnTo>
                  <a:lnTo>
                    <a:pt x="20923" y="20923"/>
                  </a:lnTo>
                  <a:lnTo>
                    <a:pt x="24240" y="17606"/>
                  </a:lnTo>
                  <a:lnTo>
                    <a:pt x="62101" y="457"/>
                  </a:lnTo>
                  <a:lnTo>
                    <a:pt x="66747" y="0"/>
                  </a:lnTo>
                  <a:lnTo>
                    <a:pt x="71438" y="0"/>
                  </a:lnTo>
                  <a:lnTo>
                    <a:pt x="2062162" y="0"/>
                  </a:lnTo>
                  <a:lnTo>
                    <a:pt x="2066853" y="0"/>
                  </a:lnTo>
                  <a:lnTo>
                    <a:pt x="2071498" y="457"/>
                  </a:lnTo>
                  <a:lnTo>
                    <a:pt x="2109358" y="17606"/>
                  </a:lnTo>
                  <a:lnTo>
                    <a:pt x="2112676" y="20923"/>
                  </a:lnTo>
                  <a:lnTo>
                    <a:pt x="2115993" y="24240"/>
                  </a:lnTo>
                  <a:lnTo>
                    <a:pt x="2132227" y="57500"/>
                  </a:lnTo>
                  <a:lnTo>
                    <a:pt x="2133142" y="62100"/>
                  </a:lnTo>
                  <a:lnTo>
                    <a:pt x="2133599" y="66746"/>
                  </a:lnTo>
                  <a:lnTo>
                    <a:pt x="2133600" y="71437"/>
                  </a:lnTo>
                  <a:lnTo>
                    <a:pt x="2133600" y="890587"/>
                  </a:lnTo>
                  <a:lnTo>
                    <a:pt x="2133599" y="895277"/>
                  </a:lnTo>
                  <a:lnTo>
                    <a:pt x="2133142" y="899923"/>
                  </a:lnTo>
                  <a:lnTo>
                    <a:pt x="2132227" y="904524"/>
                  </a:lnTo>
                  <a:lnTo>
                    <a:pt x="2131312" y="909124"/>
                  </a:lnTo>
                  <a:lnTo>
                    <a:pt x="2121559" y="930275"/>
                  </a:lnTo>
                  <a:lnTo>
                    <a:pt x="2118953" y="934175"/>
                  </a:lnTo>
                  <a:lnTo>
                    <a:pt x="2085166" y="958381"/>
                  </a:lnTo>
                  <a:lnTo>
                    <a:pt x="2076098" y="960652"/>
                  </a:lnTo>
                  <a:lnTo>
                    <a:pt x="2071498" y="961567"/>
                  </a:lnTo>
                  <a:lnTo>
                    <a:pt x="2066853" y="962024"/>
                  </a:lnTo>
                  <a:lnTo>
                    <a:pt x="2062162" y="962024"/>
                  </a:lnTo>
                  <a:lnTo>
                    <a:pt x="71438" y="962024"/>
                  </a:lnTo>
                  <a:lnTo>
                    <a:pt x="66747" y="962024"/>
                  </a:lnTo>
                  <a:lnTo>
                    <a:pt x="62101" y="961567"/>
                  </a:lnTo>
                  <a:lnTo>
                    <a:pt x="24240" y="944417"/>
                  </a:lnTo>
                  <a:lnTo>
                    <a:pt x="5437" y="917925"/>
                  </a:lnTo>
                  <a:lnTo>
                    <a:pt x="3642" y="913591"/>
                  </a:lnTo>
                  <a:lnTo>
                    <a:pt x="2287" y="909124"/>
                  </a:lnTo>
                  <a:lnTo>
                    <a:pt x="1371" y="904524"/>
                  </a:lnTo>
                  <a:lnTo>
                    <a:pt x="457" y="899923"/>
                  </a:lnTo>
                  <a:lnTo>
                    <a:pt x="0" y="895277"/>
                  </a:lnTo>
                  <a:lnTo>
                    <a:pt x="0" y="890587"/>
                  </a:lnTo>
                  <a:close/>
                </a:path>
              </a:pathLst>
            </a:custGeom>
            <a:ln w="9524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9436248" y="3235412"/>
            <a:ext cx="927100" cy="752475"/>
          </a:xfrm>
          <a:prstGeom prst="rect">
            <a:avLst/>
          </a:prstGeom>
        </p:spPr>
        <p:txBody>
          <a:bodyPr wrap="square" lIns="0" tIns="1238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75"/>
              </a:spcBef>
            </a:pPr>
            <a:r>
              <a:rPr dirty="0" sz="1750" spc="-320" b="1">
                <a:solidFill>
                  <a:srgbClr val="2D4162"/>
                </a:solidFill>
                <a:latin typeface="Malgun Gothic"/>
                <a:cs typeface="Malgun Gothic"/>
              </a:rPr>
              <a:t>쿵푸팬더</a:t>
            </a:r>
            <a:r>
              <a:rPr dirty="0" sz="1750" spc="-175" b="1">
                <a:solidFill>
                  <a:srgbClr val="2D4162"/>
                </a:solidFill>
                <a:latin typeface="Malgun Gothic"/>
                <a:cs typeface="Malgun Gothic"/>
              </a:rPr>
              <a:t> </a:t>
            </a:r>
            <a:r>
              <a:rPr dirty="0" sz="1750" spc="-50" b="1">
                <a:solidFill>
                  <a:srgbClr val="2D4162"/>
                </a:solidFill>
                <a:latin typeface="Trebuchet MS"/>
                <a:cs typeface="Trebuchet MS"/>
              </a:rPr>
              <a:t>4</a:t>
            </a:r>
            <a:endParaRPr sz="17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dirty="0" sz="1600" spc="-315">
                <a:solidFill>
                  <a:srgbClr val="545454"/>
                </a:solidFill>
                <a:latin typeface="Dotum"/>
                <a:cs typeface="Dotum"/>
              </a:rPr>
              <a:t>부모서사</a:t>
            </a:r>
            <a:endParaRPr sz="1600">
              <a:latin typeface="Dotum"/>
              <a:cs typeface="Dotum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441797" y="1660728"/>
            <a:ext cx="573087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동양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성장서사는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공동체</a:t>
            </a:r>
            <a:r>
              <a:rPr dirty="0" sz="2000" spc="-200">
                <a:solidFill>
                  <a:srgbClr val="444444"/>
                </a:solidFill>
                <a:latin typeface="PMingLiU"/>
                <a:cs typeface="PMingLiU"/>
              </a:rPr>
              <a:t>・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관계</a:t>
            </a:r>
            <a:r>
              <a:rPr dirty="0" sz="2000" spc="-200">
                <a:solidFill>
                  <a:srgbClr val="444444"/>
                </a:solidFill>
                <a:latin typeface="PMingLiU"/>
                <a:cs typeface="PMingLiU"/>
              </a:rPr>
              <a:t>・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가변성을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20">
                <a:solidFill>
                  <a:srgbClr val="444444"/>
                </a:solidFill>
                <a:latin typeface="Dotum"/>
                <a:cs typeface="Dotum"/>
              </a:rPr>
              <a:t>중시</a:t>
            </a:r>
            <a:r>
              <a:rPr dirty="0" sz="2050" spc="-320">
                <a:solidFill>
                  <a:srgbClr val="444444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20">
                <a:solidFill>
                  <a:srgbClr val="444444"/>
                </a:solidFill>
                <a:latin typeface="Dotum"/>
                <a:cs typeface="Dotum"/>
              </a:rPr>
              <a:t>삼강오륜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5">
                <a:solidFill>
                  <a:srgbClr val="444444"/>
                </a:solidFill>
                <a:latin typeface="Dotum"/>
                <a:cs typeface="Dotum"/>
              </a:rPr>
              <a:t>등</a:t>
            </a:r>
            <a:r>
              <a:rPr dirty="0" sz="2050" spc="-25">
                <a:solidFill>
                  <a:srgbClr val="444444"/>
                </a:solidFill>
                <a:latin typeface="Microsoft Sans Serif"/>
                <a:cs typeface="Microsoft Sans Serif"/>
              </a:rPr>
              <a:t>)</a:t>
            </a:r>
            <a:endParaRPr sz="2050">
              <a:latin typeface="Microsoft Sans Serif"/>
              <a:cs typeface="Microsoft Sans Serif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441797" y="2270328"/>
            <a:ext cx="403034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편을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65">
                <a:solidFill>
                  <a:srgbClr val="444444"/>
                </a:solidFill>
                <a:latin typeface="Dotum"/>
                <a:cs typeface="Dotum"/>
              </a:rPr>
              <a:t>자녀</a:t>
            </a:r>
            <a:r>
              <a:rPr dirty="0" sz="2050" spc="-265">
                <a:solidFill>
                  <a:srgbClr val="444444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65">
                <a:solidFill>
                  <a:srgbClr val="444444"/>
                </a:solidFill>
                <a:latin typeface="Dotum"/>
                <a:cs typeface="Dotum"/>
              </a:rPr>
              <a:t>남녀</a:t>
            </a:r>
            <a:r>
              <a:rPr dirty="0" sz="2050" spc="-265">
                <a:solidFill>
                  <a:srgbClr val="444444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65">
                <a:solidFill>
                  <a:srgbClr val="444444"/>
                </a:solidFill>
                <a:latin typeface="Dotum"/>
                <a:cs typeface="Dotum"/>
              </a:rPr>
              <a:t>부부</a:t>
            </a:r>
            <a:r>
              <a:rPr dirty="0" sz="2050" spc="-265">
                <a:solidFill>
                  <a:srgbClr val="444444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부모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서사로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분류</a:t>
            </a:r>
            <a:endParaRPr sz="2000">
              <a:latin typeface="Dotum"/>
              <a:cs typeface="Dotum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206499" y="446473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441797" y="4461078"/>
            <a:ext cx="495427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서사구조도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전통적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운명론과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65">
                <a:solidFill>
                  <a:srgbClr val="444444"/>
                </a:solidFill>
                <a:latin typeface="Dotum"/>
                <a:cs typeface="Dotum"/>
              </a:rPr>
              <a:t>윤회</a:t>
            </a:r>
            <a:r>
              <a:rPr dirty="0" sz="2050" spc="-265">
                <a:solidFill>
                  <a:srgbClr val="444444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순환</a:t>
            </a:r>
            <a:r>
              <a:rPr dirty="0" sz="2000" spc="-17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구조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등</a:t>
            </a:r>
            <a:r>
              <a:rPr dirty="0" sz="2000" spc="-16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반영</a:t>
            </a:r>
            <a:endParaRPr sz="20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35"/>
              <a:t>동양</a:t>
            </a:r>
            <a:r>
              <a:rPr dirty="0" spc="-300"/>
              <a:t> </a:t>
            </a:r>
            <a:r>
              <a:rPr dirty="0" spc="-535"/>
              <a:t>성장심리</a:t>
            </a:r>
            <a:r>
              <a:rPr dirty="0" spc="-295"/>
              <a:t> </a:t>
            </a:r>
            <a:r>
              <a:rPr dirty="0" spc="-590">
                <a:latin typeface="Arial"/>
                <a:cs typeface="Arial"/>
              </a:rPr>
              <a:t>—</a:t>
            </a:r>
            <a:r>
              <a:rPr dirty="0" spc="-85">
                <a:latin typeface="Arial"/>
                <a:cs typeface="Arial"/>
              </a:rPr>
              <a:t> </a:t>
            </a:r>
            <a:r>
              <a:rPr dirty="0" spc="-535"/>
              <a:t>불교와</a:t>
            </a:r>
            <a:r>
              <a:rPr dirty="0" spc="-300"/>
              <a:t> </a:t>
            </a:r>
            <a:r>
              <a:rPr dirty="0" spc="-535"/>
              <a:t>도교의</a:t>
            </a:r>
            <a:r>
              <a:rPr dirty="0" spc="-295"/>
              <a:t> </a:t>
            </a:r>
            <a:r>
              <a:rPr dirty="0" spc="-535"/>
              <a:t>성장</a:t>
            </a:r>
            <a:r>
              <a:rPr dirty="0" spc="-300"/>
              <a:t> </a:t>
            </a:r>
            <a:r>
              <a:rPr dirty="0" spc="-560"/>
              <a:t>단계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2899" y="257175"/>
            <a:ext cx="228599" cy="2285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206499" y="16643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41797" y="1662557"/>
            <a:ext cx="522668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불교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삼계</a:t>
            </a:r>
            <a:r>
              <a:rPr dirty="0" sz="2000" spc="-285">
                <a:solidFill>
                  <a:srgbClr val="444444"/>
                </a:solidFill>
                <a:latin typeface="Arial"/>
                <a:cs typeface="Arial"/>
              </a:rPr>
              <a:t>(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욕계</a:t>
            </a:r>
            <a:r>
              <a:rPr dirty="0" sz="2000" spc="-285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색계</a:t>
            </a:r>
            <a:r>
              <a:rPr dirty="0" sz="2000" spc="-285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285">
                <a:solidFill>
                  <a:srgbClr val="444444"/>
                </a:solidFill>
                <a:latin typeface="Dotum"/>
                <a:cs typeface="Dotum"/>
              </a:rPr>
              <a:t>무색계</a:t>
            </a:r>
            <a:r>
              <a:rPr dirty="0" sz="2000" spc="-285">
                <a:solidFill>
                  <a:srgbClr val="444444"/>
                </a:solidFill>
                <a:latin typeface="Arial"/>
                <a:cs typeface="Arial"/>
              </a:rPr>
              <a:t>)</a:t>
            </a:r>
            <a:r>
              <a:rPr dirty="0" sz="2000" spc="-4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및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도교적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변화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사상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적용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06499" y="22739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441797" y="2272157"/>
            <a:ext cx="408559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60">
                <a:solidFill>
                  <a:srgbClr val="444444"/>
                </a:solidFill>
                <a:latin typeface="Arial"/>
                <a:cs typeface="Arial"/>
              </a:rPr>
              <a:t>12</a:t>
            </a:r>
            <a:r>
              <a:rPr dirty="0" sz="2000" spc="-260">
                <a:solidFill>
                  <a:srgbClr val="444444"/>
                </a:solidFill>
                <a:latin typeface="Dotum"/>
                <a:cs typeface="Dotum"/>
              </a:rPr>
              <a:t>운성</a:t>
            </a:r>
            <a:r>
              <a:rPr dirty="0" sz="2000" spc="-260">
                <a:solidFill>
                  <a:srgbClr val="444444"/>
                </a:solidFill>
                <a:latin typeface="Arial"/>
                <a:cs typeface="Arial"/>
              </a:rPr>
              <a:t>(</a:t>
            </a:r>
            <a:r>
              <a:rPr dirty="0" sz="2000" spc="-260">
                <a:solidFill>
                  <a:srgbClr val="444444"/>
                </a:solidFill>
                <a:latin typeface="Dotum"/>
                <a:cs typeface="Dotum"/>
              </a:rPr>
              <a:t>포태</a:t>
            </a:r>
            <a:r>
              <a:rPr dirty="0" sz="2000" spc="-260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260">
                <a:solidFill>
                  <a:srgbClr val="444444"/>
                </a:solidFill>
                <a:latin typeface="Dotum"/>
                <a:cs typeface="Dotum"/>
              </a:rPr>
              <a:t>양생</a:t>
            </a:r>
            <a:r>
              <a:rPr dirty="0" sz="2000" spc="-260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260">
                <a:solidFill>
                  <a:srgbClr val="444444"/>
                </a:solidFill>
                <a:latin typeface="Dotum"/>
                <a:cs typeface="Dotum"/>
              </a:rPr>
              <a:t>욕대</a:t>
            </a:r>
            <a:r>
              <a:rPr dirty="0" sz="2000" spc="-260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260">
                <a:solidFill>
                  <a:srgbClr val="444444"/>
                </a:solidFill>
                <a:latin typeface="Dotum"/>
                <a:cs typeface="Dotum"/>
              </a:rPr>
              <a:t>관왕</a:t>
            </a:r>
            <a:r>
              <a:rPr dirty="0" sz="2000" spc="-260">
                <a:solidFill>
                  <a:srgbClr val="444444"/>
                </a:solidFill>
                <a:latin typeface="Arial"/>
                <a:cs typeface="Arial"/>
              </a:rPr>
              <a:t>)</a:t>
            </a:r>
            <a:r>
              <a:rPr dirty="0" sz="2000" spc="-45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성장의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단계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06499" y="2883585"/>
            <a:ext cx="108585" cy="3562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50" spc="-50">
                <a:solidFill>
                  <a:srgbClr val="2D4162"/>
                </a:solidFill>
                <a:latin typeface="Arial"/>
                <a:cs typeface="Arial"/>
              </a:rPr>
              <a:t>•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41797" y="2881757"/>
            <a:ext cx="471043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겨울</a:t>
            </a:r>
            <a:r>
              <a:rPr dirty="0" sz="2000" spc="-300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봄</a:t>
            </a:r>
            <a:r>
              <a:rPr dirty="0" sz="2000" spc="-300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여름</a:t>
            </a:r>
            <a:r>
              <a:rPr dirty="0" sz="2000" spc="-300">
                <a:solidFill>
                  <a:srgbClr val="444444"/>
                </a:solidFill>
                <a:latin typeface="Arial"/>
                <a:cs typeface="Arial"/>
              </a:rPr>
              <a:t>–</a:t>
            </a:r>
            <a:r>
              <a:rPr dirty="0" sz="2000" spc="-300">
                <a:solidFill>
                  <a:srgbClr val="444444"/>
                </a:solidFill>
                <a:latin typeface="Dotum"/>
                <a:cs typeface="Dotum"/>
              </a:rPr>
              <a:t>가을</a:t>
            </a:r>
            <a:r>
              <a:rPr dirty="0" sz="2000" spc="-160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계절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변화와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생명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44444"/>
                </a:solidFill>
                <a:latin typeface="Dotum"/>
                <a:cs typeface="Dotum"/>
              </a:rPr>
              <a:t>주기</a:t>
            </a:r>
            <a:r>
              <a:rPr dirty="0" sz="2000" spc="-155">
                <a:solidFill>
                  <a:srgbClr val="444444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444444"/>
                </a:solidFill>
                <a:latin typeface="Dotum"/>
                <a:cs typeface="Dotum"/>
              </a:rPr>
              <a:t>프레임</a:t>
            </a:r>
            <a:endParaRPr sz="2000">
              <a:latin typeface="Dotum"/>
              <a:cs typeface="Dot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2025-07-07T21:33:18Z</dcterms:created>
  <dcterms:modified xsi:type="dcterms:W3CDTF">2025-07-07T21:33:18Z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2025-07-07T00:00:00Z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2025-07-07T00:00:00Z</vt:filetime>
  </property>
</Properties>
</file>