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1" i="0">
                <a:solidFill>
                  <a:srgbClr val="1A4A8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A546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rgbClr val="1A4A8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A546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rgbClr val="1A4A8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A546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rgbClr val="1A4A8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A546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F7F9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A546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F7F9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42999" y="1181099"/>
            <a:ext cx="9906000" cy="19050"/>
          </a:xfrm>
          <a:custGeom>
            <a:avLst/>
            <a:gdLst/>
            <a:ahLst/>
            <a:cxnLst/>
            <a:rect l="l" t="t" r="r" b="b"/>
            <a:pathLst>
              <a:path w="9906000" h="19050">
                <a:moveTo>
                  <a:pt x="9905999" y="19049"/>
                </a:moveTo>
                <a:lnTo>
                  <a:pt x="0" y="19049"/>
                </a:lnTo>
                <a:lnTo>
                  <a:pt x="0" y="0"/>
                </a:lnTo>
                <a:lnTo>
                  <a:pt x="9905999" y="0"/>
                </a:lnTo>
                <a:lnTo>
                  <a:pt x="9905999" y="19049"/>
                </a:lnTo>
                <a:close/>
              </a:path>
            </a:pathLst>
          </a:custGeom>
          <a:solidFill>
            <a:srgbClr val="1A4A85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0300" y="716248"/>
            <a:ext cx="4551680" cy="419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1" i="0">
                <a:solidFill>
                  <a:srgbClr val="1A4A8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04899" y="2038349"/>
            <a:ext cx="9982200" cy="2559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646048" y="6486473"/>
            <a:ext cx="215900" cy="162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4A546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743700"/>
            <a:chOff x="0" y="0"/>
            <a:chExt cx="12192000" cy="6743700"/>
          </a:xfrm>
        </p:grpSpPr>
        <p:sp>
          <p:nvSpPr>
            <p:cNvPr id="3" name="object 3" descr=""/>
            <p:cNvSpPr/>
            <p:nvPr/>
          </p:nvSpPr>
          <p:spPr>
            <a:xfrm>
              <a:off x="0" y="114299"/>
              <a:ext cx="12192000" cy="6629400"/>
            </a:xfrm>
            <a:custGeom>
              <a:avLst/>
              <a:gdLst/>
              <a:ahLst/>
              <a:cxnLst/>
              <a:rect l="l" t="t" r="r" b="b"/>
              <a:pathLst>
                <a:path w="12192000" h="6629400">
                  <a:moveTo>
                    <a:pt x="0" y="6629399"/>
                  </a:moveTo>
                  <a:lnTo>
                    <a:pt x="12191999" y="6629399"/>
                  </a:lnTo>
                  <a:lnTo>
                    <a:pt x="12191999" y="0"/>
                  </a:lnTo>
                  <a:lnTo>
                    <a:pt x="0" y="0"/>
                  </a:lnTo>
                  <a:lnTo>
                    <a:pt x="0" y="6629399"/>
                  </a:lnTo>
                  <a:close/>
                </a:path>
              </a:pathLst>
            </a:custGeom>
            <a:solidFill>
              <a:srgbClr val="F7F9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0" y="0"/>
              <a:ext cx="12192000" cy="114300"/>
            </a:xfrm>
            <a:custGeom>
              <a:avLst/>
              <a:gdLst/>
              <a:ahLst/>
              <a:cxnLst/>
              <a:rect l="l" t="t" r="r" b="b"/>
              <a:pathLst>
                <a:path w="12192000" h="114300">
                  <a:moveTo>
                    <a:pt x="12191999" y="114299"/>
                  </a:moveTo>
                  <a:lnTo>
                    <a:pt x="0" y="114299"/>
                  </a:lnTo>
                  <a:lnTo>
                    <a:pt x="0" y="0"/>
                  </a:lnTo>
                  <a:lnTo>
                    <a:pt x="12191999" y="0"/>
                  </a:lnTo>
                  <a:lnTo>
                    <a:pt x="12191999" y="114299"/>
                  </a:lnTo>
                  <a:close/>
                </a:path>
              </a:pathLst>
            </a:custGeom>
            <a:solidFill>
              <a:srgbClr val="1A4A8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67334" y="2343023"/>
            <a:ext cx="7857490" cy="4908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50" spc="-580"/>
              <a:t>한국</a:t>
            </a:r>
            <a:r>
              <a:rPr dirty="0" sz="3050" spc="-320"/>
              <a:t> </a:t>
            </a:r>
            <a:r>
              <a:rPr dirty="0" sz="3050" spc="-580"/>
              <a:t>자생종교에</a:t>
            </a:r>
            <a:r>
              <a:rPr dirty="0" sz="3050" spc="-315"/>
              <a:t> </a:t>
            </a:r>
            <a:r>
              <a:rPr dirty="0" sz="3050" spc="-580"/>
              <a:t>나타난</a:t>
            </a:r>
            <a:r>
              <a:rPr dirty="0" sz="3050" spc="-320"/>
              <a:t> </a:t>
            </a:r>
            <a:r>
              <a:rPr dirty="0" sz="3050" spc="-580"/>
              <a:t>동아시아의</a:t>
            </a:r>
            <a:r>
              <a:rPr dirty="0" sz="3050" spc="-320"/>
              <a:t> </a:t>
            </a:r>
            <a:r>
              <a:rPr dirty="0" sz="3050" spc="-580"/>
              <a:t>자생적</a:t>
            </a:r>
            <a:r>
              <a:rPr dirty="0" sz="3050" spc="-315"/>
              <a:t> </a:t>
            </a:r>
            <a:r>
              <a:rPr dirty="0" sz="3050" spc="-580"/>
              <a:t>근대성</a:t>
            </a:r>
            <a:r>
              <a:rPr dirty="0" sz="3050" spc="-320"/>
              <a:t> </a:t>
            </a:r>
            <a:r>
              <a:rPr dirty="0" sz="3050" spc="-605"/>
              <a:t>연구</a:t>
            </a:r>
            <a:endParaRPr sz="3050"/>
          </a:p>
        </p:txBody>
      </p:sp>
      <p:sp>
        <p:nvSpPr>
          <p:cNvPr id="6" name="object 6" descr=""/>
          <p:cNvSpPr txBox="1"/>
          <p:nvPr/>
        </p:nvSpPr>
        <p:spPr>
          <a:xfrm>
            <a:off x="3603376" y="2910332"/>
            <a:ext cx="4985385" cy="154622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 sz="2000" spc="-9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r>
              <a:rPr dirty="0" sz="2000" spc="-200">
                <a:solidFill>
                  <a:srgbClr val="4A5467"/>
                </a:solidFill>
                <a:latin typeface="Bodoni"/>
                <a:cs typeface="Bodoni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동학사상과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대순사상의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상생적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삼계관을</a:t>
            </a:r>
            <a:r>
              <a:rPr dirty="0" sz="2000" spc="-16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4A5467"/>
                </a:solidFill>
                <a:latin typeface="Dotum"/>
                <a:cs typeface="Dotum"/>
              </a:rPr>
              <a:t>중심으로</a:t>
            </a:r>
            <a:r>
              <a:rPr dirty="0" sz="2000" spc="-16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2000" spc="-50">
                <a:solidFill>
                  <a:srgbClr val="4A5467"/>
                </a:solidFill>
                <a:latin typeface="Bodoni"/>
                <a:cs typeface="Bodoni"/>
              </a:rPr>
              <a:t>-</a:t>
            </a:r>
            <a:endParaRPr sz="2000">
              <a:latin typeface="Bodoni"/>
              <a:cs typeface="Bodoni"/>
            </a:endParaRPr>
          </a:p>
          <a:p>
            <a:pPr>
              <a:lnSpc>
                <a:spcPct val="100000"/>
              </a:lnSpc>
            </a:pPr>
            <a:endParaRPr sz="1800">
              <a:latin typeface="Bodoni"/>
              <a:cs typeface="Bodoni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800">
              <a:latin typeface="Bodoni"/>
              <a:cs typeface="Bodoni"/>
            </a:endParaRPr>
          </a:p>
          <a:p>
            <a:pPr algn="ctr" marL="2054225" marR="2046605" indent="-635">
              <a:lnSpc>
                <a:spcPct val="132400"/>
              </a:lnSpc>
            </a:pPr>
            <a:r>
              <a:rPr dirty="0" sz="1700" spc="-350">
                <a:solidFill>
                  <a:srgbClr val="4A5467"/>
                </a:solidFill>
                <a:latin typeface="Dotum"/>
                <a:cs typeface="Dotum"/>
              </a:rPr>
              <a:t>최원혁 </a:t>
            </a:r>
            <a:r>
              <a:rPr dirty="0" sz="1700" spc="-335">
                <a:solidFill>
                  <a:srgbClr val="4A5467"/>
                </a:solidFill>
                <a:latin typeface="Dotum"/>
                <a:cs typeface="Dotum"/>
              </a:rPr>
              <a:t>대진대학교</a:t>
            </a:r>
            <a:endParaRPr sz="1700">
              <a:latin typeface="Dotum"/>
              <a:cs typeface="Dotum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동학과</a:t>
            </a:r>
            <a:r>
              <a:rPr dirty="0" spc="-280"/>
              <a:t> </a:t>
            </a:r>
            <a:r>
              <a:rPr dirty="0" spc="-484"/>
              <a:t>대순사상의</a:t>
            </a:r>
            <a:r>
              <a:rPr dirty="0" spc="-265"/>
              <a:t> </a:t>
            </a:r>
            <a:r>
              <a:rPr dirty="0" spc="-509"/>
              <a:t>비교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81785"/>
            <a:ext cx="442976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자생종교에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나타난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삼계관과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두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관점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2D3748"/>
                </a:solidFill>
                <a:latin typeface="Dotum"/>
                <a:cs typeface="Dotum"/>
              </a:rPr>
              <a:t>비교</a:t>
            </a:r>
            <a:endParaRPr sz="1700">
              <a:latin typeface="Dotum"/>
              <a:cs typeface="Dotum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1142999" y="2038349"/>
          <a:ext cx="9982200" cy="2559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6500"/>
                <a:gridCol w="3705225"/>
                <a:gridCol w="3714750"/>
              </a:tblGrid>
              <a:tr h="466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85" b="1">
                          <a:solidFill>
                            <a:srgbClr val="1A4A85"/>
                          </a:solidFill>
                          <a:latin typeface="Malgun Gothic"/>
                          <a:cs typeface="Malgun Gothic"/>
                        </a:rPr>
                        <a:t>구분</a:t>
                      </a:r>
                      <a:endParaRPr sz="1350">
                        <a:latin typeface="Malgun Gothic"/>
                        <a:cs typeface="Malgun Gothic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  <a:solidFill>
                      <a:srgbClr val="1A4A85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80" b="1">
                          <a:solidFill>
                            <a:srgbClr val="1A4A85"/>
                          </a:solidFill>
                          <a:latin typeface="Malgun Gothic"/>
                          <a:cs typeface="Malgun Gothic"/>
                        </a:rPr>
                        <a:t>동학사상</a:t>
                      </a:r>
                      <a:endParaRPr sz="1350">
                        <a:latin typeface="Malgun Gothic"/>
                        <a:cs typeface="Malgun Gothic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  <a:solidFill>
                      <a:srgbClr val="1A4A85">
                        <a:alpha val="1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80" b="1">
                          <a:solidFill>
                            <a:srgbClr val="1A4A85"/>
                          </a:solidFill>
                          <a:latin typeface="Malgun Gothic"/>
                          <a:cs typeface="Malgun Gothic"/>
                        </a:rPr>
                        <a:t>대순사상</a:t>
                      </a:r>
                      <a:endParaRPr sz="1350">
                        <a:latin typeface="Malgun Gothic"/>
                        <a:cs typeface="Malgun Gothic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  <a:solidFill>
                      <a:srgbClr val="1A4A85">
                        <a:alpha val="10198"/>
                      </a:srgbClr>
                    </a:solidFill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삼계관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latin typeface="Dotum"/>
                          <a:cs typeface="Dotum"/>
                        </a:rPr>
                        <a:t>제시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암시적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5">
                          <a:latin typeface="Dotum"/>
                          <a:cs typeface="Dotum"/>
                        </a:rPr>
                        <a:t>언급</a:t>
                      </a:r>
                      <a:r>
                        <a:rPr dirty="0" sz="1350" spc="-195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명시적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개념화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부족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명확한</a:t>
                      </a:r>
                      <a:r>
                        <a:rPr dirty="0" sz="1350" spc="-8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5">
                          <a:latin typeface="Dotum"/>
                          <a:cs typeface="Dotum"/>
                        </a:rPr>
                        <a:t>제시</a:t>
                      </a:r>
                      <a:r>
                        <a:rPr dirty="0" sz="1350" spc="-195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50" spc="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45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천계</a:t>
                      </a:r>
                      <a:r>
                        <a:rPr dirty="0" sz="1350" spc="-245">
                          <a:solidFill>
                            <a:srgbClr val="1A4A85"/>
                          </a:solidFill>
                          <a:latin typeface="Copperplate Gothic Bold"/>
                          <a:cs typeface="Copperplate Gothic Bold"/>
                        </a:rPr>
                        <a:t>·</a:t>
                      </a:r>
                      <a:r>
                        <a:rPr dirty="0" sz="1350" spc="-245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지계</a:t>
                      </a:r>
                      <a:r>
                        <a:rPr dirty="0" sz="1350" spc="-245">
                          <a:solidFill>
                            <a:srgbClr val="1A4A85"/>
                          </a:solidFill>
                          <a:latin typeface="Copperplate Gothic Bold"/>
                          <a:cs typeface="Copperplate Gothic Bold"/>
                        </a:rPr>
                        <a:t>·</a:t>
                      </a:r>
                      <a:r>
                        <a:rPr dirty="0" sz="1350" spc="-245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인계</a:t>
                      </a:r>
                      <a:r>
                        <a:rPr dirty="0" sz="1350" spc="-8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구분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</a:tr>
              <a:tr h="6946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상생</a:t>
                      </a:r>
                      <a:r>
                        <a:rPr dirty="0" sz="1350" spc="-11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latin typeface="Dotum"/>
                          <a:cs typeface="Dotum"/>
                        </a:rPr>
                        <a:t>개념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시천주</a:t>
                      </a:r>
                      <a:r>
                        <a:rPr dirty="0" sz="1350" spc="-105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사상을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통한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천인관계의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평등과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상생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 marR="247015">
                        <a:lnSpc>
                          <a:spcPct val="111100"/>
                        </a:lnSpc>
                        <a:spcBef>
                          <a:spcPts val="830"/>
                        </a:spcBef>
                      </a:pPr>
                      <a:r>
                        <a:rPr dirty="0" sz="1350" spc="-26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상생의</a:t>
                      </a:r>
                      <a:r>
                        <a:rPr dirty="0" sz="1350" spc="-10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삼계관</a:t>
                      </a:r>
                      <a:r>
                        <a:rPr dirty="0" sz="1350" spc="-10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실현을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위한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조건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제시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5"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350" spc="-195">
                          <a:latin typeface="Dotum"/>
                          <a:cs typeface="Dotum"/>
                        </a:rPr>
                        <a:t>음양합덕</a:t>
                      </a:r>
                      <a:r>
                        <a:rPr dirty="0" sz="1350" spc="-195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50" spc="-1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삼재</a:t>
                      </a:r>
                      <a:r>
                        <a:rPr dirty="0" sz="1350" spc="-195">
                          <a:latin typeface="Dotum"/>
                          <a:cs typeface="Dotum"/>
                        </a:rPr>
                        <a:t> 확립</a:t>
                      </a:r>
                      <a:r>
                        <a:rPr dirty="0" sz="1350" spc="-195"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5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0">
                          <a:latin typeface="Dotum"/>
                          <a:cs typeface="Dotum"/>
                        </a:rPr>
                        <a:t>오행구비</a:t>
                      </a:r>
                      <a:r>
                        <a:rPr dirty="0" sz="1350" spc="-20">
                          <a:latin typeface="Microsoft Sans Serif"/>
                          <a:cs typeface="Microsoft Sans Serif"/>
                        </a:rPr>
                        <a:t>)</a:t>
                      </a:r>
                      <a:endParaRPr sz="1350">
                        <a:latin typeface="Microsoft Sans Serif"/>
                        <a:cs typeface="Microsoft Sans Serif"/>
                      </a:endParaRPr>
                    </a:p>
                  </a:txBody>
                  <a:tcPr marL="0" marR="0" marB="0" marT="10541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핵심</a:t>
                      </a:r>
                      <a:r>
                        <a:rPr dirty="0" sz="1350" spc="-11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latin typeface="Dotum"/>
                          <a:cs typeface="Dotum"/>
                        </a:rPr>
                        <a:t>이념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다시개벽</a:t>
                      </a:r>
                      <a:r>
                        <a:rPr dirty="0" sz="1350" spc="-114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dirty="0" sz="1350" spc="-3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기존</a:t>
                      </a:r>
                      <a:r>
                        <a:rPr dirty="0" sz="1350" spc="-114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질서의</a:t>
                      </a:r>
                      <a:r>
                        <a:rPr dirty="0" sz="1350" spc="-114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latin typeface="Dotum"/>
                          <a:cs typeface="Dotum"/>
                        </a:rPr>
                        <a:t>변혁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삼계개벽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과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천지공사를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통한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조화와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균형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궁극적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latin typeface="Dotum"/>
                          <a:cs typeface="Dotum"/>
                        </a:rPr>
                        <a:t>지향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latin typeface="Dotum"/>
                          <a:cs typeface="Dotum"/>
                        </a:rPr>
                        <a:t>인내천을</a:t>
                      </a:r>
                      <a:r>
                        <a:rPr dirty="0" sz="1350" spc="-11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통한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평등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사회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구현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1A4A85"/>
                          </a:solidFill>
                          <a:latin typeface="Dotum"/>
                          <a:cs typeface="Dotum"/>
                        </a:rPr>
                        <a:t>도통군자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의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배출을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통한</a:t>
                      </a:r>
                      <a:r>
                        <a:rPr dirty="0" sz="1350" spc="-105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latin typeface="Dotum"/>
                          <a:cs typeface="Dotum"/>
                        </a:rPr>
                        <a:t>삼계의</a:t>
                      </a:r>
                      <a:r>
                        <a:rPr dirty="0" sz="1350" spc="-100"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latin typeface="Dotum"/>
                          <a:cs typeface="Dotum"/>
                        </a:rPr>
                        <a:t>완성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L w="9525">
                      <a:solidFill>
                        <a:srgbClr val="CBD5DF"/>
                      </a:solidFill>
                      <a:prstDash val="solid"/>
                    </a:lnL>
                    <a:lnR w="9525">
                      <a:solidFill>
                        <a:srgbClr val="CBD5DF"/>
                      </a:solidFill>
                      <a:prstDash val="solid"/>
                    </a:lnR>
                    <a:lnT w="9525">
                      <a:solidFill>
                        <a:srgbClr val="CBD5DF"/>
                      </a:solidFill>
                      <a:prstDash val="solid"/>
                    </a:lnT>
                    <a:lnB w="9525">
                      <a:solidFill>
                        <a:srgbClr val="CBD5D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/>
          <p:nvPr/>
        </p:nvSpPr>
        <p:spPr>
          <a:xfrm>
            <a:off x="1130300" y="4869052"/>
            <a:ext cx="981710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100"/>
              </a:spcBef>
            </a:pP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두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사상은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모두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동아시아적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맥락에서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7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추구하면서도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실천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방식과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구체적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체계에서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차이를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보이고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260">
                <a:solidFill>
                  <a:srgbClr val="2D3748"/>
                </a:solidFill>
                <a:latin typeface="Dotum"/>
                <a:cs typeface="Dotum"/>
              </a:rPr>
              <a:t>있으며</a:t>
            </a:r>
            <a:r>
              <a:rPr dirty="0" sz="1700" spc="-260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700" spc="-25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700" spc="-350">
                <a:solidFill>
                  <a:srgbClr val="2D3748"/>
                </a:solidFill>
                <a:latin typeface="Dotum"/>
                <a:cs typeface="Dotum"/>
              </a:rPr>
              <a:t>근대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성을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서구적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이분법에서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벗어나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A4A85"/>
                </a:solidFill>
                <a:latin typeface="Dotum"/>
                <a:cs typeface="Dotum"/>
              </a:rPr>
              <a:t>상관적</a:t>
            </a:r>
            <a:r>
              <a:rPr dirty="0" sz="17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A4A85"/>
                </a:solidFill>
                <a:latin typeface="Dotum"/>
                <a:cs typeface="Dotum"/>
              </a:rPr>
              <a:t>사유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에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기반한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새로운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질서로</a:t>
            </a:r>
            <a:r>
              <a:rPr dirty="0" sz="17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2D3748"/>
                </a:solidFill>
                <a:latin typeface="Dotum"/>
                <a:cs typeface="Dotum"/>
              </a:rPr>
              <a:t>재해석하고</a:t>
            </a:r>
            <a:r>
              <a:rPr dirty="0" sz="17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700" spc="-290">
                <a:solidFill>
                  <a:srgbClr val="2D3748"/>
                </a:solidFill>
                <a:latin typeface="Dotum"/>
                <a:cs typeface="Dotum"/>
              </a:rPr>
              <a:t>있습니다</a:t>
            </a:r>
            <a:r>
              <a:rPr dirty="0" sz="1700" spc="-290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42999" y="3305174"/>
            <a:ext cx="9906000" cy="1038225"/>
            <a:chOff x="1142999" y="3305174"/>
            <a:chExt cx="9906000" cy="1038225"/>
          </a:xfrm>
        </p:grpSpPr>
        <p:sp>
          <p:nvSpPr>
            <p:cNvPr id="3" name="object 3" descr=""/>
            <p:cNvSpPr/>
            <p:nvPr/>
          </p:nvSpPr>
          <p:spPr>
            <a:xfrm>
              <a:off x="1162049" y="3305174"/>
              <a:ext cx="9886950" cy="1038225"/>
            </a:xfrm>
            <a:custGeom>
              <a:avLst/>
              <a:gdLst/>
              <a:ahLst/>
              <a:cxnLst/>
              <a:rect l="l" t="t" r="r" b="b"/>
              <a:pathLst>
                <a:path w="9886950" h="1038225">
                  <a:moveTo>
                    <a:pt x="9853901" y="1038224"/>
                  </a:moveTo>
                  <a:lnTo>
                    <a:pt x="0" y="1038224"/>
                  </a:lnTo>
                  <a:lnTo>
                    <a:pt x="0" y="0"/>
                  </a:lnTo>
                  <a:lnTo>
                    <a:pt x="9853901" y="0"/>
                  </a:lnTo>
                  <a:lnTo>
                    <a:pt x="9858761" y="966"/>
                  </a:lnTo>
                  <a:lnTo>
                    <a:pt x="9885981" y="28187"/>
                  </a:lnTo>
                  <a:lnTo>
                    <a:pt x="9886948" y="33047"/>
                  </a:lnTo>
                  <a:lnTo>
                    <a:pt x="9886948" y="1005176"/>
                  </a:lnTo>
                  <a:lnTo>
                    <a:pt x="9858761" y="1037257"/>
                  </a:lnTo>
                  <a:lnTo>
                    <a:pt x="9853901" y="1038224"/>
                  </a:lnTo>
                  <a:close/>
                </a:path>
              </a:pathLst>
            </a:custGeom>
            <a:solidFill>
              <a:srgbClr val="1A4A85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142999" y="3305174"/>
              <a:ext cx="38100" cy="1038225"/>
            </a:xfrm>
            <a:custGeom>
              <a:avLst/>
              <a:gdLst/>
              <a:ahLst/>
              <a:cxnLst/>
              <a:rect l="l" t="t" r="r" b="b"/>
              <a:pathLst>
                <a:path w="38100" h="1038225">
                  <a:moveTo>
                    <a:pt x="38099" y="1038224"/>
                  </a:moveTo>
                  <a:lnTo>
                    <a:pt x="0" y="10382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038224"/>
                  </a:lnTo>
                  <a:close/>
                </a:path>
              </a:pathLst>
            </a:custGeom>
            <a:solidFill>
              <a:srgbClr val="1A4A8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한국</a:t>
            </a:r>
            <a:r>
              <a:rPr dirty="0" spc="-270"/>
              <a:t> </a:t>
            </a:r>
            <a:r>
              <a:rPr dirty="0" spc="-484"/>
              <a:t>자생종교의</a:t>
            </a:r>
            <a:r>
              <a:rPr dirty="0" spc="-265"/>
              <a:t> </a:t>
            </a:r>
            <a:r>
              <a:rPr dirty="0" spc="-484"/>
              <a:t>자생적</a:t>
            </a:r>
            <a:r>
              <a:rPr dirty="0" spc="-270"/>
              <a:t> </a:t>
            </a:r>
            <a:r>
              <a:rPr dirty="0" spc="-484"/>
              <a:t>근대성</a:t>
            </a:r>
            <a:r>
              <a:rPr dirty="0" spc="-270"/>
              <a:t> </a:t>
            </a:r>
            <a:r>
              <a:rPr dirty="0" spc="-509"/>
              <a:t>시사점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302345" y="1602663"/>
            <a:ext cx="7981950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거의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유일하게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전통적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으로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추구한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사례</a:t>
            </a:r>
            <a:endParaRPr sz="18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02345" y="2126538"/>
            <a:ext cx="5784850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한계가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드러나는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현대사회에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대안적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모델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제시</a:t>
            </a:r>
            <a:endParaRPr sz="18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30300" y="262496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02345" y="2650413"/>
            <a:ext cx="5768340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225">
                <a:solidFill>
                  <a:srgbClr val="2D3748"/>
                </a:solidFill>
                <a:latin typeface="Dotum"/>
                <a:cs typeface="Dotum"/>
              </a:rPr>
              <a:t>한</a:t>
            </a:r>
            <a:r>
              <a:rPr dirty="0" sz="1800" spc="-225">
                <a:solidFill>
                  <a:srgbClr val="2D3748"/>
                </a:solidFill>
                <a:latin typeface="Tw Cen MT Condensed Extra Bold"/>
                <a:cs typeface="Tw Cen MT Condensed Extra Bold"/>
              </a:rPr>
              <a:t>·</a:t>
            </a:r>
            <a:r>
              <a:rPr dirty="0" sz="1800" spc="-225">
                <a:solidFill>
                  <a:srgbClr val="2D3748"/>
                </a:solidFill>
                <a:latin typeface="Dotum"/>
                <a:cs typeface="Dotum"/>
              </a:rPr>
              <a:t>중</a:t>
            </a:r>
            <a:r>
              <a:rPr dirty="0" sz="1800" spc="-225">
                <a:solidFill>
                  <a:srgbClr val="2D3748"/>
                </a:solidFill>
                <a:latin typeface="Tw Cen MT Condensed Extra Bold"/>
                <a:cs typeface="Tw Cen MT Condensed Extra Bold"/>
              </a:rPr>
              <a:t>·</a:t>
            </a:r>
            <a:r>
              <a:rPr dirty="0" sz="1800" spc="-225">
                <a:solidFill>
                  <a:srgbClr val="2D3748"/>
                </a:solidFill>
                <a:latin typeface="Dotum"/>
                <a:cs typeface="Dotum"/>
              </a:rPr>
              <a:t>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관계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개선과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평화를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위한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사상적</a:t>
            </a:r>
            <a:r>
              <a:rPr dirty="0" sz="1800" spc="-13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기반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제공</a:t>
            </a:r>
            <a:endParaRPr sz="18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396999" y="3396122"/>
            <a:ext cx="9387205" cy="7493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95"/>
              </a:spcBef>
            </a:pPr>
            <a:r>
              <a:rPr dirty="0" sz="1800" spc="-254">
                <a:solidFill>
                  <a:srgbClr val="2D3748"/>
                </a:solidFill>
                <a:latin typeface="Tw Cen MT Condensed Extra Bold"/>
                <a:cs typeface="Tw Cen MT Condensed Extra Bold"/>
              </a:rPr>
              <a:t>"</a:t>
            </a:r>
            <a:r>
              <a:rPr dirty="0" sz="1800" spc="-254">
                <a:solidFill>
                  <a:srgbClr val="2D3748"/>
                </a:solidFill>
                <a:latin typeface="Dotum"/>
                <a:cs typeface="Dotum"/>
              </a:rPr>
              <a:t>외부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사상에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포용적인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전통에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오랫동안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미신으로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90">
                <a:solidFill>
                  <a:srgbClr val="2D3748"/>
                </a:solidFill>
                <a:latin typeface="Dotum"/>
                <a:cs typeface="Dotum"/>
              </a:rPr>
              <a:t>치부되었지만</a:t>
            </a:r>
            <a:r>
              <a:rPr dirty="0" sz="1800" spc="-290">
                <a:solidFill>
                  <a:srgbClr val="2D3748"/>
                </a:solidFill>
                <a:latin typeface="Tw Cen MT Condensed Extra Bold"/>
                <a:cs typeface="Tw Cen MT Condensed Extra Bold"/>
              </a:rPr>
              <a:t>,</a:t>
            </a:r>
            <a:r>
              <a:rPr dirty="0" sz="1800" spc="20">
                <a:solidFill>
                  <a:srgbClr val="2D3748"/>
                </a:solidFill>
                <a:latin typeface="Tw Cen MT Condensed Extra Bold"/>
                <a:cs typeface="Tw Cen MT Condensed Extra Bold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75">
                <a:solidFill>
                  <a:srgbClr val="2D3748"/>
                </a:solidFill>
                <a:latin typeface="Dotum"/>
                <a:cs typeface="Dotum"/>
              </a:rPr>
              <a:t>위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기상황을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맞이하여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다시금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자생적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요청되고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0">
                <a:solidFill>
                  <a:srgbClr val="2D3748"/>
                </a:solidFill>
                <a:latin typeface="Dotum"/>
                <a:cs typeface="Dotum"/>
              </a:rPr>
              <a:t>있다</a:t>
            </a:r>
            <a:r>
              <a:rPr dirty="0" sz="1800" spc="-20">
                <a:solidFill>
                  <a:srgbClr val="2D3748"/>
                </a:solidFill>
                <a:latin typeface="Tw Cen MT Condensed Extra Bold"/>
                <a:cs typeface="Tw Cen MT Condensed Extra Bold"/>
              </a:rPr>
              <a:t>."</a:t>
            </a:r>
            <a:endParaRPr sz="1800">
              <a:latin typeface="Tw Cen MT Condensed Extra Bold"/>
              <a:cs typeface="Tw Cen MT Condensed Extra Bold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30300" y="4568062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02345" y="4590839"/>
            <a:ext cx="5775325" cy="307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현대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사회문제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해결을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4">
                <a:solidFill>
                  <a:srgbClr val="1A4A85"/>
                </a:solidFill>
                <a:latin typeface="Dotum"/>
                <a:cs typeface="Dotum"/>
              </a:rPr>
              <a:t>상생</a:t>
            </a:r>
            <a:r>
              <a:rPr dirty="0" sz="1850" spc="-254">
                <a:solidFill>
                  <a:srgbClr val="1A4A85"/>
                </a:solidFill>
                <a:latin typeface="Berlin Sans FB"/>
                <a:cs typeface="Berlin Sans FB"/>
              </a:rPr>
              <a:t>(</a:t>
            </a:r>
            <a:r>
              <a:rPr dirty="0" sz="1800" spc="-185">
                <a:solidFill>
                  <a:srgbClr val="1A4A85"/>
                </a:solidFill>
                <a:latin typeface="SimSun"/>
                <a:cs typeface="SimSun"/>
              </a:rPr>
              <a:t>相生</a:t>
            </a:r>
            <a:r>
              <a:rPr dirty="0" sz="1850" spc="-210">
                <a:solidFill>
                  <a:srgbClr val="1A4A85"/>
                </a:solidFill>
                <a:latin typeface="Berlin Sans FB"/>
                <a:cs typeface="Berlin Sans FB"/>
              </a:rPr>
              <a:t>)</a:t>
            </a:r>
            <a:r>
              <a:rPr dirty="0" sz="1800" spc="-210">
                <a:solidFill>
                  <a:srgbClr val="1A4A85"/>
                </a:solidFill>
                <a:latin typeface="Dotum"/>
                <a:cs typeface="Dotum"/>
              </a:rPr>
              <a:t>과</a:t>
            </a:r>
            <a:r>
              <a:rPr dirty="0" sz="1800" spc="-13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화합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원리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재발견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필요성</a:t>
            </a:r>
            <a:endParaRPr sz="1800">
              <a:latin typeface="Dotum"/>
              <a:cs typeface="Dotum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142999" y="1181099"/>
            <a:ext cx="9906000" cy="19050"/>
          </a:xfrm>
          <a:custGeom>
            <a:avLst/>
            <a:gdLst/>
            <a:ahLst/>
            <a:cxnLst/>
            <a:rect l="l" t="t" r="r" b="b"/>
            <a:pathLst>
              <a:path w="9906000" h="19050">
                <a:moveTo>
                  <a:pt x="9905999" y="19049"/>
                </a:moveTo>
                <a:lnTo>
                  <a:pt x="0" y="19049"/>
                </a:lnTo>
                <a:lnTo>
                  <a:pt x="0" y="0"/>
                </a:lnTo>
                <a:lnTo>
                  <a:pt x="9905999" y="0"/>
                </a:lnTo>
                <a:lnTo>
                  <a:pt x="9905999" y="19049"/>
                </a:lnTo>
                <a:close/>
              </a:path>
            </a:pathLst>
          </a:custGeom>
          <a:solidFill>
            <a:srgbClr val="1A4A85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142999" y="3305174"/>
            <a:ext cx="9906000" cy="1190625"/>
            <a:chOff x="1142999" y="3305174"/>
            <a:chExt cx="9906000" cy="1190625"/>
          </a:xfrm>
        </p:grpSpPr>
        <p:sp>
          <p:nvSpPr>
            <p:cNvPr id="4" name="object 4" descr=""/>
            <p:cNvSpPr/>
            <p:nvPr/>
          </p:nvSpPr>
          <p:spPr>
            <a:xfrm>
              <a:off x="1181099" y="3305174"/>
              <a:ext cx="9867900" cy="1190625"/>
            </a:xfrm>
            <a:custGeom>
              <a:avLst/>
              <a:gdLst/>
              <a:ahLst/>
              <a:cxnLst/>
              <a:rect l="l" t="t" r="r" b="b"/>
              <a:pathLst>
                <a:path w="9867900" h="1190625">
                  <a:moveTo>
                    <a:pt x="0" y="1190624"/>
                  </a:moveTo>
                  <a:lnTo>
                    <a:pt x="9867899" y="1190624"/>
                  </a:lnTo>
                  <a:lnTo>
                    <a:pt x="9867899" y="0"/>
                  </a:lnTo>
                  <a:lnTo>
                    <a:pt x="0" y="0"/>
                  </a:lnTo>
                  <a:lnTo>
                    <a:pt x="0" y="1190624"/>
                  </a:lnTo>
                  <a:close/>
                </a:path>
              </a:pathLst>
            </a:custGeom>
            <a:solidFill>
              <a:srgbClr val="1A4A85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142999" y="3305174"/>
              <a:ext cx="38100" cy="1190625"/>
            </a:xfrm>
            <a:custGeom>
              <a:avLst/>
              <a:gdLst/>
              <a:ahLst/>
              <a:cxnLst/>
              <a:rect l="l" t="t" r="r" b="b"/>
              <a:pathLst>
                <a:path w="38100" h="1190625">
                  <a:moveTo>
                    <a:pt x="38099" y="1190624"/>
                  </a:moveTo>
                  <a:lnTo>
                    <a:pt x="0" y="1190624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190624"/>
                  </a:lnTo>
                  <a:close/>
                </a:path>
              </a:pathLst>
            </a:custGeom>
            <a:solidFill>
              <a:srgbClr val="1A4A8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1130300" y="721677"/>
            <a:ext cx="551180" cy="4133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50" spc="-509" b="1">
                <a:solidFill>
                  <a:srgbClr val="1A4A85"/>
                </a:solidFill>
                <a:latin typeface="Malgun Gothic"/>
                <a:cs typeface="Malgun Gothic"/>
              </a:rPr>
              <a:t>결론</a:t>
            </a:r>
            <a:endParaRPr sz="2550">
              <a:latin typeface="Malgun Gothic"/>
              <a:cs typeface="Malgun Gothic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02345" y="1602663"/>
            <a:ext cx="7924165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거의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유일하게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전통적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삼계관으로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40">
                <a:solidFill>
                  <a:srgbClr val="2D3748"/>
                </a:solidFill>
                <a:latin typeface="Dotum"/>
                <a:cs typeface="Dotum"/>
              </a:rPr>
              <a:t>추구해왔음</a:t>
            </a:r>
            <a:endParaRPr sz="18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02345" y="2126538"/>
            <a:ext cx="7225030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동학과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대순사상은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통해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다른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형태의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구현하려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했음</a:t>
            </a:r>
            <a:endParaRPr sz="180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30300" y="262496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302345" y="2650413"/>
            <a:ext cx="4912995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현재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위기상황에서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재조명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1A4A85"/>
                </a:solidFill>
                <a:latin typeface="Dotum"/>
                <a:cs typeface="Dotum"/>
              </a:rPr>
              <a:t>필요</a:t>
            </a:r>
            <a:endParaRPr sz="180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30300" y="3472322"/>
            <a:ext cx="9918700" cy="1577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marR="384175">
              <a:lnSpc>
                <a:spcPct val="131900"/>
              </a:lnSpc>
              <a:spcBef>
                <a:spcPts val="95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상생적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화해와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공존의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철학적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기반이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될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65">
                <a:solidFill>
                  <a:srgbClr val="2D3748"/>
                </a:solidFill>
                <a:latin typeface="Dotum"/>
                <a:cs typeface="Dotum"/>
              </a:rPr>
              <a:t>있으며</a:t>
            </a:r>
            <a:r>
              <a:rPr dirty="0" sz="1800" spc="-265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00" spc="-2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통해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중심주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의를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넘어서는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다양한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형태의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발견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가능성을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95">
                <a:solidFill>
                  <a:srgbClr val="2D3748"/>
                </a:solidFill>
                <a:latin typeface="Dotum"/>
                <a:cs typeface="Dotum"/>
              </a:rPr>
              <a:t>제시합니다</a:t>
            </a:r>
            <a:r>
              <a:rPr dirty="0" sz="1800" spc="-295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향후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45">
                <a:solidFill>
                  <a:srgbClr val="1A4A85"/>
                </a:solidFill>
                <a:latin typeface="Dotum"/>
                <a:cs typeface="Dotum"/>
              </a:rPr>
              <a:t>과제</a:t>
            </a:r>
            <a:r>
              <a:rPr dirty="0" sz="1800" spc="-245">
                <a:solidFill>
                  <a:srgbClr val="2D3748"/>
                </a:solidFill>
                <a:latin typeface="Microsoft Sans Serif"/>
                <a:cs typeface="Microsoft Sans Serif"/>
              </a:rPr>
              <a:t>:</a:t>
            </a:r>
            <a:r>
              <a:rPr dirty="0" sz="1800" spc="-15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현대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문제해결에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적용할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있는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실천적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방안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연구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필요</a:t>
            </a:r>
            <a:endParaRPr sz="1800">
              <a:latin typeface="Dotum"/>
              <a:cs typeface="Dotum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780285" y="721677"/>
            <a:ext cx="631190" cy="4133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50" spc="-484" b="1">
                <a:solidFill>
                  <a:srgbClr val="1A4A85"/>
                </a:solidFill>
                <a:latin typeface="Malgun Gothic"/>
                <a:cs typeface="Malgun Gothic"/>
              </a:rPr>
              <a:t>목</a:t>
            </a:r>
            <a:r>
              <a:rPr dirty="0" sz="2550" spc="-270" b="1">
                <a:solidFill>
                  <a:srgbClr val="1A4A85"/>
                </a:solidFill>
                <a:latin typeface="Malgun Gothic"/>
                <a:cs typeface="Malgun Gothic"/>
              </a:rPr>
              <a:t> </a:t>
            </a:r>
            <a:r>
              <a:rPr dirty="0" sz="2550" spc="-535" b="1">
                <a:solidFill>
                  <a:srgbClr val="1A4A85"/>
                </a:solidFill>
                <a:latin typeface="Malgun Gothic"/>
                <a:cs typeface="Malgun Gothic"/>
              </a:rPr>
              <a:t>차</a:t>
            </a:r>
            <a:endParaRPr sz="2550">
              <a:latin typeface="Malgun Gothic"/>
              <a:cs typeface="Malgun Gothic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142999" y="140969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9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9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8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8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9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3"/>
                </a:lnTo>
                <a:lnTo>
                  <a:pt x="277401" y="191000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142999" y="184784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9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9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7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7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9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4"/>
                </a:lnTo>
                <a:lnTo>
                  <a:pt x="277401" y="191000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142999" y="228599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9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9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7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7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9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4"/>
                </a:lnTo>
                <a:lnTo>
                  <a:pt x="277401" y="191000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142999" y="272414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9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9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7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7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9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3"/>
                </a:lnTo>
                <a:lnTo>
                  <a:pt x="277401" y="191000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42999" y="316229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8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9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7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7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9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3"/>
                </a:lnTo>
                <a:lnTo>
                  <a:pt x="277401" y="191000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142999" y="360044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9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8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8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7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9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4"/>
                </a:lnTo>
                <a:lnTo>
                  <a:pt x="277401" y="191000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142999" y="4038599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4" y="285749"/>
                </a:moveTo>
                <a:lnTo>
                  <a:pt x="101399" y="279598"/>
                </a:lnTo>
                <a:lnTo>
                  <a:pt x="63497" y="261670"/>
                </a:lnTo>
                <a:lnTo>
                  <a:pt x="32429" y="233514"/>
                </a:lnTo>
                <a:lnTo>
                  <a:pt x="10875" y="197550"/>
                </a:lnTo>
                <a:lnTo>
                  <a:pt x="686" y="156879"/>
                </a:lnTo>
                <a:lnTo>
                  <a:pt x="0" y="142874"/>
                </a:lnTo>
                <a:lnTo>
                  <a:pt x="171" y="135855"/>
                </a:lnTo>
                <a:lnTo>
                  <a:pt x="8347" y="94748"/>
                </a:lnTo>
                <a:lnTo>
                  <a:pt x="28120" y="57756"/>
                </a:lnTo>
                <a:lnTo>
                  <a:pt x="57756" y="28120"/>
                </a:lnTo>
                <a:lnTo>
                  <a:pt x="94749" y="8347"/>
                </a:lnTo>
                <a:lnTo>
                  <a:pt x="135855" y="171"/>
                </a:lnTo>
                <a:lnTo>
                  <a:pt x="142874" y="0"/>
                </a:lnTo>
                <a:lnTo>
                  <a:pt x="149894" y="171"/>
                </a:lnTo>
                <a:lnTo>
                  <a:pt x="191000" y="8347"/>
                </a:lnTo>
                <a:lnTo>
                  <a:pt x="227992" y="28120"/>
                </a:lnTo>
                <a:lnTo>
                  <a:pt x="257628" y="57756"/>
                </a:lnTo>
                <a:lnTo>
                  <a:pt x="277401" y="94748"/>
                </a:lnTo>
                <a:lnTo>
                  <a:pt x="285578" y="135855"/>
                </a:lnTo>
                <a:lnTo>
                  <a:pt x="285749" y="142874"/>
                </a:lnTo>
                <a:lnTo>
                  <a:pt x="285578" y="149893"/>
                </a:lnTo>
                <a:lnTo>
                  <a:pt x="277401" y="190999"/>
                </a:lnTo>
                <a:lnTo>
                  <a:pt x="257628" y="227992"/>
                </a:lnTo>
                <a:lnTo>
                  <a:pt x="227992" y="257628"/>
                </a:lnTo>
                <a:lnTo>
                  <a:pt x="191000" y="277401"/>
                </a:lnTo>
                <a:lnTo>
                  <a:pt x="149894" y="285578"/>
                </a:lnTo>
                <a:lnTo>
                  <a:pt x="142874" y="285749"/>
                </a:lnTo>
                <a:close/>
              </a:path>
            </a:pathLst>
          </a:custGeom>
          <a:solidFill>
            <a:srgbClr val="1A4A85">
              <a:alpha val="1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216917" y="1400810"/>
            <a:ext cx="3745229" cy="29127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63855" indent="-351155">
              <a:lnSpc>
                <a:spcPct val="100000"/>
              </a:lnSpc>
              <a:spcBef>
                <a:spcPts val="95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연구</a:t>
            </a:r>
            <a:r>
              <a:rPr dirty="0" sz="1700" spc="-15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4A5467"/>
                </a:solidFill>
                <a:latin typeface="Dotum"/>
                <a:cs typeface="Dotum"/>
              </a:rPr>
              <a:t>배경</a:t>
            </a:r>
            <a:endParaRPr sz="1700">
              <a:latin typeface="Dotum"/>
              <a:cs typeface="Dotum"/>
            </a:endParaRPr>
          </a:p>
          <a:p>
            <a:pPr marL="363855" indent="-351155">
              <a:lnSpc>
                <a:spcPct val="100000"/>
              </a:lnSpc>
              <a:spcBef>
                <a:spcPts val="1410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자생적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근대성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이론으로서의</a:t>
            </a:r>
            <a:r>
              <a:rPr dirty="0" sz="1700" spc="-14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한국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45">
                <a:solidFill>
                  <a:srgbClr val="4A5467"/>
                </a:solidFill>
                <a:latin typeface="Dotum"/>
                <a:cs typeface="Dotum"/>
              </a:rPr>
              <a:t>자생종교</a:t>
            </a:r>
            <a:endParaRPr sz="1700">
              <a:latin typeface="Dotum"/>
              <a:cs typeface="Dotum"/>
            </a:endParaRPr>
          </a:p>
          <a:p>
            <a:pPr marL="363855" indent="-351155">
              <a:lnSpc>
                <a:spcPct val="100000"/>
              </a:lnSpc>
              <a:spcBef>
                <a:spcPts val="1410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삼계관과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35">
                <a:solidFill>
                  <a:srgbClr val="4A5467"/>
                </a:solidFill>
                <a:latin typeface="Dotum"/>
                <a:cs typeface="Dotum"/>
              </a:rPr>
              <a:t>리미널리티</a:t>
            </a:r>
            <a:endParaRPr sz="1700">
              <a:latin typeface="Dotum"/>
              <a:cs typeface="Dotum"/>
            </a:endParaRPr>
          </a:p>
          <a:p>
            <a:pPr marL="363855" indent="-351155">
              <a:lnSpc>
                <a:spcPct val="100000"/>
              </a:lnSpc>
              <a:spcBef>
                <a:spcPts val="1410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동학사상의</a:t>
            </a:r>
            <a:r>
              <a:rPr dirty="0" sz="1700" spc="-14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4A5467"/>
                </a:solidFill>
                <a:latin typeface="Dotum"/>
                <a:cs typeface="Dotum"/>
              </a:rPr>
              <a:t>근대성</a:t>
            </a:r>
            <a:endParaRPr sz="1700">
              <a:latin typeface="Dotum"/>
              <a:cs typeface="Dotum"/>
            </a:endParaRPr>
          </a:p>
          <a:p>
            <a:pPr marL="363855" indent="-351155">
              <a:lnSpc>
                <a:spcPct val="100000"/>
              </a:lnSpc>
              <a:spcBef>
                <a:spcPts val="1410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대순사상의</a:t>
            </a:r>
            <a:r>
              <a:rPr dirty="0" sz="1700" spc="-14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4A5467"/>
                </a:solidFill>
                <a:latin typeface="Dotum"/>
                <a:cs typeface="Dotum"/>
              </a:rPr>
              <a:t>근대성</a:t>
            </a:r>
            <a:endParaRPr sz="1700">
              <a:latin typeface="Dotum"/>
              <a:cs typeface="Dotum"/>
            </a:endParaRPr>
          </a:p>
          <a:p>
            <a:pPr marL="363855" indent="-351155">
              <a:lnSpc>
                <a:spcPct val="100000"/>
              </a:lnSpc>
              <a:spcBef>
                <a:spcPts val="1410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동학과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대순사상의</a:t>
            </a:r>
            <a:r>
              <a:rPr dirty="0" sz="1700" spc="-14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4A5467"/>
                </a:solidFill>
                <a:latin typeface="Dotum"/>
                <a:cs typeface="Dotum"/>
              </a:rPr>
              <a:t>비교</a:t>
            </a:r>
            <a:endParaRPr sz="1700">
              <a:latin typeface="Dotum"/>
              <a:cs typeface="Dotum"/>
            </a:endParaRPr>
          </a:p>
          <a:p>
            <a:pPr marL="363855" indent="-351155">
              <a:lnSpc>
                <a:spcPct val="100000"/>
              </a:lnSpc>
              <a:spcBef>
                <a:spcPts val="1410"/>
              </a:spcBef>
              <a:buClr>
                <a:srgbClr val="1A4A85"/>
              </a:buClr>
              <a:buSzPct val="97058"/>
              <a:buFont typeface="Trebuchet MS"/>
              <a:buAutoNum type="arabicPlain"/>
              <a:tabLst>
                <a:tab pos="363855" algn="l"/>
              </a:tabLst>
            </a:pP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연구</a:t>
            </a:r>
            <a:r>
              <a:rPr dirty="0" sz="1700" spc="-150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결론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4A5467"/>
                </a:solidFill>
                <a:latin typeface="Dotum"/>
                <a:cs typeface="Dotum"/>
              </a:rPr>
              <a:t>및</a:t>
            </a:r>
            <a:r>
              <a:rPr dirty="0" sz="1700" spc="-145">
                <a:solidFill>
                  <a:srgbClr val="4A5467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4A5467"/>
                </a:solidFill>
                <a:latin typeface="Dotum"/>
                <a:cs typeface="Dotum"/>
              </a:rPr>
              <a:t>시사점</a:t>
            </a:r>
            <a:endParaRPr sz="1700">
              <a:latin typeface="Dotum"/>
              <a:cs typeface="Dotum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연구</a:t>
            </a:r>
            <a:r>
              <a:rPr dirty="0" spc="-270"/>
              <a:t> </a:t>
            </a:r>
            <a:r>
              <a:rPr dirty="0" spc="-509"/>
              <a:t>배경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02345" y="1602663"/>
            <a:ext cx="4723765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심화되는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전쟁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위기와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한계</a:t>
            </a:r>
            <a:endParaRPr sz="1800">
              <a:latin typeface="Dotum"/>
              <a:cs typeface="Dot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02345" y="2126538"/>
            <a:ext cx="7414259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거의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유일하게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구축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시도한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역사적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사례</a:t>
            </a:r>
            <a:endParaRPr sz="1800">
              <a:latin typeface="Dotum"/>
              <a:cs typeface="Dotum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30300" y="2647739"/>
            <a:ext cx="9782810" cy="1345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0"/>
              </a:spcBef>
              <a:buClr>
                <a:srgbClr val="1A4A85"/>
              </a:buClr>
              <a:buSzPct val="75000"/>
              <a:buFont typeface="Arial"/>
              <a:buChar char="•"/>
              <a:tabLst>
                <a:tab pos="184150" algn="l"/>
              </a:tabLst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상생과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화해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기반으로서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85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50" spc="-285">
                <a:solidFill>
                  <a:srgbClr val="1A4A85"/>
                </a:solidFill>
                <a:latin typeface="Arial Rounded MT Bold"/>
                <a:cs typeface="Arial Rounded MT Bold"/>
              </a:rPr>
              <a:t>(</a:t>
            </a:r>
            <a:r>
              <a:rPr dirty="0" sz="1800" spc="-285">
                <a:solidFill>
                  <a:srgbClr val="1A4A85"/>
                </a:solidFill>
                <a:latin typeface="Dotum"/>
                <a:cs typeface="Dotum"/>
              </a:rPr>
              <a:t>천</a:t>
            </a:r>
            <a:r>
              <a:rPr dirty="0" sz="1850" spc="-285">
                <a:solidFill>
                  <a:srgbClr val="1A4A85"/>
                </a:solidFill>
                <a:latin typeface="Arial Rounded MT Bold"/>
                <a:cs typeface="Arial Rounded MT Bold"/>
              </a:rPr>
              <a:t>·</a:t>
            </a:r>
            <a:r>
              <a:rPr dirty="0" sz="1800" spc="-285">
                <a:solidFill>
                  <a:srgbClr val="1A4A85"/>
                </a:solidFill>
                <a:latin typeface="Dotum"/>
                <a:cs typeface="Dotum"/>
              </a:rPr>
              <a:t>지</a:t>
            </a:r>
            <a:r>
              <a:rPr dirty="0" sz="1850" spc="-285">
                <a:solidFill>
                  <a:srgbClr val="1A4A85"/>
                </a:solidFill>
                <a:latin typeface="Arial Rounded MT Bold"/>
                <a:cs typeface="Arial Rounded MT Bold"/>
              </a:rPr>
              <a:t>·</a:t>
            </a:r>
            <a:r>
              <a:rPr dirty="0" sz="1800" spc="-285">
                <a:solidFill>
                  <a:srgbClr val="1A4A85"/>
                </a:solidFill>
                <a:latin typeface="Dotum"/>
                <a:cs typeface="Dotum"/>
              </a:rPr>
              <a:t>인</a:t>
            </a:r>
            <a:r>
              <a:rPr dirty="0" sz="1850" spc="-285">
                <a:solidFill>
                  <a:srgbClr val="1A4A85"/>
                </a:solidFill>
                <a:latin typeface="Arial Rounded MT Bold"/>
                <a:cs typeface="Arial Rounded MT Bold"/>
              </a:rPr>
              <a:t>)</a:t>
            </a:r>
            <a:r>
              <a:rPr dirty="0" sz="1800" spc="-285">
                <a:solidFill>
                  <a:srgbClr val="2D3748"/>
                </a:solidFill>
                <a:latin typeface="Dotum"/>
                <a:cs typeface="Dotum"/>
              </a:rPr>
              <a:t>에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주목할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필요성</a:t>
            </a:r>
            <a:endParaRPr sz="180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1600">
              <a:latin typeface="Dotum"/>
              <a:cs typeface="Dotum"/>
            </a:endParaRPr>
          </a:p>
          <a:p>
            <a:pPr marL="12700" marR="5080">
              <a:lnSpc>
                <a:spcPct val="131900"/>
              </a:lnSpc>
            </a:pP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본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연구는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중심으로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자생적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특성과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구조를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분석하고</a:t>
            </a:r>
            <a:r>
              <a:rPr dirty="0" sz="1800" spc="-275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00" spc="-2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통해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평화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공존을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사상적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기반을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95">
                <a:solidFill>
                  <a:srgbClr val="2D3748"/>
                </a:solidFill>
                <a:latin typeface="Dotum"/>
                <a:cs typeface="Dotum"/>
              </a:rPr>
              <a:t>모색합니다</a:t>
            </a:r>
            <a:r>
              <a:rPr dirty="0" sz="1800" spc="-295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연구</a:t>
            </a:r>
            <a:r>
              <a:rPr dirty="0" spc="-280"/>
              <a:t> </a:t>
            </a:r>
            <a:r>
              <a:rPr dirty="0" spc="-484"/>
              <a:t>목적</a:t>
            </a:r>
            <a:r>
              <a:rPr dirty="0" spc="-270"/>
              <a:t> </a:t>
            </a:r>
            <a:r>
              <a:rPr dirty="0" spc="-484"/>
              <a:t>및</a:t>
            </a:r>
            <a:r>
              <a:rPr dirty="0" spc="-265"/>
              <a:t> </a:t>
            </a:r>
            <a:r>
              <a:rPr dirty="0" spc="-505"/>
              <a:t>문제의식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75003"/>
            <a:ext cx="87058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365" b="1">
                <a:solidFill>
                  <a:srgbClr val="1A4A85"/>
                </a:solidFill>
                <a:latin typeface="Malgun Gothic"/>
                <a:cs typeface="Malgun Gothic"/>
              </a:rPr>
              <a:t>연구</a:t>
            </a:r>
            <a:r>
              <a:rPr dirty="0" sz="1900" spc="-200" b="1">
                <a:solidFill>
                  <a:srgbClr val="1A4A85"/>
                </a:solidFill>
                <a:latin typeface="Malgun Gothic"/>
                <a:cs typeface="Malgun Gothic"/>
              </a:rPr>
              <a:t> </a:t>
            </a:r>
            <a:r>
              <a:rPr dirty="0" sz="1900" spc="-390" b="1">
                <a:solidFill>
                  <a:srgbClr val="1A4A85"/>
                </a:solidFill>
                <a:latin typeface="Malgun Gothic"/>
                <a:cs typeface="Malgun Gothic"/>
              </a:rPr>
              <a:t>목적</a:t>
            </a:r>
            <a:endParaRPr sz="1900">
              <a:latin typeface="Malgun Gothic"/>
              <a:cs typeface="Malgun Gothic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30300" y="205346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302345" y="2077267"/>
            <a:ext cx="6656705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달리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한국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자생종교의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중심으로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탐구</a:t>
            </a:r>
            <a:endParaRPr sz="18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5678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302345" y="2593263"/>
            <a:ext cx="5159375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동학과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대순사상에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나타난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구조와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특성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분석</a:t>
            </a:r>
            <a:endParaRPr sz="18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30300" y="3241878"/>
            <a:ext cx="81089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900" spc="-385" b="1">
                <a:solidFill>
                  <a:srgbClr val="1A4A85"/>
                </a:solidFill>
                <a:latin typeface="Malgun Gothic"/>
                <a:cs typeface="Malgun Gothic"/>
              </a:rPr>
              <a:t>문제의식</a:t>
            </a:r>
            <a:endParaRPr sz="1900">
              <a:latin typeface="Malgun Gothic"/>
              <a:cs typeface="Malgun Gothic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720337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02345" y="3744142"/>
            <a:ext cx="4977765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이론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베버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뒤르껨</a:t>
            </a:r>
            <a:r>
              <a:rPr dirty="0" sz="1850" spc="-280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에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의존한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논의의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극복</a:t>
            </a:r>
            <a:endParaRPr sz="180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30300" y="4244212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302345" y="4269663"/>
            <a:ext cx="5480685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5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기반으로서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삼계관의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리미널리티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조명</a:t>
            </a:r>
            <a:endParaRPr sz="180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30300" y="4768087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02345" y="4793538"/>
            <a:ext cx="5784850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근대성이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평화와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공존에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주는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함의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모색</a:t>
            </a:r>
            <a:endParaRPr sz="1800">
              <a:latin typeface="Dotum"/>
              <a:cs typeface="Dotum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한국</a:t>
            </a:r>
            <a:r>
              <a:rPr dirty="0" spc="-280"/>
              <a:t> </a:t>
            </a:r>
            <a:r>
              <a:rPr dirty="0" spc="-484"/>
              <a:t>자생종교의</a:t>
            </a:r>
            <a:r>
              <a:rPr dirty="0" spc="-265"/>
              <a:t> </a:t>
            </a:r>
            <a:r>
              <a:rPr dirty="0" spc="-520"/>
              <a:t>위상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02345" y="1601017"/>
            <a:ext cx="954405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서구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1A4A85"/>
                </a:solidFill>
                <a:latin typeface="Dotum"/>
                <a:cs typeface="Dotum"/>
              </a:rPr>
              <a:t>이론</a:t>
            </a:r>
            <a:r>
              <a:rPr dirty="0" sz="1850" spc="-250">
                <a:solidFill>
                  <a:srgbClr val="2D3748"/>
                </a:solidFill>
                <a:latin typeface="Arial"/>
                <a:cs typeface="Arial"/>
              </a:rPr>
              <a:t>:</a:t>
            </a:r>
            <a:r>
              <a:rPr dirty="0" sz="1850" spc="-55">
                <a:solidFill>
                  <a:srgbClr val="2D3748"/>
                </a:solidFill>
                <a:latin typeface="Arial"/>
                <a:cs typeface="Arial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베버와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뒤르껨은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동양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종교</a:t>
            </a:r>
            <a:r>
              <a:rPr dirty="0" sz="1850" spc="-280">
                <a:solidFill>
                  <a:srgbClr val="2D3748"/>
                </a:solidFill>
                <a:latin typeface="Arial"/>
                <a:cs typeface="Arial"/>
              </a:rPr>
              <a:t>(</a:t>
            </a: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유교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등</a:t>
            </a:r>
            <a:r>
              <a:rPr dirty="0" sz="1850" spc="-250">
                <a:solidFill>
                  <a:srgbClr val="2D3748"/>
                </a:solidFill>
                <a:latin typeface="Arial"/>
                <a:cs typeface="Arial"/>
              </a:rPr>
              <a:t>)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발달에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부분적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합리성만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가진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장애요인으로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평가</a:t>
            </a:r>
            <a:endParaRPr sz="1800">
              <a:latin typeface="Dotum"/>
              <a:cs typeface="Dot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02345" y="2124892"/>
            <a:ext cx="711708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자생종교</a:t>
            </a:r>
            <a:r>
              <a:rPr dirty="0" sz="1850" spc="-275">
                <a:solidFill>
                  <a:srgbClr val="2D3748"/>
                </a:solidFill>
                <a:latin typeface="Arial"/>
                <a:cs typeface="Arial"/>
              </a:rPr>
              <a:t>(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동학</a:t>
            </a:r>
            <a:r>
              <a:rPr dirty="0" sz="1850" spc="-275">
                <a:solidFill>
                  <a:srgbClr val="2D3748"/>
                </a:solidFill>
                <a:latin typeface="Arial"/>
                <a:cs typeface="Arial"/>
              </a:rPr>
              <a:t>)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아편전쟁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중국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쇠퇴라는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동아시아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위기에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대응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하여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등장</a:t>
            </a:r>
            <a:endParaRPr sz="1800">
              <a:latin typeface="Dotum"/>
              <a:cs typeface="Dotum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219199" y="2781299"/>
            <a:ext cx="4800600" cy="1571625"/>
          </a:xfrm>
          <a:custGeom>
            <a:avLst/>
            <a:gdLst/>
            <a:ahLst/>
            <a:cxnLst/>
            <a:rect l="l" t="t" r="r" b="b"/>
            <a:pathLst>
              <a:path w="4800600" h="1571625">
                <a:moveTo>
                  <a:pt x="4729402" y="1571624"/>
                </a:moveTo>
                <a:lnTo>
                  <a:pt x="71196" y="1571624"/>
                </a:lnTo>
                <a:lnTo>
                  <a:pt x="66241" y="1571136"/>
                </a:lnTo>
                <a:lnTo>
                  <a:pt x="29705" y="1556002"/>
                </a:lnTo>
                <a:lnTo>
                  <a:pt x="3885" y="1519962"/>
                </a:lnTo>
                <a:lnTo>
                  <a:pt x="0" y="1500428"/>
                </a:lnTo>
                <a:lnTo>
                  <a:pt x="0" y="1495424"/>
                </a:lnTo>
                <a:lnTo>
                  <a:pt x="0" y="71196"/>
                </a:lnTo>
                <a:lnTo>
                  <a:pt x="15621" y="29704"/>
                </a:lnTo>
                <a:lnTo>
                  <a:pt x="51662" y="3885"/>
                </a:lnTo>
                <a:lnTo>
                  <a:pt x="71196" y="0"/>
                </a:lnTo>
                <a:lnTo>
                  <a:pt x="4729402" y="0"/>
                </a:lnTo>
                <a:lnTo>
                  <a:pt x="4770893" y="15621"/>
                </a:lnTo>
                <a:lnTo>
                  <a:pt x="4796713" y="51661"/>
                </a:lnTo>
                <a:lnTo>
                  <a:pt x="4800599" y="71196"/>
                </a:lnTo>
                <a:lnTo>
                  <a:pt x="4800599" y="1500428"/>
                </a:lnTo>
                <a:lnTo>
                  <a:pt x="4784976" y="1541918"/>
                </a:lnTo>
                <a:lnTo>
                  <a:pt x="4748936" y="1567738"/>
                </a:lnTo>
                <a:lnTo>
                  <a:pt x="4734357" y="1571136"/>
                </a:lnTo>
                <a:lnTo>
                  <a:pt x="4729402" y="1571624"/>
                </a:lnTo>
                <a:close/>
              </a:path>
            </a:pathLst>
          </a:custGeom>
          <a:solidFill>
            <a:srgbClr val="1A4A85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076674" y="2923895"/>
            <a:ext cx="1085850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295" b="1">
                <a:solidFill>
                  <a:srgbClr val="1A4A85"/>
                </a:solidFill>
                <a:latin typeface="Malgun Gothic"/>
                <a:cs typeface="Malgun Gothic"/>
              </a:rPr>
              <a:t>서구적</a:t>
            </a:r>
            <a:r>
              <a:rPr dirty="0" sz="1600" spc="-155" b="1">
                <a:solidFill>
                  <a:srgbClr val="1A4A85"/>
                </a:solidFill>
                <a:latin typeface="Malgun Gothic"/>
                <a:cs typeface="Malgun Gothic"/>
              </a:rPr>
              <a:t> </a:t>
            </a:r>
            <a:r>
              <a:rPr dirty="0" sz="1600" spc="-320" b="1">
                <a:solidFill>
                  <a:srgbClr val="1A4A85"/>
                </a:solidFill>
                <a:latin typeface="Malgun Gothic"/>
                <a:cs typeface="Malgun Gothic"/>
              </a:rPr>
              <a:t>근대성</a:t>
            </a:r>
            <a:endParaRPr sz="1600">
              <a:latin typeface="Malgun Gothic"/>
              <a:cs typeface="Malgun Gothic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58899" y="3287899"/>
            <a:ext cx="1536700" cy="89090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409"/>
              </a:spcBef>
              <a:buFont typeface="Microsoft Sans Serif"/>
              <a:buChar char="-"/>
              <a:tabLst>
                <a:tab pos="127000" algn="l"/>
              </a:tabLst>
            </a:pPr>
            <a:r>
              <a:rPr dirty="0" sz="1600" spc="-295">
                <a:solidFill>
                  <a:srgbClr val="2D3748"/>
                </a:solidFill>
                <a:latin typeface="Dotum"/>
                <a:cs typeface="Dotum"/>
              </a:rPr>
              <a:t>분석적</a:t>
            </a:r>
            <a:r>
              <a:rPr dirty="0" sz="16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600" spc="-315">
                <a:solidFill>
                  <a:srgbClr val="2D3748"/>
                </a:solidFill>
                <a:latin typeface="Dotum"/>
                <a:cs typeface="Dotum"/>
              </a:rPr>
              <a:t>사유체계</a:t>
            </a:r>
            <a:endParaRPr sz="1600">
              <a:latin typeface="Dotum"/>
              <a:cs typeface="Dotum"/>
            </a:endParaRPr>
          </a:p>
          <a:p>
            <a:pPr marL="127000" indent="-114300">
              <a:lnSpc>
                <a:spcPct val="100000"/>
              </a:lnSpc>
              <a:spcBef>
                <a:spcPts val="330"/>
              </a:spcBef>
              <a:buFont typeface="Microsoft Sans Serif"/>
              <a:buChar char="-"/>
              <a:tabLst>
                <a:tab pos="127000" algn="l"/>
              </a:tabLst>
            </a:pPr>
            <a:r>
              <a:rPr dirty="0" sz="1600" spc="-295">
                <a:solidFill>
                  <a:srgbClr val="2D3748"/>
                </a:solidFill>
                <a:latin typeface="Dotum"/>
                <a:cs typeface="Dotum"/>
              </a:rPr>
              <a:t>이분법적</a:t>
            </a:r>
            <a:r>
              <a:rPr dirty="0" sz="16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600" spc="-315">
                <a:solidFill>
                  <a:srgbClr val="2D3748"/>
                </a:solidFill>
                <a:latin typeface="Dotum"/>
                <a:cs typeface="Dotum"/>
              </a:rPr>
              <a:t>대립구조</a:t>
            </a:r>
            <a:endParaRPr sz="1600">
              <a:latin typeface="Dotum"/>
              <a:cs typeface="Dotum"/>
            </a:endParaRPr>
          </a:p>
          <a:p>
            <a:pPr marL="127000" indent="-114300">
              <a:lnSpc>
                <a:spcPct val="100000"/>
              </a:lnSpc>
              <a:spcBef>
                <a:spcPts val="405"/>
              </a:spcBef>
              <a:buFont typeface="Microsoft Sans Serif"/>
              <a:buChar char="-"/>
              <a:tabLst>
                <a:tab pos="127000" algn="l"/>
              </a:tabLst>
            </a:pPr>
            <a:r>
              <a:rPr dirty="0" sz="1600" spc="-295">
                <a:solidFill>
                  <a:srgbClr val="2D3748"/>
                </a:solidFill>
                <a:latin typeface="Dotum"/>
                <a:cs typeface="Dotum"/>
              </a:rPr>
              <a:t>직선적</a:t>
            </a:r>
            <a:r>
              <a:rPr dirty="0" sz="16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600" spc="-320">
                <a:solidFill>
                  <a:srgbClr val="2D3748"/>
                </a:solidFill>
                <a:latin typeface="Dotum"/>
                <a:cs typeface="Dotum"/>
              </a:rPr>
              <a:t>시간관</a:t>
            </a:r>
            <a:endParaRPr sz="1600">
              <a:latin typeface="Dotum"/>
              <a:cs typeface="Dotum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6172199" y="2781299"/>
            <a:ext cx="4800600" cy="1571625"/>
          </a:xfrm>
          <a:custGeom>
            <a:avLst/>
            <a:gdLst/>
            <a:ahLst/>
            <a:cxnLst/>
            <a:rect l="l" t="t" r="r" b="b"/>
            <a:pathLst>
              <a:path w="4800600" h="1571625">
                <a:moveTo>
                  <a:pt x="4729402" y="1571624"/>
                </a:moveTo>
                <a:lnTo>
                  <a:pt x="71196" y="1571624"/>
                </a:lnTo>
                <a:lnTo>
                  <a:pt x="66241" y="1571136"/>
                </a:lnTo>
                <a:lnTo>
                  <a:pt x="29705" y="1556002"/>
                </a:lnTo>
                <a:lnTo>
                  <a:pt x="3885" y="1519962"/>
                </a:lnTo>
                <a:lnTo>
                  <a:pt x="0" y="1500428"/>
                </a:lnTo>
                <a:lnTo>
                  <a:pt x="0" y="1495424"/>
                </a:lnTo>
                <a:lnTo>
                  <a:pt x="0" y="71196"/>
                </a:lnTo>
                <a:lnTo>
                  <a:pt x="15621" y="29704"/>
                </a:lnTo>
                <a:lnTo>
                  <a:pt x="51661" y="3885"/>
                </a:lnTo>
                <a:lnTo>
                  <a:pt x="71196" y="0"/>
                </a:lnTo>
                <a:lnTo>
                  <a:pt x="4729402" y="0"/>
                </a:lnTo>
                <a:lnTo>
                  <a:pt x="4770892" y="15621"/>
                </a:lnTo>
                <a:lnTo>
                  <a:pt x="4796712" y="51661"/>
                </a:lnTo>
                <a:lnTo>
                  <a:pt x="4800598" y="71196"/>
                </a:lnTo>
                <a:lnTo>
                  <a:pt x="4800598" y="1500428"/>
                </a:lnTo>
                <a:lnTo>
                  <a:pt x="4784976" y="1541918"/>
                </a:lnTo>
                <a:lnTo>
                  <a:pt x="4748935" y="1567738"/>
                </a:lnTo>
                <a:lnTo>
                  <a:pt x="4734357" y="1571136"/>
                </a:lnTo>
                <a:lnTo>
                  <a:pt x="4729402" y="1571624"/>
                </a:lnTo>
                <a:close/>
              </a:path>
            </a:pathLst>
          </a:custGeom>
          <a:solidFill>
            <a:srgbClr val="1A4A85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7861647" y="2923895"/>
            <a:ext cx="1422400" cy="2736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295" b="1">
                <a:solidFill>
                  <a:srgbClr val="1A4A85"/>
                </a:solidFill>
                <a:latin typeface="Malgun Gothic"/>
                <a:cs typeface="Malgun Gothic"/>
              </a:rPr>
              <a:t>동양적</a:t>
            </a:r>
            <a:r>
              <a:rPr dirty="0" sz="1600" spc="-155" b="1">
                <a:solidFill>
                  <a:srgbClr val="1A4A85"/>
                </a:solidFill>
                <a:latin typeface="Malgun Gothic"/>
                <a:cs typeface="Malgun Gothic"/>
              </a:rPr>
              <a:t> </a:t>
            </a:r>
            <a:r>
              <a:rPr dirty="0" sz="1600" spc="-305" b="1">
                <a:solidFill>
                  <a:srgbClr val="1A4A85"/>
                </a:solidFill>
                <a:latin typeface="Malgun Gothic"/>
                <a:cs typeface="Malgun Gothic"/>
              </a:rPr>
              <a:t>자생근대성</a:t>
            </a:r>
            <a:endParaRPr sz="1600">
              <a:latin typeface="Malgun Gothic"/>
              <a:cs typeface="Malgun Gothic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311899" y="3287899"/>
            <a:ext cx="1660525" cy="89090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409"/>
              </a:spcBef>
              <a:buFont typeface="Microsoft Sans Serif"/>
              <a:buChar char="-"/>
              <a:tabLst>
                <a:tab pos="127000" algn="l"/>
              </a:tabLst>
            </a:pPr>
            <a:r>
              <a:rPr dirty="0" sz="1600" spc="-295">
                <a:solidFill>
                  <a:srgbClr val="2D3748"/>
                </a:solidFill>
                <a:latin typeface="Dotum"/>
                <a:cs typeface="Dotum"/>
              </a:rPr>
              <a:t>상관적</a:t>
            </a:r>
            <a:r>
              <a:rPr dirty="0" sz="16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600" spc="-315">
                <a:solidFill>
                  <a:srgbClr val="2D3748"/>
                </a:solidFill>
                <a:latin typeface="Dotum"/>
                <a:cs typeface="Dotum"/>
              </a:rPr>
              <a:t>사유체계</a:t>
            </a:r>
            <a:endParaRPr sz="1600">
              <a:latin typeface="Dotum"/>
              <a:cs typeface="Dotum"/>
            </a:endParaRPr>
          </a:p>
          <a:p>
            <a:pPr marL="127000" indent="-114300">
              <a:lnSpc>
                <a:spcPct val="100000"/>
              </a:lnSpc>
              <a:spcBef>
                <a:spcPts val="330"/>
              </a:spcBef>
              <a:buFont typeface="Microsoft Sans Serif"/>
              <a:buChar char="-"/>
              <a:tabLst>
                <a:tab pos="127000" algn="l"/>
              </a:tabLst>
            </a:pPr>
            <a:r>
              <a:rPr dirty="0" sz="1600" spc="-295">
                <a:solidFill>
                  <a:srgbClr val="2D3748"/>
                </a:solidFill>
                <a:latin typeface="Dotum"/>
                <a:cs typeface="Dotum"/>
              </a:rPr>
              <a:t>음양의</a:t>
            </a:r>
            <a:r>
              <a:rPr dirty="0" sz="16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600" spc="-40">
                <a:solidFill>
                  <a:srgbClr val="2D3748"/>
                </a:solidFill>
                <a:latin typeface="Dotum"/>
                <a:cs typeface="Dotum"/>
              </a:rPr>
              <a:t>조화</a:t>
            </a:r>
            <a:r>
              <a:rPr dirty="0" sz="1600" spc="-40">
                <a:solidFill>
                  <a:srgbClr val="2D3748"/>
                </a:solidFill>
                <a:latin typeface="Microsoft Sans Serif"/>
                <a:cs typeface="Microsoft Sans Serif"/>
              </a:rPr>
              <a:t>·</a:t>
            </a:r>
            <a:r>
              <a:rPr dirty="0" sz="1600" spc="-40">
                <a:solidFill>
                  <a:srgbClr val="2D3748"/>
                </a:solidFill>
                <a:latin typeface="Dotum"/>
                <a:cs typeface="Dotum"/>
              </a:rPr>
              <a:t>상생</a:t>
            </a:r>
            <a:endParaRPr sz="1600">
              <a:latin typeface="Dotum"/>
              <a:cs typeface="Dotum"/>
            </a:endParaRPr>
          </a:p>
          <a:p>
            <a:pPr marL="127000" indent="-114300">
              <a:lnSpc>
                <a:spcPct val="100000"/>
              </a:lnSpc>
              <a:spcBef>
                <a:spcPts val="405"/>
              </a:spcBef>
              <a:buFont typeface="Microsoft Sans Serif"/>
              <a:buChar char="-"/>
              <a:tabLst>
                <a:tab pos="127000" algn="l"/>
              </a:tabLst>
            </a:pPr>
            <a:r>
              <a:rPr dirty="0" sz="1600" spc="-295">
                <a:solidFill>
                  <a:srgbClr val="2D3748"/>
                </a:solidFill>
                <a:latin typeface="Dotum"/>
                <a:cs typeface="Dotum"/>
              </a:rPr>
              <a:t>순환적</a:t>
            </a:r>
            <a:r>
              <a:rPr dirty="0" sz="16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600" spc="-204">
                <a:solidFill>
                  <a:srgbClr val="2D3748"/>
                </a:solidFill>
                <a:latin typeface="Dotum"/>
                <a:cs typeface="Dotum"/>
              </a:rPr>
              <a:t>시간관</a:t>
            </a:r>
            <a:r>
              <a:rPr dirty="0" sz="1600" spc="-204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600" spc="-204">
                <a:solidFill>
                  <a:srgbClr val="2D3748"/>
                </a:solidFill>
                <a:latin typeface="Dotum"/>
                <a:cs typeface="Dotum"/>
              </a:rPr>
              <a:t>개벽</a:t>
            </a:r>
            <a:r>
              <a:rPr dirty="0" sz="1600" spc="-204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30300" y="4577587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02345" y="4601392"/>
            <a:ext cx="7709534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평가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저조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이유</a:t>
            </a:r>
            <a:r>
              <a:rPr dirty="0" sz="1850" spc="-250">
                <a:solidFill>
                  <a:srgbClr val="2D3748"/>
                </a:solidFill>
                <a:latin typeface="Arial"/>
                <a:cs typeface="Arial"/>
              </a:rPr>
              <a:t>:</a:t>
            </a:r>
            <a:r>
              <a:rPr dirty="0" sz="1850" spc="-50">
                <a:solidFill>
                  <a:srgbClr val="2D3748"/>
                </a:solidFill>
                <a:latin typeface="Arial"/>
                <a:cs typeface="Arial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외래사상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1A4A85"/>
                </a:solidFill>
                <a:latin typeface="Dotum"/>
                <a:cs typeface="Dotum"/>
              </a:rPr>
              <a:t>선호</a:t>
            </a:r>
            <a:r>
              <a:rPr dirty="0" sz="1800" spc="-250">
                <a:solidFill>
                  <a:srgbClr val="1A4A85"/>
                </a:solidFill>
                <a:latin typeface="Tahoma"/>
                <a:cs typeface="Tahoma"/>
              </a:rPr>
              <a:t>,</a:t>
            </a:r>
            <a:r>
              <a:rPr dirty="0" sz="1800" spc="-95">
                <a:solidFill>
                  <a:srgbClr val="1A4A85"/>
                </a:solidFill>
                <a:latin typeface="Tahoma"/>
                <a:cs typeface="Tahoma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실학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1A4A85"/>
                </a:solidFill>
                <a:latin typeface="Dotum"/>
                <a:cs typeface="Dotum"/>
              </a:rPr>
              <a:t>강조</a:t>
            </a:r>
            <a:r>
              <a:rPr dirty="0" sz="1800" spc="-250">
                <a:solidFill>
                  <a:srgbClr val="1A4A85"/>
                </a:solidFill>
                <a:latin typeface="Tahoma"/>
                <a:cs typeface="Tahoma"/>
              </a:rPr>
              <a:t>,</a:t>
            </a:r>
            <a:r>
              <a:rPr dirty="0" sz="1800" spc="-95">
                <a:solidFill>
                  <a:srgbClr val="1A4A85"/>
                </a:solidFill>
                <a:latin typeface="Tahoma"/>
                <a:cs typeface="Tahoma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상관적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사유문화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경시</a:t>
            </a:r>
            <a:endParaRPr sz="1800">
              <a:latin typeface="Dotum"/>
              <a:cs typeface="Dotum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355"/>
              <a:t>삼계관</a:t>
            </a:r>
            <a:r>
              <a:rPr dirty="0" spc="-355">
                <a:latin typeface="Century Gothic"/>
                <a:cs typeface="Century Gothic"/>
              </a:rPr>
              <a:t>(</a:t>
            </a:r>
            <a:r>
              <a:rPr dirty="0" spc="-355"/>
              <a:t>천</a:t>
            </a:r>
            <a:r>
              <a:rPr dirty="0" spc="-355">
                <a:latin typeface="Century Gothic"/>
                <a:cs typeface="Century Gothic"/>
              </a:rPr>
              <a:t>·</a:t>
            </a:r>
            <a:r>
              <a:rPr dirty="0" spc="-355"/>
              <a:t>지</a:t>
            </a:r>
            <a:r>
              <a:rPr dirty="0" spc="-355">
                <a:latin typeface="Century Gothic"/>
                <a:cs typeface="Century Gothic"/>
              </a:rPr>
              <a:t>·</a:t>
            </a:r>
            <a:r>
              <a:rPr dirty="0" spc="-355"/>
              <a:t>인</a:t>
            </a:r>
            <a:r>
              <a:rPr dirty="0" spc="-355">
                <a:latin typeface="Century Gothic"/>
                <a:cs typeface="Century Gothic"/>
              </a:rPr>
              <a:t>)</a:t>
            </a:r>
            <a:r>
              <a:rPr dirty="0" spc="-355"/>
              <a:t>의</a:t>
            </a:r>
            <a:r>
              <a:rPr dirty="0" spc="-235"/>
              <a:t> </a:t>
            </a:r>
            <a:r>
              <a:rPr dirty="0" spc="-520"/>
              <a:t>개념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02345" y="1599989"/>
            <a:ext cx="6068060" cy="307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70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50" spc="-270">
                <a:solidFill>
                  <a:srgbClr val="1A4A85"/>
                </a:solidFill>
                <a:latin typeface="Berlin Sans FB"/>
                <a:cs typeface="Berlin Sans FB"/>
              </a:rPr>
              <a:t>(</a:t>
            </a:r>
            <a:r>
              <a:rPr dirty="0" sz="1800" spc="-185">
                <a:solidFill>
                  <a:srgbClr val="1A4A85"/>
                </a:solidFill>
                <a:latin typeface="SimSun"/>
                <a:cs typeface="SimSun"/>
              </a:rPr>
              <a:t>三界觀</a:t>
            </a:r>
            <a:r>
              <a:rPr dirty="0" sz="1850" spc="-75">
                <a:solidFill>
                  <a:srgbClr val="1A4A85"/>
                </a:solidFill>
                <a:latin typeface="Berlin Sans FB"/>
                <a:cs typeface="Berlin Sans FB"/>
              </a:rPr>
              <a:t>)</a:t>
            </a:r>
            <a:r>
              <a:rPr dirty="0" sz="1850" spc="-45">
                <a:solidFill>
                  <a:srgbClr val="2D3748"/>
                </a:solidFill>
                <a:latin typeface="Microsoft Sans Serif"/>
                <a:cs typeface="Microsoft Sans Serif"/>
              </a:rPr>
              <a:t>: </a:t>
            </a:r>
            <a:r>
              <a:rPr dirty="0" sz="1800" spc="-210">
                <a:solidFill>
                  <a:srgbClr val="2D3748"/>
                </a:solidFill>
                <a:latin typeface="Dotum"/>
                <a:cs typeface="Dotum"/>
              </a:rPr>
              <a:t>천</a:t>
            </a:r>
            <a:r>
              <a:rPr dirty="0" sz="1850" spc="-21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天</a:t>
            </a:r>
            <a:r>
              <a:rPr dirty="0" sz="1850" spc="-150">
                <a:solidFill>
                  <a:srgbClr val="2D3748"/>
                </a:solidFill>
                <a:latin typeface="Microsoft Sans Serif"/>
                <a:cs typeface="Microsoft Sans Serif"/>
              </a:rPr>
              <a:t>)·</a:t>
            </a:r>
            <a:r>
              <a:rPr dirty="0" sz="1800" spc="-150">
                <a:solidFill>
                  <a:srgbClr val="2D3748"/>
                </a:solidFill>
                <a:latin typeface="Dotum"/>
                <a:cs typeface="Dotum"/>
              </a:rPr>
              <a:t>지</a:t>
            </a:r>
            <a:r>
              <a:rPr dirty="0" sz="1850" spc="-15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地</a:t>
            </a:r>
            <a:r>
              <a:rPr dirty="0" sz="1850" spc="-150">
                <a:solidFill>
                  <a:srgbClr val="2D3748"/>
                </a:solidFill>
                <a:latin typeface="Microsoft Sans Serif"/>
                <a:cs typeface="Microsoft Sans Serif"/>
              </a:rPr>
              <a:t>)·</a:t>
            </a:r>
            <a:r>
              <a:rPr dirty="0" sz="1800" spc="-150">
                <a:solidFill>
                  <a:srgbClr val="2D3748"/>
                </a:solidFill>
                <a:latin typeface="Dotum"/>
                <a:cs typeface="Dotum"/>
              </a:rPr>
              <a:t>인</a:t>
            </a:r>
            <a:r>
              <a:rPr dirty="0" sz="1850" spc="-15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人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으로</a:t>
            </a:r>
            <a:r>
              <a:rPr dirty="0" sz="1800" spc="-12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구성된</a:t>
            </a:r>
            <a:r>
              <a:rPr dirty="0" sz="18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동양의</a:t>
            </a:r>
            <a:r>
              <a:rPr dirty="0" sz="1800" spc="-12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상관적</a:t>
            </a:r>
            <a:r>
              <a:rPr dirty="0" sz="1800" spc="-12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세계관</a:t>
            </a:r>
            <a:endParaRPr sz="1800">
              <a:latin typeface="Dotum"/>
              <a:cs typeface="Dot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02345" y="2123864"/>
            <a:ext cx="8947785" cy="307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95">
                <a:solidFill>
                  <a:srgbClr val="1A4A85"/>
                </a:solidFill>
                <a:latin typeface="Dotum"/>
                <a:cs typeface="Dotum"/>
              </a:rPr>
              <a:t>천원지방인각</a:t>
            </a:r>
            <a:r>
              <a:rPr dirty="0" sz="1850" spc="-295">
                <a:solidFill>
                  <a:srgbClr val="1A4A85"/>
                </a:solidFill>
                <a:latin typeface="Berlin Sans FB"/>
                <a:cs typeface="Berlin Sans FB"/>
              </a:rPr>
              <a:t>(</a:t>
            </a:r>
            <a:r>
              <a:rPr dirty="0" sz="1800" spc="-185">
                <a:solidFill>
                  <a:srgbClr val="1A4A85"/>
                </a:solidFill>
                <a:latin typeface="SimSun"/>
                <a:cs typeface="SimSun"/>
              </a:rPr>
              <a:t>天圓地方人角</a:t>
            </a:r>
            <a:r>
              <a:rPr dirty="0" sz="1850" spc="-75">
                <a:solidFill>
                  <a:srgbClr val="1A4A85"/>
                </a:solidFill>
                <a:latin typeface="Berlin Sans FB"/>
                <a:cs typeface="Berlin Sans FB"/>
              </a:rPr>
              <a:t>)</a:t>
            </a:r>
            <a:r>
              <a:rPr dirty="0" sz="1850" spc="-50">
                <a:solidFill>
                  <a:srgbClr val="2D3748"/>
                </a:solidFill>
                <a:latin typeface="Microsoft Sans Serif"/>
                <a:cs typeface="Microsoft Sans Serif"/>
              </a:rPr>
              <a:t>: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하늘은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29">
                <a:solidFill>
                  <a:srgbClr val="2D3748"/>
                </a:solidFill>
                <a:latin typeface="Dotum"/>
                <a:cs typeface="Dotum"/>
              </a:rPr>
              <a:t>둥글고</a:t>
            </a:r>
            <a:r>
              <a:rPr dirty="0" sz="1850" spc="-229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29">
                <a:solidFill>
                  <a:srgbClr val="2D3748"/>
                </a:solidFill>
                <a:latin typeface="Dotum"/>
                <a:cs typeface="Dotum"/>
              </a:rPr>
              <a:t>원</a:t>
            </a:r>
            <a:r>
              <a:rPr dirty="0" sz="1850" spc="-160">
                <a:solidFill>
                  <a:srgbClr val="2D3748"/>
                </a:solidFill>
                <a:latin typeface="Microsoft Sans Serif"/>
                <a:cs typeface="Microsoft Sans Serif"/>
              </a:rPr>
              <a:t>),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땅은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40">
                <a:solidFill>
                  <a:srgbClr val="2D3748"/>
                </a:solidFill>
                <a:latin typeface="Dotum"/>
                <a:cs typeface="Dotum"/>
              </a:rPr>
              <a:t>네모지고</a:t>
            </a:r>
            <a:r>
              <a:rPr dirty="0" sz="1850" spc="-24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40">
                <a:solidFill>
                  <a:srgbClr val="2D3748"/>
                </a:solidFill>
                <a:latin typeface="Dotum"/>
                <a:cs typeface="Dotum"/>
              </a:rPr>
              <a:t>방</a:t>
            </a:r>
            <a:r>
              <a:rPr dirty="0" sz="1850" spc="-170">
                <a:solidFill>
                  <a:srgbClr val="2D3748"/>
                </a:solidFill>
                <a:latin typeface="Microsoft Sans Serif"/>
                <a:cs typeface="Microsoft Sans Serif"/>
              </a:rPr>
              <a:t>),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사람은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그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사이를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60">
                <a:solidFill>
                  <a:srgbClr val="2D3748"/>
                </a:solidFill>
                <a:latin typeface="Dotum"/>
                <a:cs typeface="Dotum"/>
              </a:rPr>
              <a:t>연결하는</a:t>
            </a:r>
            <a:r>
              <a:rPr dirty="0" sz="1850" spc="-26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60">
                <a:solidFill>
                  <a:srgbClr val="2D3748"/>
                </a:solidFill>
                <a:latin typeface="Dotum"/>
                <a:cs typeface="Dotum"/>
              </a:rPr>
              <a:t>각</a:t>
            </a:r>
            <a:r>
              <a:rPr dirty="0" sz="1850" spc="-145">
                <a:solidFill>
                  <a:srgbClr val="2D3748"/>
                </a:solidFill>
                <a:latin typeface="Microsoft Sans Serif"/>
                <a:cs typeface="Microsoft Sans Serif"/>
              </a:rPr>
              <a:t>)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존재</a:t>
            </a:r>
            <a:endParaRPr sz="1800">
              <a:latin typeface="Dotum"/>
              <a:cs typeface="Dotum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614487" y="2795587"/>
            <a:ext cx="1114425" cy="1114425"/>
          </a:xfrm>
          <a:custGeom>
            <a:avLst/>
            <a:gdLst/>
            <a:ahLst/>
            <a:cxnLst/>
            <a:rect l="l" t="t" r="r" b="b"/>
            <a:pathLst>
              <a:path w="1114425" h="1114425">
                <a:moveTo>
                  <a:pt x="1114424" y="557212"/>
                </a:moveTo>
                <a:lnTo>
                  <a:pt x="1112915" y="598199"/>
                </a:lnTo>
                <a:lnTo>
                  <a:pt x="1108394" y="638972"/>
                </a:lnTo>
                <a:lnTo>
                  <a:pt x="1100885" y="679302"/>
                </a:lnTo>
                <a:lnTo>
                  <a:pt x="1090431" y="718962"/>
                </a:lnTo>
                <a:lnTo>
                  <a:pt x="1077088" y="757746"/>
                </a:lnTo>
                <a:lnTo>
                  <a:pt x="1060926" y="795451"/>
                </a:lnTo>
                <a:lnTo>
                  <a:pt x="1042033" y="831864"/>
                </a:lnTo>
                <a:lnTo>
                  <a:pt x="1020517" y="866782"/>
                </a:lnTo>
                <a:lnTo>
                  <a:pt x="996491" y="900023"/>
                </a:lnTo>
                <a:lnTo>
                  <a:pt x="970079" y="931413"/>
                </a:lnTo>
                <a:lnTo>
                  <a:pt x="941429" y="960774"/>
                </a:lnTo>
                <a:lnTo>
                  <a:pt x="910703" y="987943"/>
                </a:lnTo>
                <a:lnTo>
                  <a:pt x="878063" y="1012778"/>
                </a:lnTo>
                <a:lnTo>
                  <a:pt x="843676" y="1035149"/>
                </a:lnTo>
                <a:lnTo>
                  <a:pt x="807737" y="1054930"/>
                </a:lnTo>
                <a:lnTo>
                  <a:pt x="770448" y="1072009"/>
                </a:lnTo>
                <a:lnTo>
                  <a:pt x="732003" y="1086300"/>
                </a:lnTo>
                <a:lnTo>
                  <a:pt x="692603" y="1097726"/>
                </a:lnTo>
                <a:lnTo>
                  <a:pt x="652470" y="1106222"/>
                </a:lnTo>
                <a:lnTo>
                  <a:pt x="611828" y="1111741"/>
                </a:lnTo>
                <a:lnTo>
                  <a:pt x="570891" y="1114257"/>
                </a:lnTo>
                <a:lnTo>
                  <a:pt x="557212" y="1114424"/>
                </a:lnTo>
                <a:lnTo>
                  <a:pt x="543533" y="1114257"/>
                </a:lnTo>
                <a:lnTo>
                  <a:pt x="502596" y="1111741"/>
                </a:lnTo>
                <a:lnTo>
                  <a:pt x="461954" y="1106222"/>
                </a:lnTo>
                <a:lnTo>
                  <a:pt x="421820" y="1097726"/>
                </a:lnTo>
                <a:lnTo>
                  <a:pt x="382421" y="1086300"/>
                </a:lnTo>
                <a:lnTo>
                  <a:pt x="343976" y="1072009"/>
                </a:lnTo>
                <a:lnTo>
                  <a:pt x="306687" y="1054930"/>
                </a:lnTo>
                <a:lnTo>
                  <a:pt x="270747" y="1035149"/>
                </a:lnTo>
                <a:lnTo>
                  <a:pt x="236361" y="1012778"/>
                </a:lnTo>
                <a:lnTo>
                  <a:pt x="203720" y="987943"/>
                </a:lnTo>
                <a:lnTo>
                  <a:pt x="172994" y="960774"/>
                </a:lnTo>
                <a:lnTo>
                  <a:pt x="144344" y="931413"/>
                </a:lnTo>
                <a:lnTo>
                  <a:pt x="117933" y="900023"/>
                </a:lnTo>
                <a:lnTo>
                  <a:pt x="93906" y="866782"/>
                </a:lnTo>
                <a:lnTo>
                  <a:pt x="72390" y="831864"/>
                </a:lnTo>
                <a:lnTo>
                  <a:pt x="53497" y="795451"/>
                </a:lnTo>
                <a:lnTo>
                  <a:pt x="37335" y="757746"/>
                </a:lnTo>
                <a:lnTo>
                  <a:pt x="23993" y="718962"/>
                </a:lnTo>
                <a:lnTo>
                  <a:pt x="13539" y="679302"/>
                </a:lnTo>
                <a:lnTo>
                  <a:pt x="6030" y="638972"/>
                </a:lnTo>
                <a:lnTo>
                  <a:pt x="1509" y="598199"/>
                </a:lnTo>
                <a:lnTo>
                  <a:pt x="0" y="557212"/>
                </a:lnTo>
                <a:lnTo>
                  <a:pt x="167" y="543533"/>
                </a:lnTo>
                <a:lnTo>
                  <a:pt x="2683" y="502596"/>
                </a:lnTo>
                <a:lnTo>
                  <a:pt x="8202" y="461954"/>
                </a:lnTo>
                <a:lnTo>
                  <a:pt x="16698" y="421820"/>
                </a:lnTo>
                <a:lnTo>
                  <a:pt x="28124" y="382420"/>
                </a:lnTo>
                <a:lnTo>
                  <a:pt x="42415" y="343976"/>
                </a:lnTo>
                <a:lnTo>
                  <a:pt x="59494" y="306686"/>
                </a:lnTo>
                <a:lnTo>
                  <a:pt x="79274" y="270747"/>
                </a:lnTo>
                <a:lnTo>
                  <a:pt x="101645" y="236361"/>
                </a:lnTo>
                <a:lnTo>
                  <a:pt x="126481" y="203720"/>
                </a:lnTo>
                <a:lnTo>
                  <a:pt x="153649" y="172994"/>
                </a:lnTo>
                <a:lnTo>
                  <a:pt x="183011" y="144344"/>
                </a:lnTo>
                <a:lnTo>
                  <a:pt x="214400" y="117933"/>
                </a:lnTo>
                <a:lnTo>
                  <a:pt x="247641" y="93906"/>
                </a:lnTo>
                <a:lnTo>
                  <a:pt x="282559" y="72390"/>
                </a:lnTo>
                <a:lnTo>
                  <a:pt x="318973" y="53497"/>
                </a:lnTo>
                <a:lnTo>
                  <a:pt x="356678" y="37335"/>
                </a:lnTo>
                <a:lnTo>
                  <a:pt x="395462" y="23993"/>
                </a:lnTo>
                <a:lnTo>
                  <a:pt x="435122" y="13539"/>
                </a:lnTo>
                <a:lnTo>
                  <a:pt x="475452" y="6030"/>
                </a:lnTo>
                <a:lnTo>
                  <a:pt x="516225" y="1509"/>
                </a:lnTo>
                <a:lnTo>
                  <a:pt x="557212" y="0"/>
                </a:lnTo>
                <a:lnTo>
                  <a:pt x="570891" y="167"/>
                </a:lnTo>
                <a:lnTo>
                  <a:pt x="611828" y="2683"/>
                </a:lnTo>
                <a:lnTo>
                  <a:pt x="652470" y="8202"/>
                </a:lnTo>
                <a:lnTo>
                  <a:pt x="692603" y="16698"/>
                </a:lnTo>
                <a:lnTo>
                  <a:pt x="732003" y="28124"/>
                </a:lnTo>
                <a:lnTo>
                  <a:pt x="770448" y="42415"/>
                </a:lnTo>
                <a:lnTo>
                  <a:pt x="807737" y="59494"/>
                </a:lnTo>
                <a:lnTo>
                  <a:pt x="843676" y="79274"/>
                </a:lnTo>
                <a:lnTo>
                  <a:pt x="878063" y="101645"/>
                </a:lnTo>
                <a:lnTo>
                  <a:pt x="910703" y="126480"/>
                </a:lnTo>
                <a:lnTo>
                  <a:pt x="941429" y="153649"/>
                </a:lnTo>
                <a:lnTo>
                  <a:pt x="970079" y="183010"/>
                </a:lnTo>
                <a:lnTo>
                  <a:pt x="996491" y="214400"/>
                </a:lnTo>
                <a:lnTo>
                  <a:pt x="1020517" y="247641"/>
                </a:lnTo>
                <a:lnTo>
                  <a:pt x="1042033" y="282559"/>
                </a:lnTo>
                <a:lnTo>
                  <a:pt x="1060926" y="318973"/>
                </a:lnTo>
                <a:lnTo>
                  <a:pt x="1077088" y="356677"/>
                </a:lnTo>
                <a:lnTo>
                  <a:pt x="1090431" y="395461"/>
                </a:lnTo>
                <a:lnTo>
                  <a:pt x="1100885" y="435122"/>
                </a:lnTo>
                <a:lnTo>
                  <a:pt x="1108394" y="475452"/>
                </a:lnTo>
                <a:lnTo>
                  <a:pt x="1112915" y="516225"/>
                </a:lnTo>
                <a:lnTo>
                  <a:pt x="1114424" y="557212"/>
                </a:lnTo>
                <a:close/>
              </a:path>
            </a:pathLst>
          </a:custGeom>
          <a:ln w="28574">
            <a:solidFill>
              <a:srgbClr val="1A4A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2053778" y="3177032"/>
            <a:ext cx="2362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420" b="1">
                <a:solidFill>
                  <a:srgbClr val="1A4A85"/>
                </a:solidFill>
                <a:latin typeface="Malgun Gothic"/>
                <a:cs typeface="Malgun Gothic"/>
              </a:rPr>
              <a:t>천</a:t>
            </a:r>
            <a:endParaRPr sz="2000">
              <a:latin typeface="Malgun Gothic"/>
              <a:cs typeface="Malgun Gothic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3657599" y="3333749"/>
            <a:ext cx="952500" cy="28575"/>
          </a:xfrm>
          <a:custGeom>
            <a:avLst/>
            <a:gdLst/>
            <a:ahLst/>
            <a:cxnLst/>
            <a:rect l="l" t="t" r="r" b="b"/>
            <a:pathLst>
              <a:path w="952500" h="28575">
                <a:moveTo>
                  <a:pt x="952499" y="28574"/>
                </a:moveTo>
                <a:lnTo>
                  <a:pt x="0" y="28574"/>
                </a:lnTo>
                <a:lnTo>
                  <a:pt x="0" y="0"/>
                </a:lnTo>
                <a:lnTo>
                  <a:pt x="952499" y="0"/>
                </a:lnTo>
                <a:lnTo>
                  <a:pt x="952499" y="28574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5538787" y="2795587"/>
            <a:ext cx="1114425" cy="1114425"/>
          </a:xfrm>
          <a:custGeom>
            <a:avLst/>
            <a:gdLst/>
            <a:ahLst/>
            <a:cxnLst/>
            <a:rect l="l" t="t" r="r" b="b"/>
            <a:pathLst>
              <a:path w="1114425" h="1114425">
                <a:moveTo>
                  <a:pt x="1114424" y="557212"/>
                </a:moveTo>
                <a:lnTo>
                  <a:pt x="1112915" y="598199"/>
                </a:lnTo>
                <a:lnTo>
                  <a:pt x="1108394" y="638972"/>
                </a:lnTo>
                <a:lnTo>
                  <a:pt x="1100885" y="679302"/>
                </a:lnTo>
                <a:lnTo>
                  <a:pt x="1090431" y="718962"/>
                </a:lnTo>
                <a:lnTo>
                  <a:pt x="1077088" y="757746"/>
                </a:lnTo>
                <a:lnTo>
                  <a:pt x="1060926" y="795451"/>
                </a:lnTo>
                <a:lnTo>
                  <a:pt x="1042033" y="831864"/>
                </a:lnTo>
                <a:lnTo>
                  <a:pt x="1020517" y="866782"/>
                </a:lnTo>
                <a:lnTo>
                  <a:pt x="996491" y="900023"/>
                </a:lnTo>
                <a:lnTo>
                  <a:pt x="970079" y="931413"/>
                </a:lnTo>
                <a:lnTo>
                  <a:pt x="941429" y="960774"/>
                </a:lnTo>
                <a:lnTo>
                  <a:pt x="910703" y="987943"/>
                </a:lnTo>
                <a:lnTo>
                  <a:pt x="878062" y="1012778"/>
                </a:lnTo>
                <a:lnTo>
                  <a:pt x="843676" y="1035149"/>
                </a:lnTo>
                <a:lnTo>
                  <a:pt x="807736" y="1054930"/>
                </a:lnTo>
                <a:lnTo>
                  <a:pt x="770447" y="1072009"/>
                </a:lnTo>
                <a:lnTo>
                  <a:pt x="732003" y="1086300"/>
                </a:lnTo>
                <a:lnTo>
                  <a:pt x="692603" y="1097726"/>
                </a:lnTo>
                <a:lnTo>
                  <a:pt x="652470" y="1106222"/>
                </a:lnTo>
                <a:lnTo>
                  <a:pt x="611829" y="1111741"/>
                </a:lnTo>
                <a:lnTo>
                  <a:pt x="570891" y="1114257"/>
                </a:lnTo>
                <a:lnTo>
                  <a:pt x="557212" y="1114424"/>
                </a:lnTo>
                <a:lnTo>
                  <a:pt x="543533" y="1114257"/>
                </a:lnTo>
                <a:lnTo>
                  <a:pt x="502596" y="1111741"/>
                </a:lnTo>
                <a:lnTo>
                  <a:pt x="461954" y="1106222"/>
                </a:lnTo>
                <a:lnTo>
                  <a:pt x="421820" y="1097726"/>
                </a:lnTo>
                <a:lnTo>
                  <a:pt x="382421" y="1086300"/>
                </a:lnTo>
                <a:lnTo>
                  <a:pt x="343976" y="1072009"/>
                </a:lnTo>
                <a:lnTo>
                  <a:pt x="306686" y="1054930"/>
                </a:lnTo>
                <a:lnTo>
                  <a:pt x="270747" y="1035149"/>
                </a:lnTo>
                <a:lnTo>
                  <a:pt x="236360" y="1012778"/>
                </a:lnTo>
                <a:lnTo>
                  <a:pt x="203720" y="987943"/>
                </a:lnTo>
                <a:lnTo>
                  <a:pt x="172994" y="960774"/>
                </a:lnTo>
                <a:lnTo>
                  <a:pt x="144345" y="931413"/>
                </a:lnTo>
                <a:lnTo>
                  <a:pt x="117933" y="900023"/>
                </a:lnTo>
                <a:lnTo>
                  <a:pt x="93907" y="866782"/>
                </a:lnTo>
                <a:lnTo>
                  <a:pt x="72390" y="831864"/>
                </a:lnTo>
                <a:lnTo>
                  <a:pt x="53497" y="795451"/>
                </a:lnTo>
                <a:lnTo>
                  <a:pt x="37335" y="757746"/>
                </a:lnTo>
                <a:lnTo>
                  <a:pt x="23992" y="718962"/>
                </a:lnTo>
                <a:lnTo>
                  <a:pt x="13539" y="679302"/>
                </a:lnTo>
                <a:lnTo>
                  <a:pt x="6030" y="638972"/>
                </a:lnTo>
                <a:lnTo>
                  <a:pt x="1509" y="598199"/>
                </a:lnTo>
                <a:lnTo>
                  <a:pt x="0" y="557212"/>
                </a:lnTo>
                <a:lnTo>
                  <a:pt x="167" y="543533"/>
                </a:lnTo>
                <a:lnTo>
                  <a:pt x="2683" y="502596"/>
                </a:lnTo>
                <a:lnTo>
                  <a:pt x="8202" y="461954"/>
                </a:lnTo>
                <a:lnTo>
                  <a:pt x="16698" y="421820"/>
                </a:lnTo>
                <a:lnTo>
                  <a:pt x="28124" y="382420"/>
                </a:lnTo>
                <a:lnTo>
                  <a:pt x="42414" y="343976"/>
                </a:lnTo>
                <a:lnTo>
                  <a:pt x="59494" y="306686"/>
                </a:lnTo>
                <a:lnTo>
                  <a:pt x="79274" y="270747"/>
                </a:lnTo>
                <a:lnTo>
                  <a:pt x="101645" y="236361"/>
                </a:lnTo>
                <a:lnTo>
                  <a:pt x="126481" y="203720"/>
                </a:lnTo>
                <a:lnTo>
                  <a:pt x="153649" y="172994"/>
                </a:lnTo>
                <a:lnTo>
                  <a:pt x="183011" y="144344"/>
                </a:lnTo>
                <a:lnTo>
                  <a:pt x="214400" y="117933"/>
                </a:lnTo>
                <a:lnTo>
                  <a:pt x="247641" y="93906"/>
                </a:lnTo>
                <a:lnTo>
                  <a:pt x="282559" y="72390"/>
                </a:lnTo>
                <a:lnTo>
                  <a:pt x="318973" y="53497"/>
                </a:lnTo>
                <a:lnTo>
                  <a:pt x="356678" y="37335"/>
                </a:lnTo>
                <a:lnTo>
                  <a:pt x="395462" y="23993"/>
                </a:lnTo>
                <a:lnTo>
                  <a:pt x="435122" y="13539"/>
                </a:lnTo>
                <a:lnTo>
                  <a:pt x="475452" y="6030"/>
                </a:lnTo>
                <a:lnTo>
                  <a:pt x="516225" y="1509"/>
                </a:lnTo>
                <a:lnTo>
                  <a:pt x="557212" y="0"/>
                </a:lnTo>
                <a:lnTo>
                  <a:pt x="570891" y="167"/>
                </a:lnTo>
                <a:lnTo>
                  <a:pt x="611829" y="2683"/>
                </a:lnTo>
                <a:lnTo>
                  <a:pt x="652470" y="8202"/>
                </a:lnTo>
                <a:lnTo>
                  <a:pt x="692603" y="16698"/>
                </a:lnTo>
                <a:lnTo>
                  <a:pt x="732003" y="28124"/>
                </a:lnTo>
                <a:lnTo>
                  <a:pt x="770447" y="42415"/>
                </a:lnTo>
                <a:lnTo>
                  <a:pt x="807736" y="59494"/>
                </a:lnTo>
                <a:lnTo>
                  <a:pt x="843676" y="79274"/>
                </a:lnTo>
                <a:lnTo>
                  <a:pt x="878062" y="101645"/>
                </a:lnTo>
                <a:lnTo>
                  <a:pt x="910703" y="126480"/>
                </a:lnTo>
                <a:lnTo>
                  <a:pt x="941429" y="153649"/>
                </a:lnTo>
                <a:lnTo>
                  <a:pt x="970079" y="183010"/>
                </a:lnTo>
                <a:lnTo>
                  <a:pt x="996491" y="214400"/>
                </a:lnTo>
                <a:lnTo>
                  <a:pt x="1020517" y="247641"/>
                </a:lnTo>
                <a:lnTo>
                  <a:pt x="1042033" y="282559"/>
                </a:lnTo>
                <a:lnTo>
                  <a:pt x="1060926" y="318973"/>
                </a:lnTo>
                <a:lnTo>
                  <a:pt x="1077088" y="356677"/>
                </a:lnTo>
                <a:lnTo>
                  <a:pt x="1090431" y="395461"/>
                </a:lnTo>
                <a:lnTo>
                  <a:pt x="1100885" y="435122"/>
                </a:lnTo>
                <a:lnTo>
                  <a:pt x="1108394" y="475452"/>
                </a:lnTo>
                <a:lnTo>
                  <a:pt x="1112915" y="516225"/>
                </a:lnTo>
                <a:lnTo>
                  <a:pt x="1114424" y="557212"/>
                </a:lnTo>
                <a:close/>
              </a:path>
            </a:pathLst>
          </a:custGeom>
          <a:ln w="28574">
            <a:solidFill>
              <a:srgbClr val="1A4A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5978078" y="3177032"/>
            <a:ext cx="2362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420" b="1">
                <a:solidFill>
                  <a:srgbClr val="1A4A85"/>
                </a:solidFill>
                <a:latin typeface="Malgun Gothic"/>
                <a:cs typeface="Malgun Gothic"/>
              </a:rPr>
              <a:t>인</a:t>
            </a:r>
            <a:endParaRPr sz="2000">
              <a:latin typeface="Malgun Gothic"/>
              <a:cs typeface="Malgun Gothic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7581899" y="3333749"/>
            <a:ext cx="952500" cy="28575"/>
          </a:xfrm>
          <a:custGeom>
            <a:avLst/>
            <a:gdLst/>
            <a:ahLst/>
            <a:cxnLst/>
            <a:rect l="l" t="t" r="r" b="b"/>
            <a:pathLst>
              <a:path w="952500" h="28575">
                <a:moveTo>
                  <a:pt x="952499" y="28574"/>
                </a:moveTo>
                <a:lnTo>
                  <a:pt x="0" y="28574"/>
                </a:lnTo>
                <a:lnTo>
                  <a:pt x="0" y="0"/>
                </a:lnTo>
                <a:lnTo>
                  <a:pt x="952499" y="0"/>
                </a:lnTo>
                <a:lnTo>
                  <a:pt x="952499" y="28574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9463086" y="2795587"/>
            <a:ext cx="1114425" cy="1114425"/>
          </a:xfrm>
          <a:custGeom>
            <a:avLst/>
            <a:gdLst/>
            <a:ahLst/>
            <a:cxnLst/>
            <a:rect l="l" t="t" r="r" b="b"/>
            <a:pathLst>
              <a:path w="1114425" h="1114425">
                <a:moveTo>
                  <a:pt x="1114424" y="557212"/>
                </a:moveTo>
                <a:lnTo>
                  <a:pt x="1112916" y="598199"/>
                </a:lnTo>
                <a:lnTo>
                  <a:pt x="1108394" y="638972"/>
                </a:lnTo>
                <a:lnTo>
                  <a:pt x="1100884" y="679302"/>
                </a:lnTo>
                <a:lnTo>
                  <a:pt x="1090431" y="718962"/>
                </a:lnTo>
                <a:lnTo>
                  <a:pt x="1077087" y="757746"/>
                </a:lnTo>
                <a:lnTo>
                  <a:pt x="1060925" y="795451"/>
                </a:lnTo>
                <a:lnTo>
                  <a:pt x="1042033" y="831864"/>
                </a:lnTo>
                <a:lnTo>
                  <a:pt x="1020516" y="866782"/>
                </a:lnTo>
                <a:lnTo>
                  <a:pt x="996491" y="900023"/>
                </a:lnTo>
                <a:lnTo>
                  <a:pt x="970079" y="931413"/>
                </a:lnTo>
                <a:lnTo>
                  <a:pt x="941430" y="960774"/>
                </a:lnTo>
                <a:lnTo>
                  <a:pt x="910704" y="987943"/>
                </a:lnTo>
                <a:lnTo>
                  <a:pt x="878062" y="1012778"/>
                </a:lnTo>
                <a:lnTo>
                  <a:pt x="843676" y="1035149"/>
                </a:lnTo>
                <a:lnTo>
                  <a:pt x="807737" y="1054930"/>
                </a:lnTo>
                <a:lnTo>
                  <a:pt x="770448" y="1072009"/>
                </a:lnTo>
                <a:lnTo>
                  <a:pt x="732003" y="1086300"/>
                </a:lnTo>
                <a:lnTo>
                  <a:pt x="692603" y="1097726"/>
                </a:lnTo>
                <a:lnTo>
                  <a:pt x="652469" y="1106222"/>
                </a:lnTo>
                <a:lnTo>
                  <a:pt x="611828" y="1111741"/>
                </a:lnTo>
                <a:lnTo>
                  <a:pt x="570891" y="1114257"/>
                </a:lnTo>
                <a:lnTo>
                  <a:pt x="557212" y="1114424"/>
                </a:lnTo>
                <a:lnTo>
                  <a:pt x="543533" y="1114257"/>
                </a:lnTo>
                <a:lnTo>
                  <a:pt x="502594" y="1111741"/>
                </a:lnTo>
                <a:lnTo>
                  <a:pt x="461953" y="1106222"/>
                </a:lnTo>
                <a:lnTo>
                  <a:pt x="421821" y="1097726"/>
                </a:lnTo>
                <a:lnTo>
                  <a:pt x="382420" y="1086300"/>
                </a:lnTo>
                <a:lnTo>
                  <a:pt x="343975" y="1072009"/>
                </a:lnTo>
                <a:lnTo>
                  <a:pt x="306687" y="1054930"/>
                </a:lnTo>
                <a:lnTo>
                  <a:pt x="270747" y="1035149"/>
                </a:lnTo>
                <a:lnTo>
                  <a:pt x="236360" y="1012778"/>
                </a:lnTo>
                <a:lnTo>
                  <a:pt x="203720" y="987943"/>
                </a:lnTo>
                <a:lnTo>
                  <a:pt x="172993" y="960774"/>
                </a:lnTo>
                <a:lnTo>
                  <a:pt x="144343" y="931413"/>
                </a:lnTo>
                <a:lnTo>
                  <a:pt x="117931" y="900023"/>
                </a:lnTo>
                <a:lnTo>
                  <a:pt x="93905" y="866782"/>
                </a:lnTo>
                <a:lnTo>
                  <a:pt x="72390" y="831864"/>
                </a:lnTo>
                <a:lnTo>
                  <a:pt x="53496" y="795451"/>
                </a:lnTo>
                <a:lnTo>
                  <a:pt x="37334" y="757746"/>
                </a:lnTo>
                <a:lnTo>
                  <a:pt x="23993" y="718962"/>
                </a:lnTo>
                <a:lnTo>
                  <a:pt x="13538" y="679302"/>
                </a:lnTo>
                <a:lnTo>
                  <a:pt x="6029" y="638972"/>
                </a:lnTo>
                <a:lnTo>
                  <a:pt x="1509" y="598199"/>
                </a:lnTo>
                <a:lnTo>
                  <a:pt x="0" y="557212"/>
                </a:lnTo>
                <a:lnTo>
                  <a:pt x="167" y="543533"/>
                </a:lnTo>
                <a:lnTo>
                  <a:pt x="2683" y="502596"/>
                </a:lnTo>
                <a:lnTo>
                  <a:pt x="8202" y="461954"/>
                </a:lnTo>
                <a:lnTo>
                  <a:pt x="16698" y="421820"/>
                </a:lnTo>
                <a:lnTo>
                  <a:pt x="28124" y="382420"/>
                </a:lnTo>
                <a:lnTo>
                  <a:pt x="42414" y="343976"/>
                </a:lnTo>
                <a:lnTo>
                  <a:pt x="59493" y="306686"/>
                </a:lnTo>
                <a:lnTo>
                  <a:pt x="79273" y="270747"/>
                </a:lnTo>
                <a:lnTo>
                  <a:pt x="101644" y="236361"/>
                </a:lnTo>
                <a:lnTo>
                  <a:pt x="126480" y="203720"/>
                </a:lnTo>
                <a:lnTo>
                  <a:pt x="153648" y="172994"/>
                </a:lnTo>
                <a:lnTo>
                  <a:pt x="183010" y="144344"/>
                </a:lnTo>
                <a:lnTo>
                  <a:pt x="214400" y="117933"/>
                </a:lnTo>
                <a:lnTo>
                  <a:pt x="247640" y="93906"/>
                </a:lnTo>
                <a:lnTo>
                  <a:pt x="282559" y="72390"/>
                </a:lnTo>
                <a:lnTo>
                  <a:pt x="318973" y="53497"/>
                </a:lnTo>
                <a:lnTo>
                  <a:pt x="356677" y="37335"/>
                </a:lnTo>
                <a:lnTo>
                  <a:pt x="395463" y="23993"/>
                </a:lnTo>
                <a:lnTo>
                  <a:pt x="435122" y="13539"/>
                </a:lnTo>
                <a:lnTo>
                  <a:pt x="475451" y="6030"/>
                </a:lnTo>
                <a:lnTo>
                  <a:pt x="516225" y="1509"/>
                </a:lnTo>
                <a:lnTo>
                  <a:pt x="557212" y="0"/>
                </a:lnTo>
                <a:lnTo>
                  <a:pt x="570891" y="167"/>
                </a:lnTo>
                <a:lnTo>
                  <a:pt x="611828" y="2683"/>
                </a:lnTo>
                <a:lnTo>
                  <a:pt x="652469" y="8202"/>
                </a:lnTo>
                <a:lnTo>
                  <a:pt x="692603" y="16698"/>
                </a:lnTo>
                <a:lnTo>
                  <a:pt x="732003" y="28124"/>
                </a:lnTo>
                <a:lnTo>
                  <a:pt x="770448" y="42415"/>
                </a:lnTo>
                <a:lnTo>
                  <a:pt x="807737" y="59494"/>
                </a:lnTo>
                <a:lnTo>
                  <a:pt x="843676" y="79274"/>
                </a:lnTo>
                <a:lnTo>
                  <a:pt x="878062" y="101645"/>
                </a:lnTo>
                <a:lnTo>
                  <a:pt x="910704" y="126480"/>
                </a:lnTo>
                <a:lnTo>
                  <a:pt x="941430" y="153649"/>
                </a:lnTo>
                <a:lnTo>
                  <a:pt x="970079" y="183010"/>
                </a:lnTo>
                <a:lnTo>
                  <a:pt x="996491" y="214400"/>
                </a:lnTo>
                <a:lnTo>
                  <a:pt x="1020516" y="247641"/>
                </a:lnTo>
                <a:lnTo>
                  <a:pt x="1042032" y="282559"/>
                </a:lnTo>
                <a:lnTo>
                  <a:pt x="1060925" y="318973"/>
                </a:lnTo>
                <a:lnTo>
                  <a:pt x="1077087" y="356677"/>
                </a:lnTo>
                <a:lnTo>
                  <a:pt x="1090431" y="395461"/>
                </a:lnTo>
                <a:lnTo>
                  <a:pt x="1100884" y="435122"/>
                </a:lnTo>
                <a:lnTo>
                  <a:pt x="1108394" y="475452"/>
                </a:lnTo>
                <a:lnTo>
                  <a:pt x="1112916" y="516225"/>
                </a:lnTo>
                <a:lnTo>
                  <a:pt x="1114424" y="557212"/>
                </a:lnTo>
                <a:close/>
              </a:path>
            </a:pathLst>
          </a:custGeom>
          <a:ln w="28574">
            <a:solidFill>
              <a:srgbClr val="1A4A8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9902378" y="3177032"/>
            <a:ext cx="2362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420" b="1">
                <a:solidFill>
                  <a:srgbClr val="1A4A85"/>
                </a:solidFill>
                <a:latin typeface="Malgun Gothic"/>
                <a:cs typeface="Malgun Gothic"/>
              </a:rPr>
              <a:t>지</a:t>
            </a:r>
            <a:endParaRPr sz="2000">
              <a:latin typeface="Malgun Gothic"/>
              <a:cs typeface="Malgun Gothic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130300" y="4148962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302345" y="4172767"/>
            <a:ext cx="6393815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동양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철학의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상관적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1A4A85"/>
                </a:solidFill>
                <a:latin typeface="Dotum"/>
                <a:cs typeface="Dotum"/>
              </a:rPr>
              <a:t>사유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: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대립되는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것들이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상생할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있는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가능성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내포</a:t>
            </a:r>
            <a:endParaRPr sz="180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130300" y="4672837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302345" y="4696642"/>
            <a:ext cx="692785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서양의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분석적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사유</a:t>
            </a:r>
            <a:r>
              <a:rPr dirty="0" sz="1850" spc="-275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이분법적</a:t>
            </a:r>
            <a:r>
              <a:rPr dirty="0" sz="1850" spc="-275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달리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50" spc="-25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천지인의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상호관계와</a:t>
            </a:r>
            <a:r>
              <a:rPr dirty="0" sz="1800" spc="-13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조화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중시</a:t>
            </a:r>
            <a:endParaRPr sz="180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130300" y="5187187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302345" y="5212638"/>
            <a:ext cx="5784850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이러한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기반으로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독자적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구축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시도</a:t>
            </a:r>
            <a:endParaRPr sz="1800">
              <a:latin typeface="Dotum"/>
              <a:cs typeface="Dotum"/>
            </a:endParaRPr>
          </a:p>
        </p:txBody>
      </p:sp>
      <p:sp>
        <p:nvSpPr>
          <p:cNvPr id="21" name="object 21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42999" y="3305174"/>
            <a:ext cx="9906000" cy="1362075"/>
            <a:chOff x="1142999" y="3305174"/>
            <a:chExt cx="9906000" cy="1362075"/>
          </a:xfrm>
        </p:grpSpPr>
        <p:sp>
          <p:nvSpPr>
            <p:cNvPr id="3" name="object 3" descr=""/>
            <p:cNvSpPr/>
            <p:nvPr/>
          </p:nvSpPr>
          <p:spPr>
            <a:xfrm>
              <a:off x="1142999" y="3305174"/>
              <a:ext cx="9906000" cy="1362075"/>
            </a:xfrm>
            <a:custGeom>
              <a:avLst/>
              <a:gdLst/>
              <a:ahLst/>
              <a:cxnLst/>
              <a:rect l="l" t="t" r="r" b="b"/>
              <a:pathLst>
                <a:path w="9906000" h="1362075">
                  <a:moveTo>
                    <a:pt x="9829799" y="1362074"/>
                  </a:moveTo>
                  <a:lnTo>
                    <a:pt x="76199" y="1362074"/>
                  </a:lnTo>
                  <a:lnTo>
                    <a:pt x="68693" y="1361712"/>
                  </a:lnTo>
                  <a:lnTo>
                    <a:pt x="27882" y="1344807"/>
                  </a:lnTo>
                  <a:lnTo>
                    <a:pt x="3262" y="1307961"/>
                  </a:lnTo>
                  <a:lnTo>
                    <a:pt x="0" y="1285874"/>
                  </a:lnTo>
                  <a:lnTo>
                    <a:pt x="0" y="76199"/>
                  </a:lnTo>
                  <a:lnTo>
                    <a:pt x="12829" y="33857"/>
                  </a:lnTo>
                  <a:lnTo>
                    <a:pt x="47039" y="5800"/>
                  </a:lnTo>
                  <a:lnTo>
                    <a:pt x="76199" y="0"/>
                  </a:lnTo>
                  <a:lnTo>
                    <a:pt x="9829799" y="0"/>
                  </a:lnTo>
                  <a:lnTo>
                    <a:pt x="9872140" y="12830"/>
                  </a:lnTo>
                  <a:lnTo>
                    <a:pt x="9900196" y="47039"/>
                  </a:lnTo>
                  <a:lnTo>
                    <a:pt x="9905999" y="76199"/>
                  </a:lnTo>
                  <a:lnTo>
                    <a:pt x="9905999" y="1285874"/>
                  </a:lnTo>
                  <a:lnTo>
                    <a:pt x="9893167" y="1328217"/>
                  </a:lnTo>
                  <a:lnTo>
                    <a:pt x="9858958" y="1356273"/>
                  </a:lnTo>
                  <a:lnTo>
                    <a:pt x="9829799" y="1362074"/>
                  </a:lnTo>
                  <a:close/>
                </a:path>
              </a:pathLst>
            </a:custGeom>
            <a:solidFill>
              <a:srgbClr val="1A4A85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142999" y="3305174"/>
              <a:ext cx="9906000" cy="1362075"/>
            </a:xfrm>
            <a:custGeom>
              <a:avLst/>
              <a:gdLst/>
              <a:ahLst/>
              <a:cxnLst/>
              <a:rect l="l" t="t" r="r" b="b"/>
              <a:pathLst>
                <a:path w="9906000" h="1362075">
                  <a:moveTo>
                    <a:pt x="9829799" y="1362074"/>
                  </a:moveTo>
                  <a:lnTo>
                    <a:pt x="76199" y="1362074"/>
                  </a:lnTo>
                  <a:lnTo>
                    <a:pt x="68693" y="1361712"/>
                  </a:lnTo>
                  <a:lnTo>
                    <a:pt x="27882" y="1344807"/>
                  </a:lnTo>
                  <a:lnTo>
                    <a:pt x="3262" y="1307961"/>
                  </a:lnTo>
                  <a:lnTo>
                    <a:pt x="0" y="1285874"/>
                  </a:lnTo>
                  <a:lnTo>
                    <a:pt x="0" y="76199"/>
                  </a:lnTo>
                  <a:lnTo>
                    <a:pt x="12829" y="33857"/>
                  </a:lnTo>
                  <a:lnTo>
                    <a:pt x="47039" y="5800"/>
                  </a:lnTo>
                  <a:lnTo>
                    <a:pt x="76199" y="0"/>
                  </a:lnTo>
                  <a:lnTo>
                    <a:pt x="9829799" y="0"/>
                  </a:lnTo>
                  <a:lnTo>
                    <a:pt x="9866618" y="9524"/>
                  </a:lnTo>
                  <a:lnTo>
                    <a:pt x="71821" y="9524"/>
                  </a:lnTo>
                  <a:lnTo>
                    <a:pt x="67486" y="9951"/>
                  </a:lnTo>
                  <a:lnTo>
                    <a:pt x="32149" y="25957"/>
                  </a:lnTo>
                  <a:lnTo>
                    <a:pt x="11660" y="58897"/>
                  </a:lnTo>
                  <a:lnTo>
                    <a:pt x="9524" y="71821"/>
                  </a:lnTo>
                  <a:lnTo>
                    <a:pt x="9524" y="1290252"/>
                  </a:lnTo>
                  <a:lnTo>
                    <a:pt x="23193" y="1326556"/>
                  </a:lnTo>
                  <a:lnTo>
                    <a:pt x="54728" y="1349148"/>
                  </a:lnTo>
                  <a:lnTo>
                    <a:pt x="71821" y="1352549"/>
                  </a:lnTo>
                  <a:lnTo>
                    <a:pt x="9866618" y="1352549"/>
                  </a:lnTo>
                  <a:lnTo>
                    <a:pt x="9865754" y="1353066"/>
                  </a:lnTo>
                  <a:lnTo>
                    <a:pt x="9858958" y="1356274"/>
                  </a:lnTo>
                  <a:lnTo>
                    <a:pt x="9851885" y="1358811"/>
                  </a:lnTo>
                  <a:lnTo>
                    <a:pt x="9844667" y="1360624"/>
                  </a:lnTo>
                  <a:lnTo>
                    <a:pt x="9837305" y="1361712"/>
                  </a:lnTo>
                  <a:lnTo>
                    <a:pt x="9829799" y="1362074"/>
                  </a:lnTo>
                  <a:close/>
                </a:path>
                <a:path w="9906000" h="1362075">
                  <a:moveTo>
                    <a:pt x="9866618" y="1352549"/>
                  </a:moveTo>
                  <a:lnTo>
                    <a:pt x="9834175" y="1352549"/>
                  </a:lnTo>
                  <a:lnTo>
                    <a:pt x="9838511" y="1352122"/>
                  </a:lnTo>
                  <a:lnTo>
                    <a:pt x="9847099" y="1350413"/>
                  </a:lnTo>
                  <a:lnTo>
                    <a:pt x="9880040" y="1329924"/>
                  </a:lnTo>
                  <a:lnTo>
                    <a:pt x="9896046" y="1294588"/>
                  </a:lnTo>
                  <a:lnTo>
                    <a:pt x="9896472" y="1290252"/>
                  </a:lnTo>
                  <a:lnTo>
                    <a:pt x="9896472" y="71821"/>
                  </a:lnTo>
                  <a:lnTo>
                    <a:pt x="9896165" y="68693"/>
                  </a:lnTo>
                  <a:lnTo>
                    <a:pt x="9896046" y="67485"/>
                  </a:lnTo>
                  <a:lnTo>
                    <a:pt x="9880040" y="32148"/>
                  </a:lnTo>
                  <a:lnTo>
                    <a:pt x="9847099" y="11659"/>
                  </a:lnTo>
                  <a:lnTo>
                    <a:pt x="9834175" y="9524"/>
                  </a:lnTo>
                  <a:lnTo>
                    <a:pt x="9866618" y="9524"/>
                  </a:lnTo>
                  <a:lnTo>
                    <a:pt x="9896989" y="40242"/>
                  </a:lnTo>
                  <a:lnTo>
                    <a:pt x="9905999" y="1285874"/>
                  </a:lnTo>
                  <a:lnTo>
                    <a:pt x="9905636" y="1293381"/>
                  </a:lnTo>
                  <a:lnTo>
                    <a:pt x="9888730" y="1334192"/>
                  </a:lnTo>
                  <a:lnTo>
                    <a:pt x="9872268" y="1349148"/>
                  </a:lnTo>
                  <a:lnTo>
                    <a:pt x="9866618" y="1352549"/>
                  </a:lnTo>
                  <a:close/>
                </a:path>
              </a:pathLst>
            </a:custGeom>
            <a:solidFill>
              <a:srgbClr val="1A4A85">
                <a:alpha val="3019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리미널리티와</a:t>
            </a:r>
            <a:r>
              <a:rPr dirty="0" spc="-280"/>
              <a:t> </a:t>
            </a:r>
            <a:r>
              <a:rPr dirty="0" spc="-484"/>
              <a:t>한국</a:t>
            </a:r>
            <a:r>
              <a:rPr dirty="0" spc="-265"/>
              <a:t> </a:t>
            </a:r>
            <a:r>
              <a:rPr dirty="0" spc="-509"/>
              <a:t>근대성</a:t>
            </a: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302345" y="1592208"/>
            <a:ext cx="6161405" cy="31750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800" spc="-190">
                <a:solidFill>
                  <a:srgbClr val="1A4A85"/>
                </a:solidFill>
                <a:latin typeface="Dotum"/>
                <a:cs typeface="Dotum"/>
              </a:rPr>
              <a:t>리미널리티</a:t>
            </a:r>
            <a:r>
              <a:rPr dirty="0" sz="1900" spc="-190" b="0">
                <a:solidFill>
                  <a:srgbClr val="1A4A85"/>
                </a:solidFill>
                <a:latin typeface="Noto Sans JP Medium"/>
                <a:cs typeface="Noto Sans JP Medium"/>
              </a:rPr>
              <a:t>(Liminality)</a:t>
            </a:r>
            <a:r>
              <a:rPr dirty="0" sz="1850" spc="-190">
                <a:solidFill>
                  <a:srgbClr val="2D3748"/>
                </a:solidFill>
                <a:latin typeface="Microsoft Sans Serif"/>
                <a:cs typeface="Microsoft Sans Serif"/>
              </a:rPr>
              <a:t>: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경계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과도기적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상태를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의미하는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인류학적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개념</a:t>
            </a:r>
            <a:endParaRPr sz="18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02345" y="2124892"/>
            <a:ext cx="624459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삼계관</a:t>
            </a:r>
            <a:r>
              <a:rPr dirty="0" sz="1850" spc="-275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천지인</a:t>
            </a:r>
            <a:r>
              <a:rPr dirty="0" sz="1850" spc="-275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변화와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전환기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발생하는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자유와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평등의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출현을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설명</a:t>
            </a:r>
            <a:endParaRPr sz="18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30300" y="262496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02345" y="2648767"/>
            <a:ext cx="5899785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동양의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상관적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사유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연결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: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태극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원리와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서양의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야누스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개념의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유사성</a:t>
            </a:r>
            <a:endParaRPr sz="18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92224" y="3373464"/>
            <a:ext cx="9560560" cy="1087120"/>
          </a:xfrm>
          <a:prstGeom prst="rect">
            <a:avLst/>
          </a:prstGeom>
        </p:spPr>
        <p:txBody>
          <a:bodyPr wrap="square" lIns="0" tIns="1028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dirty="0" sz="1350" spc="-260" b="1">
                <a:solidFill>
                  <a:srgbClr val="1A4A85"/>
                </a:solidFill>
                <a:latin typeface="Malgun Gothic"/>
                <a:cs typeface="Malgun Gothic"/>
              </a:rPr>
              <a:t>리미널리티와</a:t>
            </a:r>
            <a:r>
              <a:rPr dirty="0" sz="1350" spc="-135" b="1">
                <a:solidFill>
                  <a:srgbClr val="1A4A85"/>
                </a:solidFill>
                <a:latin typeface="Malgun Gothic"/>
                <a:cs typeface="Malgun Gothic"/>
              </a:rPr>
              <a:t> </a:t>
            </a:r>
            <a:r>
              <a:rPr dirty="0" sz="1350" spc="-260" b="1">
                <a:solidFill>
                  <a:srgbClr val="1A4A85"/>
                </a:solidFill>
                <a:latin typeface="Malgun Gothic"/>
                <a:cs typeface="Malgun Gothic"/>
              </a:rPr>
              <a:t>삼계관의</a:t>
            </a:r>
            <a:r>
              <a:rPr dirty="0" sz="1350" spc="-120" b="1">
                <a:solidFill>
                  <a:srgbClr val="1A4A85"/>
                </a:solidFill>
                <a:latin typeface="Malgun Gothic"/>
                <a:cs typeface="Malgun Gothic"/>
              </a:rPr>
              <a:t> </a:t>
            </a:r>
            <a:r>
              <a:rPr dirty="0" sz="1350" spc="-285" b="1">
                <a:solidFill>
                  <a:srgbClr val="1A4A85"/>
                </a:solidFill>
                <a:latin typeface="Malgun Gothic"/>
                <a:cs typeface="Malgun Gothic"/>
              </a:rPr>
              <a:t>관계</a:t>
            </a:r>
            <a:endParaRPr sz="1350">
              <a:latin typeface="Malgun Gothic"/>
              <a:cs typeface="Malgun Gothic"/>
            </a:endParaRPr>
          </a:p>
          <a:p>
            <a:pPr marL="12700" marR="5080">
              <a:lnSpc>
                <a:spcPct val="128400"/>
              </a:lnSpc>
              <a:spcBef>
                <a:spcPts val="325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전통적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삼계관</a:t>
            </a:r>
            <a:r>
              <a:rPr dirty="0" sz="1850" spc="-275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천지인</a:t>
            </a:r>
            <a:r>
              <a:rPr dirty="0" sz="1850" spc="-275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r>
              <a:rPr dirty="0" sz="1800" spc="-275">
                <a:solidFill>
                  <a:srgbClr val="2D3748"/>
                </a:solidFill>
                <a:latin typeface="Dotum"/>
                <a:cs typeface="Dotum"/>
              </a:rPr>
              <a:t>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위계적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질서에서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관계로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전환되는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경계적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상태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자생종교에서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나타난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근대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성의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핵심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특징</a:t>
            </a:r>
            <a:r>
              <a:rPr dirty="0" sz="1850" spc="-250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분석적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사유방식과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다른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보여주는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85">
                <a:solidFill>
                  <a:srgbClr val="2D3748"/>
                </a:solidFill>
                <a:latin typeface="Dotum"/>
                <a:cs typeface="Dotum"/>
              </a:rPr>
              <a:t>사례임</a:t>
            </a:r>
            <a:r>
              <a:rPr dirty="0" sz="1850" spc="-285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30300" y="4968112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02345" y="4983108"/>
            <a:ext cx="6097270" cy="31750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한국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신종교의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900" spc="-215" b="0">
                <a:solidFill>
                  <a:srgbClr val="1A4A85"/>
                </a:solidFill>
                <a:latin typeface="Noto Sans JP Medium"/>
                <a:cs typeface="Noto Sans JP Medium"/>
              </a:rPr>
              <a:t>'</a:t>
            </a:r>
            <a:r>
              <a:rPr dirty="0" sz="1800" spc="-215">
                <a:solidFill>
                  <a:srgbClr val="1A4A85"/>
                </a:solidFill>
                <a:latin typeface="Dotum"/>
                <a:cs typeface="Dotum"/>
              </a:rPr>
              <a:t>개벽</a:t>
            </a:r>
            <a:r>
              <a:rPr dirty="0" sz="1900" spc="-215" b="0">
                <a:solidFill>
                  <a:srgbClr val="1A4A85"/>
                </a:solidFill>
                <a:latin typeface="Noto Sans JP Medium"/>
                <a:cs typeface="Noto Sans JP Medium"/>
              </a:rPr>
              <a:t>'</a:t>
            </a:r>
            <a:r>
              <a:rPr dirty="0" sz="1900" spc="35" b="0">
                <a:solidFill>
                  <a:srgbClr val="1A4A85"/>
                </a:solidFill>
                <a:latin typeface="Noto Sans JP Medium"/>
                <a:cs typeface="Noto Sans JP Medi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사상은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리미널리티적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전환과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출현을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의미</a:t>
            </a:r>
            <a:endParaRPr sz="1800">
              <a:latin typeface="Dotum"/>
              <a:cs typeface="Dotum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동학사상과</a:t>
            </a:r>
            <a:r>
              <a:rPr dirty="0" spc="-280"/>
              <a:t> </a:t>
            </a:r>
            <a:r>
              <a:rPr dirty="0" spc="-484"/>
              <a:t>자생적</a:t>
            </a:r>
            <a:r>
              <a:rPr dirty="0" spc="-265"/>
              <a:t> </a:t>
            </a:r>
            <a:r>
              <a:rPr dirty="0" spc="-509"/>
              <a:t>근대성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02345" y="1510172"/>
            <a:ext cx="4499610" cy="11398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5400"/>
              </a:lnSpc>
              <a:spcBef>
                <a:spcPts val="95"/>
              </a:spcBef>
            </a:pPr>
            <a:r>
              <a:rPr dirty="0" sz="1800" spc="-500">
                <a:solidFill>
                  <a:srgbClr val="1A4A85"/>
                </a:solidFill>
                <a:latin typeface="Dotum"/>
                <a:cs typeface="Dotum"/>
              </a:rPr>
              <a:t>동학의</a:t>
            </a:r>
            <a:r>
              <a:rPr dirty="0" sz="1800" spc="35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660">
                <a:solidFill>
                  <a:srgbClr val="1A4A85"/>
                </a:solidFill>
                <a:latin typeface="Dotum"/>
                <a:cs typeface="Dotum"/>
              </a:rPr>
              <a:t>등장</a:t>
            </a:r>
            <a:r>
              <a:rPr dirty="0" sz="1800" spc="-45">
                <a:solidFill>
                  <a:srgbClr val="1A4A85"/>
                </a:solidFill>
                <a:latin typeface="Dotum"/>
                <a:cs typeface="Dotum"/>
              </a:rPr>
              <a:t>  </a:t>
            </a:r>
            <a:r>
              <a:rPr dirty="0" sz="1800" spc="-310">
                <a:solidFill>
                  <a:srgbClr val="1A4A85"/>
                </a:solidFill>
                <a:latin typeface="Dotum"/>
                <a:cs typeface="Dotum"/>
              </a:rPr>
              <a:t>배경</a:t>
            </a:r>
            <a:r>
              <a:rPr dirty="0" sz="1800" spc="-60">
                <a:solidFill>
                  <a:srgbClr val="2D3748"/>
                </a:solidFill>
                <a:latin typeface="Microsoft Sans Serif"/>
                <a:cs typeface="Microsoft Sans Serif"/>
              </a:rPr>
              <a:t>: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서학</a:t>
            </a:r>
            <a:r>
              <a:rPr dirty="0" sz="1800" spc="-25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西學</a:t>
            </a:r>
            <a:r>
              <a:rPr dirty="0" sz="1800" spc="-390">
                <a:solidFill>
                  <a:srgbClr val="2D3748"/>
                </a:solidFill>
                <a:latin typeface="Microsoft Sans Serif"/>
                <a:cs typeface="Microsoft Sans Serif"/>
              </a:rPr>
              <a:t>)</a:t>
            </a:r>
            <a:r>
              <a:rPr dirty="0" sz="1800" spc="-390">
                <a:solidFill>
                  <a:srgbClr val="2D3748"/>
                </a:solidFill>
                <a:latin typeface="Dotum"/>
                <a:cs typeface="Dotum"/>
              </a:rPr>
              <a:t>에</a:t>
            </a:r>
            <a:r>
              <a:rPr dirty="0" sz="1800" spc="3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440">
                <a:solidFill>
                  <a:srgbClr val="2D3748"/>
                </a:solidFill>
                <a:latin typeface="Dotum"/>
                <a:cs typeface="Dotum"/>
              </a:rPr>
              <a:t>대응하는</a:t>
            </a:r>
            <a:r>
              <a:rPr dirty="0" sz="1800" spc="31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동학</a:t>
            </a:r>
            <a:r>
              <a:rPr dirty="0" sz="1800" spc="-25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東學</a:t>
            </a:r>
            <a:r>
              <a:rPr dirty="0" sz="1800" spc="-50">
                <a:solidFill>
                  <a:srgbClr val="2D3748"/>
                </a:solidFill>
                <a:latin typeface="Microsoft Sans Serif"/>
                <a:cs typeface="Microsoft Sans Serif"/>
              </a:rPr>
              <a:t>) </a:t>
            </a:r>
            <a:r>
              <a:rPr dirty="0" sz="1800" spc="-660">
                <a:solidFill>
                  <a:srgbClr val="2D3748"/>
                </a:solidFill>
                <a:latin typeface="Dotum"/>
                <a:cs typeface="Dotum"/>
              </a:rPr>
              <a:t>으로</a:t>
            </a:r>
            <a:r>
              <a:rPr dirty="0" sz="1800" spc="-45">
                <a:solidFill>
                  <a:srgbClr val="2D3748"/>
                </a:solidFill>
                <a:latin typeface="Dotum"/>
                <a:cs typeface="Dotum"/>
              </a:rPr>
              <a:t>  </a:t>
            </a:r>
            <a:r>
              <a:rPr dirty="0" sz="1800" spc="-315">
                <a:solidFill>
                  <a:srgbClr val="2D3748"/>
                </a:solidFill>
                <a:latin typeface="Dotum"/>
                <a:cs typeface="Dotum"/>
              </a:rPr>
              <a:t>출현</a:t>
            </a:r>
            <a:r>
              <a:rPr dirty="0" sz="1800" spc="-60">
                <a:solidFill>
                  <a:srgbClr val="2D3748"/>
                </a:solidFill>
                <a:latin typeface="Microsoft Sans Serif"/>
                <a:cs typeface="Microsoft Sans Serif"/>
              </a:rPr>
              <a:t>, </a:t>
            </a:r>
            <a:r>
              <a:rPr dirty="0" sz="1800" spc="-440">
                <a:solidFill>
                  <a:srgbClr val="2D3748"/>
                </a:solidFill>
                <a:latin typeface="Dotum"/>
                <a:cs typeface="Dotum"/>
              </a:rPr>
              <a:t>아편전쟁</a:t>
            </a:r>
            <a:r>
              <a:rPr dirty="0" sz="1800" spc="29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660">
                <a:solidFill>
                  <a:srgbClr val="2D3748"/>
                </a:solidFill>
                <a:latin typeface="Dotum"/>
                <a:cs typeface="Dotum"/>
              </a:rPr>
              <a:t>이후</a:t>
            </a:r>
            <a:r>
              <a:rPr dirty="0" sz="1800" spc="-45">
                <a:solidFill>
                  <a:srgbClr val="2D3748"/>
                </a:solidFill>
                <a:latin typeface="Dotum"/>
                <a:cs typeface="Dotum"/>
              </a:rPr>
              <a:t>  </a:t>
            </a:r>
            <a:r>
              <a:rPr dirty="0" sz="1800" spc="-660">
                <a:solidFill>
                  <a:srgbClr val="2D3748"/>
                </a:solidFill>
                <a:latin typeface="Dotum"/>
                <a:cs typeface="Dotum"/>
              </a:rPr>
              <a:t>중국</a:t>
            </a:r>
            <a:r>
              <a:rPr dirty="0" sz="1800" spc="-45">
                <a:solidFill>
                  <a:srgbClr val="2D3748"/>
                </a:solidFill>
                <a:latin typeface="Dotum"/>
                <a:cs typeface="Dotum"/>
              </a:rPr>
              <a:t>  </a:t>
            </a:r>
            <a:r>
              <a:rPr dirty="0" sz="1800" spc="-440">
                <a:solidFill>
                  <a:srgbClr val="2D3748"/>
                </a:solidFill>
                <a:latin typeface="Dotum"/>
                <a:cs typeface="Dotum"/>
              </a:rPr>
              <a:t>의존에서</a:t>
            </a:r>
            <a:r>
              <a:rPr dirty="0" sz="1800" spc="3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500">
                <a:solidFill>
                  <a:srgbClr val="2D3748"/>
                </a:solidFill>
                <a:latin typeface="Dotum"/>
                <a:cs typeface="Dotum"/>
              </a:rPr>
              <a:t>벗어나</a:t>
            </a:r>
            <a:r>
              <a:rPr dirty="0" sz="1800" spc="37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자구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책으로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발전</a:t>
            </a:r>
            <a:endParaRPr sz="1800">
              <a:latin typeface="Dotum"/>
              <a:cs typeface="Dot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0300" y="284403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02345" y="2786522"/>
            <a:ext cx="4479290" cy="7493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95"/>
              </a:spcBef>
            </a:pP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천인관계의</a:t>
            </a:r>
            <a:r>
              <a:rPr dirty="0" sz="1800" spc="-13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45">
                <a:solidFill>
                  <a:srgbClr val="1A4A85"/>
                </a:solidFill>
                <a:latin typeface="Dotum"/>
                <a:cs typeface="Dotum"/>
              </a:rPr>
              <a:t>평등</a:t>
            </a:r>
            <a:r>
              <a:rPr dirty="0" sz="1800" spc="-160">
                <a:solidFill>
                  <a:srgbClr val="2D3748"/>
                </a:solidFill>
                <a:latin typeface="Microsoft Sans Serif"/>
                <a:cs typeface="Microsoft Sans Serif"/>
              </a:rPr>
              <a:t>: "</a:t>
            </a:r>
            <a:r>
              <a:rPr dirty="0" sz="1800" spc="-220">
                <a:solidFill>
                  <a:srgbClr val="2D3748"/>
                </a:solidFill>
                <a:latin typeface="Dotum"/>
                <a:cs typeface="Dotum"/>
              </a:rPr>
              <a:t>사람이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25">
                <a:solidFill>
                  <a:srgbClr val="2D3748"/>
                </a:solidFill>
                <a:latin typeface="Dotum"/>
                <a:cs typeface="Dotum"/>
              </a:rPr>
              <a:t>곧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하늘이다</a:t>
            </a:r>
            <a:r>
              <a:rPr dirty="0" sz="1800" spc="-28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人乃天</a:t>
            </a:r>
            <a:r>
              <a:rPr dirty="0" sz="1800" spc="-5">
                <a:solidFill>
                  <a:srgbClr val="2D3748"/>
                </a:solidFill>
                <a:latin typeface="Microsoft Sans Serif"/>
                <a:cs typeface="Microsoft Sans Serif"/>
              </a:rPr>
              <a:t>)" - </a:t>
            </a:r>
            <a:r>
              <a:rPr dirty="0" sz="1800" spc="-375">
                <a:solidFill>
                  <a:srgbClr val="2D3748"/>
                </a:solidFill>
                <a:latin typeface="Dotum"/>
                <a:cs typeface="Dotum"/>
              </a:rPr>
              <a:t>전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통적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천인관계의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혁명적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전환</a:t>
            </a:r>
            <a:endParaRPr sz="1800">
              <a:latin typeface="Dotum"/>
              <a:cs typeface="Dotum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273799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445844" y="1510172"/>
            <a:ext cx="4591685" cy="768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95"/>
              </a:spcBef>
            </a:pP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다시개벽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45">
                <a:solidFill>
                  <a:srgbClr val="1A4A85"/>
                </a:solidFill>
                <a:latin typeface="Dotum"/>
                <a:cs typeface="Dotum"/>
              </a:rPr>
              <a:t>사상</a:t>
            </a:r>
            <a:r>
              <a:rPr dirty="0" sz="1800" spc="-245">
                <a:solidFill>
                  <a:srgbClr val="2D3748"/>
                </a:solidFill>
                <a:latin typeface="Microsoft Sans Serif"/>
                <a:cs typeface="Microsoft Sans Serif"/>
              </a:rPr>
              <a:t>:</a:t>
            </a:r>
            <a:r>
              <a:rPr dirty="0" sz="1800" spc="-15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기존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세계질서의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종말과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새로운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세계의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도래를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예견하는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혁명적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사상</a:t>
            </a:r>
            <a:endParaRPr sz="18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273799" y="247256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445844" y="2405522"/>
            <a:ext cx="4533900" cy="768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95"/>
              </a:spcBef>
            </a:pP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암시적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60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00" spc="-260">
                <a:solidFill>
                  <a:srgbClr val="2D3748"/>
                </a:solidFill>
                <a:latin typeface="Microsoft Sans Serif"/>
                <a:cs typeface="Microsoft Sans Serif"/>
              </a:rPr>
              <a:t>:</a:t>
            </a:r>
            <a:r>
              <a:rPr dirty="0" sz="1800" spc="-15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명시적으로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언급하지는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않지만 </a:t>
            </a:r>
            <a:r>
              <a:rPr dirty="0" sz="1800" spc="-245">
                <a:solidFill>
                  <a:srgbClr val="2D3748"/>
                </a:solidFill>
                <a:latin typeface="Dotum"/>
                <a:cs typeface="Dotum"/>
              </a:rPr>
              <a:t>천</a:t>
            </a:r>
            <a:r>
              <a:rPr dirty="0" sz="1800" spc="-245">
                <a:solidFill>
                  <a:srgbClr val="2D3748"/>
                </a:solidFill>
                <a:latin typeface="Microsoft Sans Serif"/>
                <a:cs typeface="Microsoft Sans Serif"/>
              </a:rPr>
              <a:t>·</a:t>
            </a:r>
            <a:r>
              <a:rPr dirty="0" sz="1800" spc="-245">
                <a:solidFill>
                  <a:srgbClr val="2D3748"/>
                </a:solidFill>
                <a:latin typeface="Dotum"/>
                <a:cs typeface="Dotum"/>
              </a:rPr>
              <a:t>지</a:t>
            </a:r>
            <a:r>
              <a:rPr dirty="0" sz="1800" spc="-245">
                <a:solidFill>
                  <a:srgbClr val="2D3748"/>
                </a:solidFill>
                <a:latin typeface="Microsoft Sans Serif"/>
                <a:cs typeface="Microsoft Sans Serif"/>
              </a:rPr>
              <a:t>·</a:t>
            </a:r>
            <a:r>
              <a:rPr dirty="0" sz="1800" spc="-245">
                <a:solidFill>
                  <a:srgbClr val="2D3748"/>
                </a:solidFill>
                <a:latin typeface="Dotum"/>
                <a:cs typeface="Dotum"/>
              </a:rPr>
              <a:t>인의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조화와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상생을</a:t>
            </a:r>
            <a:r>
              <a:rPr dirty="0" sz="1800" spc="-13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지향</a:t>
            </a:r>
            <a:endParaRPr sz="180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30300" y="4120022"/>
            <a:ext cx="9805670" cy="768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95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동학은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25">
                <a:solidFill>
                  <a:srgbClr val="2D3748"/>
                </a:solidFill>
                <a:latin typeface="Microsoft Sans Serif"/>
                <a:cs typeface="Microsoft Sans Serif"/>
              </a:rPr>
              <a:t>19</a:t>
            </a:r>
            <a:r>
              <a:rPr dirty="0" sz="1800" spc="-225">
                <a:solidFill>
                  <a:srgbClr val="2D3748"/>
                </a:solidFill>
                <a:latin typeface="Dotum"/>
                <a:cs typeface="Dotum"/>
              </a:rPr>
              <a:t>세기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조선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45">
                <a:solidFill>
                  <a:srgbClr val="2D3748"/>
                </a:solidFill>
                <a:latin typeface="Dotum"/>
                <a:cs typeface="Dotum"/>
              </a:rPr>
              <a:t>말기</a:t>
            </a:r>
            <a:r>
              <a:rPr dirty="0" sz="1800" spc="-245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00" spc="-1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서구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근대성과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달리</a:t>
            </a:r>
            <a:r>
              <a:rPr dirty="0" sz="1800" spc="-13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인간의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존엄과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평등을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45">
                <a:solidFill>
                  <a:srgbClr val="2D3748"/>
                </a:solidFill>
                <a:latin typeface="Dotum"/>
                <a:cs typeface="Dotum"/>
              </a:rPr>
              <a:t>천</a:t>
            </a:r>
            <a:r>
              <a:rPr dirty="0" sz="1800" spc="-245">
                <a:solidFill>
                  <a:srgbClr val="2D3748"/>
                </a:solidFill>
                <a:latin typeface="Microsoft Sans Serif"/>
                <a:cs typeface="Microsoft Sans Serif"/>
              </a:rPr>
              <a:t>·</a:t>
            </a:r>
            <a:r>
              <a:rPr dirty="0" sz="1800" spc="-245">
                <a:solidFill>
                  <a:srgbClr val="2D3748"/>
                </a:solidFill>
                <a:latin typeface="Dotum"/>
                <a:cs typeface="Dotum"/>
              </a:rPr>
              <a:t>인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관계의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재해석을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통해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추구한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1A4A85"/>
                </a:solidFill>
                <a:latin typeface="Dotum"/>
                <a:cs typeface="Dotum"/>
              </a:rPr>
              <a:t>근대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성의</a:t>
            </a:r>
            <a:r>
              <a:rPr dirty="0" sz="1800" spc="-15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선구적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60">
                <a:solidFill>
                  <a:srgbClr val="1A4A85"/>
                </a:solidFill>
                <a:latin typeface="Dotum"/>
                <a:cs typeface="Dotum"/>
              </a:rPr>
              <a:t>사례</a:t>
            </a:r>
            <a:r>
              <a:rPr dirty="0" sz="1800" spc="-260">
                <a:solidFill>
                  <a:srgbClr val="2D3748"/>
                </a:solidFill>
                <a:latin typeface="Dotum"/>
                <a:cs typeface="Dotum"/>
              </a:rPr>
              <a:t>로</a:t>
            </a:r>
            <a:r>
              <a:rPr dirty="0" sz="1800" spc="-260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00" spc="-2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근대화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과정에서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독특한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위치를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95">
                <a:solidFill>
                  <a:srgbClr val="2D3748"/>
                </a:solidFill>
                <a:latin typeface="Dotum"/>
                <a:cs typeface="Dotum"/>
              </a:rPr>
              <a:t>차지합니다</a:t>
            </a:r>
            <a:r>
              <a:rPr dirty="0" sz="1800" spc="-295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484"/>
              <a:t>대순사상의</a:t>
            </a:r>
            <a:r>
              <a:rPr dirty="0" spc="-275"/>
              <a:t> </a:t>
            </a:r>
            <a:r>
              <a:rPr dirty="0" spc="-509"/>
              <a:t>근대성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577213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02345" y="1599989"/>
            <a:ext cx="7403465" cy="307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70">
                <a:solidFill>
                  <a:srgbClr val="1A4A85"/>
                </a:solidFill>
                <a:latin typeface="Dotum"/>
                <a:cs typeface="Dotum"/>
              </a:rPr>
              <a:t>삼계관</a:t>
            </a:r>
            <a:r>
              <a:rPr dirty="0" sz="1850" spc="-270">
                <a:solidFill>
                  <a:srgbClr val="1A4A85"/>
                </a:solidFill>
                <a:latin typeface="Arial Rounded MT Bold"/>
                <a:cs typeface="Arial Rounded MT Bold"/>
              </a:rPr>
              <a:t>(</a:t>
            </a:r>
            <a:r>
              <a:rPr dirty="0" sz="1800" spc="-185">
                <a:solidFill>
                  <a:srgbClr val="1A4A85"/>
                </a:solidFill>
                <a:latin typeface="SimSun"/>
                <a:cs typeface="SimSun"/>
              </a:rPr>
              <a:t>天地人</a:t>
            </a:r>
            <a:r>
              <a:rPr dirty="0" sz="1850" spc="-210">
                <a:solidFill>
                  <a:srgbClr val="1A4A85"/>
                </a:solidFill>
                <a:latin typeface="Arial Rounded MT Bold"/>
                <a:cs typeface="Arial Rounded MT Bold"/>
              </a:rPr>
              <a:t>)</a:t>
            </a:r>
            <a:r>
              <a:rPr dirty="0" sz="1800" spc="-210">
                <a:solidFill>
                  <a:srgbClr val="1A4A85"/>
                </a:solidFill>
                <a:latin typeface="Dotum"/>
                <a:cs typeface="Dotum"/>
              </a:rPr>
              <a:t>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명확한</a:t>
            </a:r>
            <a:r>
              <a:rPr dirty="0" sz="1800" spc="-13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1A4A85"/>
                </a:solidFill>
                <a:latin typeface="Dotum"/>
                <a:cs typeface="Dotum"/>
              </a:rPr>
              <a:t>제시</a:t>
            </a:r>
            <a:r>
              <a:rPr dirty="0" sz="1850" spc="-140">
                <a:solidFill>
                  <a:srgbClr val="2D3748"/>
                </a:solidFill>
                <a:latin typeface="Microsoft Sans Serif"/>
                <a:cs typeface="Microsoft Sans Serif"/>
              </a:rPr>
              <a:t>: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천계</a:t>
            </a:r>
            <a:r>
              <a:rPr dirty="0" sz="1850" spc="-140">
                <a:solidFill>
                  <a:srgbClr val="2D3748"/>
                </a:solidFill>
                <a:latin typeface="Microsoft Sans Serif"/>
                <a:cs typeface="Microsoft Sans Serif"/>
              </a:rPr>
              <a:t>,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지계</a:t>
            </a:r>
            <a:r>
              <a:rPr dirty="0" sz="1850" spc="-140">
                <a:solidFill>
                  <a:srgbClr val="2D3748"/>
                </a:solidFill>
                <a:latin typeface="Microsoft Sans Serif"/>
                <a:cs typeface="Microsoft Sans Serif"/>
              </a:rPr>
              <a:t>,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인계로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구분하여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삼계의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구조와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관계성</a:t>
            </a:r>
            <a:r>
              <a:rPr dirty="0" sz="1800" spc="-13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설명</a:t>
            </a:r>
            <a:endParaRPr sz="1800">
              <a:latin typeface="Dotum"/>
              <a:cs typeface="Dotum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0300" y="2101088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02345" y="2126538"/>
            <a:ext cx="2280285" cy="30480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상생적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삼계관의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실현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1A4A85"/>
                </a:solidFill>
                <a:latin typeface="Dotum"/>
                <a:cs typeface="Dotum"/>
              </a:rPr>
              <a:t>조건</a:t>
            </a:r>
            <a:endParaRPr sz="1800">
              <a:latin typeface="Dotum"/>
              <a:cs typeface="Dotum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607145" y="2608579"/>
            <a:ext cx="86995" cy="1720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50" spc="-50">
                <a:solidFill>
                  <a:srgbClr val="1A4A85"/>
                </a:solidFill>
                <a:latin typeface="DejaVu Sans"/>
                <a:cs typeface="DejaVu Sans"/>
              </a:rPr>
              <a:t>▸</a:t>
            </a:r>
            <a:endParaRPr sz="950">
              <a:latin typeface="DejaVu Sans"/>
              <a:cs typeface="DejaVu San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782762" y="2572567"/>
            <a:ext cx="348869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음양합덕</a:t>
            </a:r>
            <a:r>
              <a:rPr dirty="0" sz="1850" spc="-28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陰陽合德</a:t>
            </a:r>
            <a:r>
              <a:rPr dirty="0" sz="1850" spc="-65">
                <a:solidFill>
                  <a:srgbClr val="2D3748"/>
                </a:solidFill>
                <a:latin typeface="Microsoft Sans Serif"/>
                <a:cs typeface="Microsoft Sans Serif"/>
              </a:rPr>
              <a:t>):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음양의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조화와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균형</a:t>
            </a:r>
            <a:endParaRPr sz="18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607145" y="3046729"/>
            <a:ext cx="86995" cy="1720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50" spc="-50">
                <a:solidFill>
                  <a:srgbClr val="1A4A85"/>
                </a:solidFill>
                <a:latin typeface="DejaVu Sans"/>
                <a:cs typeface="DejaVu Sans"/>
              </a:rPr>
              <a:t>▸</a:t>
            </a:r>
            <a:endParaRPr sz="950">
              <a:latin typeface="DejaVu Sans"/>
              <a:cs typeface="DejaVu San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782762" y="3020242"/>
            <a:ext cx="430276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삼재확립</a:t>
            </a:r>
            <a:r>
              <a:rPr dirty="0" sz="1850" spc="-28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三才確立</a:t>
            </a:r>
            <a:r>
              <a:rPr dirty="0" sz="1850" spc="-65">
                <a:solidFill>
                  <a:srgbClr val="2D3748"/>
                </a:solidFill>
                <a:latin typeface="Microsoft Sans Serif"/>
                <a:cs typeface="Microsoft Sans Serif"/>
              </a:rPr>
              <a:t>):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천지인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조화로운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확립</a:t>
            </a:r>
            <a:endParaRPr sz="180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607145" y="3494404"/>
            <a:ext cx="86995" cy="1720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950" spc="-50">
                <a:solidFill>
                  <a:srgbClr val="1A4A85"/>
                </a:solidFill>
                <a:latin typeface="DejaVu Sans"/>
                <a:cs typeface="DejaVu Sans"/>
              </a:rPr>
              <a:t>▸</a:t>
            </a:r>
            <a:endParaRPr sz="950">
              <a:latin typeface="DejaVu Sans"/>
              <a:cs typeface="DejaVu Sans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782762" y="3458392"/>
            <a:ext cx="3677920" cy="3067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800" spc="-280">
                <a:solidFill>
                  <a:srgbClr val="2D3748"/>
                </a:solidFill>
                <a:latin typeface="Dotum"/>
                <a:cs typeface="Dotum"/>
              </a:rPr>
              <a:t>오행구비</a:t>
            </a:r>
            <a:r>
              <a:rPr dirty="0" sz="1850" spc="-280">
                <a:solidFill>
                  <a:srgbClr val="2D3748"/>
                </a:solidFill>
                <a:latin typeface="Microsoft Sans Serif"/>
                <a:cs typeface="Microsoft Sans Serif"/>
              </a:rPr>
              <a:t>(</a:t>
            </a:r>
            <a:r>
              <a:rPr dirty="0" sz="1800" spc="-185">
                <a:solidFill>
                  <a:srgbClr val="2D3748"/>
                </a:solidFill>
                <a:latin typeface="SimSun"/>
                <a:cs typeface="SimSun"/>
              </a:rPr>
              <a:t>五行具備</a:t>
            </a:r>
            <a:r>
              <a:rPr dirty="0" sz="1850" spc="-65">
                <a:solidFill>
                  <a:srgbClr val="2D3748"/>
                </a:solidFill>
                <a:latin typeface="Microsoft Sans Serif"/>
                <a:cs typeface="Microsoft Sans Serif"/>
              </a:rPr>
              <a:t>):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오행의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조화로운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구비</a:t>
            </a:r>
            <a:endParaRPr sz="180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30300" y="3958462"/>
            <a:ext cx="83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50" b="1">
                <a:solidFill>
                  <a:srgbClr val="1A4A85"/>
                </a:solidFill>
                <a:latin typeface="Arial"/>
                <a:cs typeface="Arial"/>
              </a:rPr>
              <a:t>•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02345" y="3888224"/>
            <a:ext cx="9713595" cy="77216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34000"/>
              </a:lnSpc>
              <a:spcBef>
                <a:spcPts val="80"/>
              </a:spcBef>
            </a:pPr>
            <a:r>
              <a:rPr dirty="0" sz="1800" spc="-280">
                <a:solidFill>
                  <a:srgbClr val="1A4A85"/>
                </a:solidFill>
                <a:latin typeface="Dotum"/>
                <a:cs typeface="Dotum"/>
              </a:rPr>
              <a:t>도통진경</a:t>
            </a:r>
            <a:r>
              <a:rPr dirty="0" sz="1850" spc="-280">
                <a:solidFill>
                  <a:srgbClr val="1A4A85"/>
                </a:solidFill>
                <a:latin typeface="Arial Rounded MT Bold"/>
                <a:cs typeface="Arial Rounded MT Bold"/>
              </a:rPr>
              <a:t>(</a:t>
            </a:r>
            <a:r>
              <a:rPr dirty="0" sz="1800" spc="-185">
                <a:solidFill>
                  <a:srgbClr val="1A4A85"/>
                </a:solidFill>
                <a:latin typeface="SimSun"/>
                <a:cs typeface="SimSun"/>
              </a:rPr>
              <a:t>道通眞境</a:t>
            </a:r>
            <a:r>
              <a:rPr dirty="0" sz="1850" spc="-210">
                <a:solidFill>
                  <a:srgbClr val="1A4A85"/>
                </a:solidFill>
                <a:latin typeface="Arial Rounded MT Bold"/>
                <a:cs typeface="Arial Rounded MT Bold"/>
              </a:rPr>
              <a:t>)</a:t>
            </a:r>
            <a:r>
              <a:rPr dirty="0" sz="1800" spc="-210">
                <a:solidFill>
                  <a:srgbClr val="1A4A85"/>
                </a:solidFill>
                <a:latin typeface="Dotum"/>
                <a:cs typeface="Dotum"/>
              </a:rPr>
              <a:t>과</a:t>
            </a:r>
            <a:r>
              <a:rPr dirty="0" sz="1800" spc="-145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280">
                <a:solidFill>
                  <a:srgbClr val="1A4A85"/>
                </a:solidFill>
                <a:latin typeface="Dotum"/>
                <a:cs typeface="Dotum"/>
              </a:rPr>
              <a:t>도통군자</a:t>
            </a:r>
            <a:r>
              <a:rPr dirty="0" sz="1850" spc="-280">
                <a:solidFill>
                  <a:srgbClr val="1A4A85"/>
                </a:solidFill>
                <a:latin typeface="Arial Rounded MT Bold"/>
                <a:cs typeface="Arial Rounded MT Bold"/>
              </a:rPr>
              <a:t>(</a:t>
            </a:r>
            <a:r>
              <a:rPr dirty="0" sz="1800" spc="-185">
                <a:solidFill>
                  <a:srgbClr val="1A4A85"/>
                </a:solidFill>
                <a:latin typeface="SimSun"/>
                <a:cs typeface="SimSun"/>
              </a:rPr>
              <a:t>道通君子</a:t>
            </a:r>
            <a:r>
              <a:rPr dirty="0" sz="1850" spc="-80">
                <a:solidFill>
                  <a:srgbClr val="1A4A85"/>
                </a:solidFill>
                <a:latin typeface="Arial Rounded MT Bold"/>
                <a:cs typeface="Arial Rounded MT Bold"/>
              </a:rPr>
              <a:t>)</a:t>
            </a:r>
            <a:r>
              <a:rPr dirty="0" sz="1850" spc="-55">
                <a:solidFill>
                  <a:srgbClr val="2D3748"/>
                </a:solidFill>
                <a:latin typeface="Microsoft Sans Serif"/>
                <a:cs typeface="Microsoft Sans Serif"/>
              </a:rPr>
              <a:t>: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상생적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삼계관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최종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50">
                <a:solidFill>
                  <a:srgbClr val="2D3748"/>
                </a:solidFill>
                <a:latin typeface="Dotum"/>
                <a:cs typeface="Dotum"/>
              </a:rPr>
              <a:t>단계</a:t>
            </a:r>
            <a:r>
              <a:rPr dirty="0" sz="1850" spc="-145">
                <a:solidFill>
                  <a:srgbClr val="2D3748"/>
                </a:solidFill>
                <a:latin typeface="Microsoft Sans Serif"/>
                <a:cs typeface="Microsoft Sans Serif"/>
              </a:rPr>
              <a:t>,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인간의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영적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완성을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통한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40">
                <a:solidFill>
                  <a:srgbClr val="2D3748"/>
                </a:solidFill>
                <a:latin typeface="Dotum"/>
                <a:cs typeface="Dotum"/>
              </a:rPr>
              <a:t>천지화육의 </a:t>
            </a:r>
            <a:r>
              <a:rPr dirty="0" sz="1800" spc="-355">
                <a:solidFill>
                  <a:srgbClr val="2D3748"/>
                </a:solidFill>
                <a:latin typeface="Dotum"/>
                <a:cs typeface="Dotum"/>
              </a:rPr>
              <a:t>완성</a:t>
            </a:r>
            <a:endParaRPr sz="180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130300" y="4938281"/>
            <a:ext cx="9787255" cy="7696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31800"/>
              </a:lnSpc>
              <a:spcBef>
                <a:spcPts val="110"/>
              </a:spcBef>
            </a:pP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대순사상은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자생적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궁극적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구현을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인간의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도덕적</a:t>
            </a:r>
            <a:r>
              <a:rPr dirty="0" sz="1850" spc="-330">
                <a:solidFill>
                  <a:srgbClr val="1A4A85"/>
                </a:solidFill>
                <a:latin typeface="Arial Rounded MT Bold"/>
                <a:cs typeface="Arial Rounded MT Bold"/>
              </a:rPr>
              <a:t>·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영적</a:t>
            </a:r>
            <a:r>
              <a:rPr dirty="0" sz="1800" spc="-140">
                <a:solidFill>
                  <a:srgbClr val="1A4A85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1A4A85"/>
                </a:solidFill>
                <a:latin typeface="Dotum"/>
                <a:cs typeface="Dotum"/>
              </a:rPr>
              <a:t>완성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통해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이루고자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265">
                <a:solidFill>
                  <a:srgbClr val="2D3748"/>
                </a:solidFill>
                <a:latin typeface="Dotum"/>
                <a:cs typeface="Dotum"/>
              </a:rPr>
              <a:t>했으며</a:t>
            </a:r>
            <a:r>
              <a:rPr dirty="0" sz="1850" spc="-265">
                <a:solidFill>
                  <a:srgbClr val="2D3748"/>
                </a:solidFill>
                <a:latin typeface="Microsoft Sans Serif"/>
                <a:cs typeface="Microsoft Sans Serif"/>
              </a:rPr>
              <a:t>,</a:t>
            </a:r>
            <a:r>
              <a:rPr dirty="0" sz="1850" spc="-30">
                <a:solidFill>
                  <a:srgbClr val="2D3748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이는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서구적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580">
                <a:solidFill>
                  <a:srgbClr val="2D3748"/>
                </a:solidFill>
                <a:latin typeface="Dotum"/>
                <a:cs typeface="Dotum"/>
              </a:rPr>
              <a:t>근대성과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 차별화되는</a:t>
            </a:r>
            <a:r>
              <a:rPr dirty="0" sz="1800" spc="-145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동아시아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30">
                <a:solidFill>
                  <a:srgbClr val="2D3748"/>
                </a:solidFill>
                <a:latin typeface="Dotum"/>
                <a:cs typeface="Dotum"/>
              </a:rPr>
              <a:t>근대성의</a:t>
            </a:r>
            <a:r>
              <a:rPr dirty="0" sz="1800" spc="-140">
                <a:solidFill>
                  <a:srgbClr val="2D3748"/>
                </a:solidFill>
                <a:latin typeface="Dotum"/>
                <a:cs typeface="Dotum"/>
              </a:rPr>
              <a:t> </a:t>
            </a:r>
            <a:r>
              <a:rPr dirty="0" sz="1800" spc="-300">
                <a:solidFill>
                  <a:srgbClr val="2D3748"/>
                </a:solidFill>
                <a:latin typeface="Dotum"/>
                <a:cs typeface="Dotum"/>
              </a:rPr>
              <a:t>특징입니다</a:t>
            </a:r>
            <a:r>
              <a:rPr dirty="0" sz="1850" spc="-300">
                <a:solidFill>
                  <a:srgbClr val="2D3748"/>
                </a:solidFill>
                <a:latin typeface="Microsoft Sans Serif"/>
                <a:cs typeface="Microsoft Sans Serif"/>
              </a:rPr>
              <a:t>.</a:t>
            </a:r>
            <a:endParaRPr sz="1850">
              <a:latin typeface="Microsoft Sans Serif"/>
              <a:cs typeface="Microsoft Sans Serif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A4A8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2025-07-08T19:21:29Z</dcterms:created>
  <dcterms:modified xsi:type="dcterms:W3CDTF">2025-07-08T19:21:29Z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2025-07-08T00:00:00Z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2025-07-08T00:00:00Z</vt:filetime>
  </property>
</Properties>
</file>