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2192000" cy="6857142"/>
  <p:notesSz cx="12192000" cy="935355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50" b="1" i="0">
                <a:solidFill>
                  <a:schemeClr val="tx1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6A7280"/>
                </a:solidFill>
                <a:latin typeface="Dotum"/>
                <a:cs typeface="Dotum"/>
              </a:defRPr>
            </a:lvl1pPr>
          </a:lstStyle>
          <a:p>
            <a:pPr marL="12700">
              <a:lnSpc>
                <a:spcPts val="1250"/>
              </a:lnSpc>
            </a:pPr>
            <a:r>
              <a:rPr dirty="0" spc="-190"/>
              <a:t>삼강오륜</a:t>
            </a:r>
            <a:r>
              <a:rPr dirty="0" spc="-70"/>
              <a:t> </a:t>
            </a:r>
            <a:r>
              <a:rPr dirty="0" spc="-190"/>
              <a:t>출현의</a:t>
            </a:r>
            <a:r>
              <a:rPr dirty="0" spc="-70"/>
              <a:t> </a:t>
            </a:r>
            <a:r>
              <a:rPr dirty="0" spc="-190"/>
              <a:t>스토리텔링적</a:t>
            </a:r>
            <a:r>
              <a:rPr dirty="0" spc="-70"/>
              <a:t> </a:t>
            </a:r>
            <a:r>
              <a:rPr dirty="0" spc="-165"/>
              <a:t>배경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6A728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25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50" b="1" i="0">
                <a:solidFill>
                  <a:schemeClr val="tx1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6A7280"/>
                </a:solidFill>
                <a:latin typeface="Dotum"/>
                <a:cs typeface="Dotum"/>
              </a:defRPr>
            </a:lvl1pPr>
          </a:lstStyle>
          <a:p>
            <a:pPr marL="12700">
              <a:lnSpc>
                <a:spcPts val="1250"/>
              </a:lnSpc>
            </a:pPr>
            <a:r>
              <a:rPr dirty="0" spc="-190"/>
              <a:t>삼강오륜</a:t>
            </a:r>
            <a:r>
              <a:rPr dirty="0" spc="-70"/>
              <a:t> </a:t>
            </a:r>
            <a:r>
              <a:rPr dirty="0" spc="-190"/>
              <a:t>출현의</a:t>
            </a:r>
            <a:r>
              <a:rPr dirty="0" spc="-70"/>
              <a:t> </a:t>
            </a:r>
            <a:r>
              <a:rPr dirty="0" spc="-190"/>
              <a:t>스토리텔링적</a:t>
            </a:r>
            <a:r>
              <a:rPr dirty="0" spc="-70"/>
              <a:t> </a:t>
            </a:r>
            <a:r>
              <a:rPr dirty="0" spc="-165"/>
              <a:t>배경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6A728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25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50" b="1" i="0">
                <a:solidFill>
                  <a:schemeClr val="tx1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6A7280"/>
                </a:solidFill>
                <a:latin typeface="Dotum"/>
                <a:cs typeface="Dotum"/>
              </a:defRPr>
            </a:lvl1pPr>
          </a:lstStyle>
          <a:p>
            <a:pPr marL="12700">
              <a:lnSpc>
                <a:spcPts val="1250"/>
              </a:lnSpc>
            </a:pPr>
            <a:r>
              <a:rPr dirty="0" spc="-190"/>
              <a:t>삼강오륜</a:t>
            </a:r>
            <a:r>
              <a:rPr dirty="0" spc="-70"/>
              <a:t> </a:t>
            </a:r>
            <a:r>
              <a:rPr dirty="0" spc="-190"/>
              <a:t>출현의</a:t>
            </a:r>
            <a:r>
              <a:rPr dirty="0" spc="-70"/>
              <a:t> </a:t>
            </a:r>
            <a:r>
              <a:rPr dirty="0" spc="-190"/>
              <a:t>스토리텔링적</a:t>
            </a:r>
            <a:r>
              <a:rPr dirty="0" spc="-70"/>
              <a:t> </a:t>
            </a:r>
            <a:r>
              <a:rPr dirty="0" spc="-165"/>
              <a:t>배경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6A728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25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50" b="1" i="0">
                <a:solidFill>
                  <a:schemeClr val="tx1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6A7280"/>
                </a:solidFill>
                <a:latin typeface="Dotum"/>
                <a:cs typeface="Dotum"/>
              </a:defRPr>
            </a:lvl1pPr>
          </a:lstStyle>
          <a:p>
            <a:pPr marL="12700">
              <a:lnSpc>
                <a:spcPts val="1250"/>
              </a:lnSpc>
            </a:pPr>
            <a:r>
              <a:rPr dirty="0" spc="-190"/>
              <a:t>삼강오륜</a:t>
            </a:r>
            <a:r>
              <a:rPr dirty="0" spc="-70"/>
              <a:t> </a:t>
            </a:r>
            <a:r>
              <a:rPr dirty="0" spc="-190"/>
              <a:t>출현의</a:t>
            </a:r>
            <a:r>
              <a:rPr dirty="0" spc="-70"/>
              <a:t> </a:t>
            </a:r>
            <a:r>
              <a:rPr dirty="0" spc="-190"/>
              <a:t>스토리텔링적</a:t>
            </a:r>
            <a:r>
              <a:rPr dirty="0" spc="-70"/>
              <a:t> </a:t>
            </a:r>
            <a:r>
              <a:rPr dirty="0" spc="-165"/>
              <a:t>배경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6A728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25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6A7280"/>
                </a:solidFill>
                <a:latin typeface="Dotum"/>
                <a:cs typeface="Dotum"/>
              </a:defRPr>
            </a:lvl1pPr>
          </a:lstStyle>
          <a:p>
            <a:pPr marL="12700">
              <a:lnSpc>
                <a:spcPts val="1250"/>
              </a:lnSpc>
            </a:pPr>
            <a:r>
              <a:rPr dirty="0" spc="-190"/>
              <a:t>삼강오륜</a:t>
            </a:r>
            <a:r>
              <a:rPr dirty="0" spc="-70"/>
              <a:t> </a:t>
            </a:r>
            <a:r>
              <a:rPr dirty="0" spc="-190"/>
              <a:t>출현의</a:t>
            </a:r>
            <a:r>
              <a:rPr dirty="0" spc="-70"/>
              <a:t> </a:t>
            </a:r>
            <a:r>
              <a:rPr dirty="0" spc="-190"/>
              <a:t>스토리텔링적</a:t>
            </a:r>
            <a:r>
              <a:rPr dirty="0" spc="-70"/>
              <a:t> </a:t>
            </a:r>
            <a:r>
              <a:rPr dirty="0" spc="-165"/>
              <a:t>배경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6A728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25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61999" y="1104899"/>
            <a:ext cx="609600" cy="38100"/>
          </a:xfrm>
          <a:custGeom>
            <a:avLst/>
            <a:gdLst/>
            <a:ahLst/>
            <a:cxnLst/>
            <a:rect l="l" t="t" r="r" b="b"/>
            <a:pathLst>
              <a:path w="609600" h="38100">
                <a:moveTo>
                  <a:pt x="609599" y="38099"/>
                </a:moveTo>
                <a:lnTo>
                  <a:pt x="0" y="38099"/>
                </a:lnTo>
                <a:lnTo>
                  <a:pt x="0" y="0"/>
                </a:lnTo>
                <a:lnTo>
                  <a:pt x="609599" y="0"/>
                </a:lnTo>
                <a:lnTo>
                  <a:pt x="609599" y="38099"/>
                </a:lnTo>
                <a:close/>
              </a:path>
            </a:pathLst>
          </a:custGeom>
          <a:solidFill>
            <a:srgbClr val="991B1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49299" y="504698"/>
            <a:ext cx="5028565" cy="4908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50" b="1" i="0">
                <a:solidFill>
                  <a:schemeClr val="tx1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23899" y="1790699"/>
            <a:ext cx="10744200" cy="2642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749299" y="6232651"/>
            <a:ext cx="1978025" cy="187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50" b="0" i="0">
                <a:solidFill>
                  <a:srgbClr val="6A7280"/>
                </a:solidFill>
                <a:latin typeface="Dotum"/>
                <a:cs typeface="Dotum"/>
              </a:defRPr>
            </a:lvl1pPr>
          </a:lstStyle>
          <a:p>
            <a:pPr marL="12700">
              <a:lnSpc>
                <a:spcPts val="1250"/>
              </a:lnSpc>
            </a:pPr>
            <a:r>
              <a:rPr dirty="0" spc="-190"/>
              <a:t>삼강오륜</a:t>
            </a:r>
            <a:r>
              <a:rPr dirty="0" spc="-70"/>
              <a:t> </a:t>
            </a:r>
            <a:r>
              <a:rPr dirty="0" spc="-190"/>
              <a:t>출현의</a:t>
            </a:r>
            <a:r>
              <a:rPr dirty="0" spc="-70"/>
              <a:t> </a:t>
            </a:r>
            <a:r>
              <a:rPr dirty="0" spc="-190"/>
              <a:t>스토리텔링적</a:t>
            </a:r>
            <a:r>
              <a:rPr dirty="0" spc="-70"/>
              <a:t> </a:t>
            </a:r>
            <a:r>
              <a:rPr dirty="0" spc="-165"/>
              <a:t>배경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1317782" y="6232651"/>
            <a:ext cx="163195" cy="187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50" b="0" i="0">
                <a:solidFill>
                  <a:srgbClr val="6A728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25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380999" y="380999"/>
            <a:ext cx="11430000" cy="6096000"/>
            <a:chOff x="380999" y="380999"/>
            <a:chExt cx="11430000" cy="6096000"/>
          </a:xfrm>
        </p:grpSpPr>
        <p:sp>
          <p:nvSpPr>
            <p:cNvPr id="3" name="object 3" descr=""/>
            <p:cNvSpPr/>
            <p:nvPr/>
          </p:nvSpPr>
          <p:spPr>
            <a:xfrm>
              <a:off x="390524" y="390524"/>
              <a:ext cx="11410950" cy="6076950"/>
            </a:xfrm>
            <a:custGeom>
              <a:avLst/>
              <a:gdLst/>
              <a:ahLst/>
              <a:cxnLst/>
              <a:rect l="l" t="t" r="r" b="b"/>
              <a:pathLst>
                <a:path w="11410950" h="6076950">
                  <a:moveTo>
                    <a:pt x="0" y="0"/>
                  </a:moveTo>
                  <a:lnTo>
                    <a:pt x="11410949" y="0"/>
                  </a:lnTo>
                  <a:lnTo>
                    <a:pt x="11410949" y="6076949"/>
                  </a:lnTo>
                  <a:lnTo>
                    <a:pt x="0" y="6076949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9A212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481012" y="481012"/>
              <a:ext cx="11229975" cy="5895975"/>
            </a:xfrm>
            <a:custGeom>
              <a:avLst/>
              <a:gdLst/>
              <a:ahLst/>
              <a:cxnLst/>
              <a:rect l="l" t="t" r="r" b="b"/>
              <a:pathLst>
                <a:path w="11229975" h="5895975">
                  <a:moveTo>
                    <a:pt x="0" y="0"/>
                  </a:moveTo>
                  <a:lnTo>
                    <a:pt x="11229974" y="0"/>
                  </a:lnTo>
                  <a:lnTo>
                    <a:pt x="11229974" y="5895974"/>
                  </a:lnTo>
                  <a:lnTo>
                    <a:pt x="0" y="5895974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9A212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 txBox="1"/>
          <p:nvPr/>
        </p:nvSpPr>
        <p:spPr>
          <a:xfrm>
            <a:off x="1773832" y="651763"/>
            <a:ext cx="8644255" cy="102298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796925">
              <a:lnSpc>
                <a:spcPts val="4695"/>
              </a:lnSpc>
              <a:spcBef>
                <a:spcPts val="114"/>
              </a:spcBef>
            </a:pPr>
            <a:r>
              <a:rPr dirty="0" sz="4050" spc="-625" b="1">
                <a:latin typeface="Malgun Gothic"/>
                <a:cs typeface="Malgun Gothic"/>
              </a:rPr>
              <a:t>삼강오륜</a:t>
            </a:r>
            <a:r>
              <a:rPr dirty="0" sz="4050" spc="-170" b="1">
                <a:latin typeface="Malgun Gothic"/>
                <a:cs typeface="Malgun Gothic"/>
              </a:rPr>
              <a:t> </a:t>
            </a:r>
            <a:r>
              <a:rPr dirty="0" sz="4050" spc="-605" b="1">
                <a:latin typeface="Malgun Gothic"/>
                <a:cs typeface="Malgun Gothic"/>
              </a:rPr>
              <a:t>출현의</a:t>
            </a:r>
            <a:r>
              <a:rPr dirty="0" sz="4050" spc="-305" b="1">
                <a:latin typeface="Malgun Gothic"/>
                <a:cs typeface="Malgun Gothic"/>
              </a:rPr>
              <a:t> </a:t>
            </a:r>
            <a:r>
              <a:rPr dirty="0" sz="4050" spc="-715" b="1">
                <a:latin typeface="Malgun Gothic"/>
                <a:cs typeface="Malgun Gothic"/>
              </a:rPr>
              <a:t>스토리텔링적</a:t>
            </a:r>
            <a:r>
              <a:rPr dirty="0" sz="4050" spc="360" b="1">
                <a:latin typeface="Malgun Gothic"/>
                <a:cs typeface="Malgun Gothic"/>
              </a:rPr>
              <a:t> </a:t>
            </a:r>
            <a:r>
              <a:rPr dirty="0" sz="4050" spc="-980" b="1">
                <a:latin typeface="Malgun Gothic"/>
                <a:cs typeface="Malgun Gothic"/>
              </a:rPr>
              <a:t>배경</a:t>
            </a:r>
            <a:endParaRPr sz="4050">
              <a:latin typeface="Malgun Gothic"/>
              <a:cs typeface="Malgun Gothic"/>
            </a:endParaRPr>
          </a:p>
          <a:p>
            <a:pPr marL="12700">
              <a:lnSpc>
                <a:spcPts val="3130"/>
              </a:lnSpc>
            </a:pPr>
            <a:r>
              <a:rPr dirty="0" sz="2750">
                <a:solidFill>
                  <a:srgbClr val="374050"/>
                </a:solidFill>
                <a:latin typeface="Garamond"/>
                <a:cs typeface="Garamond"/>
              </a:rPr>
              <a:t>Three Bonds </a:t>
            </a:r>
            <a:r>
              <a:rPr dirty="0" sz="2750" spc="75">
                <a:solidFill>
                  <a:srgbClr val="374050"/>
                </a:solidFill>
                <a:latin typeface="Garamond"/>
                <a:cs typeface="Garamond"/>
              </a:rPr>
              <a:t>and</a:t>
            </a:r>
            <a:r>
              <a:rPr dirty="0" sz="2750">
                <a:solidFill>
                  <a:srgbClr val="374050"/>
                </a:solidFill>
                <a:latin typeface="Garamond"/>
                <a:cs typeface="Garamond"/>
              </a:rPr>
              <a:t> Five</a:t>
            </a:r>
            <a:r>
              <a:rPr dirty="0" sz="2750" spc="5">
                <a:solidFill>
                  <a:srgbClr val="374050"/>
                </a:solidFill>
                <a:latin typeface="Garamond"/>
                <a:cs typeface="Garamond"/>
              </a:rPr>
              <a:t> </a:t>
            </a:r>
            <a:r>
              <a:rPr dirty="0" sz="2750" spc="50">
                <a:solidFill>
                  <a:srgbClr val="374050"/>
                </a:solidFill>
                <a:latin typeface="Garamond"/>
                <a:cs typeface="Garamond"/>
              </a:rPr>
              <a:t>Relationships:</a:t>
            </a:r>
            <a:r>
              <a:rPr dirty="0" sz="2750">
                <a:solidFill>
                  <a:srgbClr val="374050"/>
                </a:solidFill>
                <a:latin typeface="Garamond"/>
                <a:cs typeface="Garamond"/>
              </a:rPr>
              <a:t> </a:t>
            </a:r>
            <a:r>
              <a:rPr dirty="0" sz="2750" spc="50">
                <a:solidFill>
                  <a:srgbClr val="374050"/>
                </a:solidFill>
                <a:latin typeface="Garamond"/>
                <a:cs typeface="Garamond"/>
              </a:rPr>
              <a:t>Storytelling</a:t>
            </a:r>
            <a:r>
              <a:rPr dirty="0" sz="2750">
                <a:solidFill>
                  <a:srgbClr val="374050"/>
                </a:solidFill>
                <a:latin typeface="Garamond"/>
                <a:cs typeface="Garamond"/>
              </a:rPr>
              <a:t> </a:t>
            </a:r>
            <a:r>
              <a:rPr dirty="0" sz="2750" spc="-10">
                <a:solidFill>
                  <a:srgbClr val="374050"/>
                </a:solidFill>
                <a:latin typeface="Garamond"/>
                <a:cs typeface="Garamond"/>
              </a:rPr>
              <a:t>Background</a:t>
            </a:r>
            <a:endParaRPr sz="2750">
              <a:latin typeface="Garamond"/>
              <a:cs typeface="Garamond"/>
            </a:endParaRPr>
          </a:p>
        </p:txBody>
      </p:sp>
      <p:grpSp>
        <p:nvGrpSpPr>
          <p:cNvPr id="6" name="object 6" descr=""/>
          <p:cNvGrpSpPr/>
          <p:nvPr/>
        </p:nvGrpSpPr>
        <p:grpSpPr>
          <a:xfrm>
            <a:off x="5714999" y="285749"/>
            <a:ext cx="6191250" cy="2000250"/>
            <a:chOff x="5714999" y="285749"/>
            <a:chExt cx="6191250" cy="2000250"/>
          </a:xfrm>
        </p:grpSpPr>
        <p:sp>
          <p:nvSpPr>
            <p:cNvPr id="7" name="object 7" descr=""/>
            <p:cNvSpPr/>
            <p:nvPr/>
          </p:nvSpPr>
          <p:spPr>
            <a:xfrm>
              <a:off x="5714999" y="2247899"/>
              <a:ext cx="762000" cy="38100"/>
            </a:xfrm>
            <a:custGeom>
              <a:avLst/>
              <a:gdLst/>
              <a:ahLst/>
              <a:cxnLst/>
              <a:rect l="l" t="t" r="r" b="b"/>
              <a:pathLst>
                <a:path w="762000" h="38100">
                  <a:moveTo>
                    <a:pt x="761999" y="38099"/>
                  </a:moveTo>
                  <a:lnTo>
                    <a:pt x="0" y="38099"/>
                  </a:lnTo>
                  <a:lnTo>
                    <a:pt x="0" y="0"/>
                  </a:lnTo>
                  <a:lnTo>
                    <a:pt x="761999" y="0"/>
                  </a:lnTo>
                  <a:lnTo>
                    <a:pt x="761999" y="38099"/>
                  </a:lnTo>
                  <a:close/>
                </a:path>
              </a:pathLst>
            </a:custGeom>
            <a:solidFill>
              <a:srgbClr val="991B1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10772774" y="295274"/>
              <a:ext cx="1123950" cy="1123950"/>
            </a:xfrm>
            <a:custGeom>
              <a:avLst/>
              <a:gdLst/>
              <a:ahLst/>
              <a:cxnLst/>
              <a:rect l="l" t="t" r="r" b="b"/>
              <a:pathLst>
                <a:path w="1123950" h="1123950">
                  <a:moveTo>
                    <a:pt x="1123949" y="561974"/>
                  </a:moveTo>
                  <a:lnTo>
                    <a:pt x="1122426" y="603312"/>
                  </a:lnTo>
                  <a:lnTo>
                    <a:pt x="1117866" y="644433"/>
                  </a:lnTo>
                  <a:lnTo>
                    <a:pt x="1110292" y="685108"/>
                  </a:lnTo>
                  <a:lnTo>
                    <a:pt x="1099750" y="725107"/>
                  </a:lnTo>
                  <a:lnTo>
                    <a:pt x="1086293" y="764223"/>
                  </a:lnTo>
                  <a:lnTo>
                    <a:pt x="1069993" y="802250"/>
                  </a:lnTo>
                  <a:lnTo>
                    <a:pt x="1050939" y="838975"/>
                  </a:lnTo>
                  <a:lnTo>
                    <a:pt x="1029238" y="874191"/>
                  </a:lnTo>
                  <a:lnTo>
                    <a:pt x="1005007" y="907716"/>
                  </a:lnTo>
                  <a:lnTo>
                    <a:pt x="978370" y="939374"/>
                  </a:lnTo>
                  <a:lnTo>
                    <a:pt x="949475" y="968986"/>
                  </a:lnTo>
                  <a:lnTo>
                    <a:pt x="918486" y="996387"/>
                  </a:lnTo>
                  <a:lnTo>
                    <a:pt x="885565" y="1021434"/>
                  </a:lnTo>
                  <a:lnTo>
                    <a:pt x="850886" y="1043997"/>
                  </a:lnTo>
                  <a:lnTo>
                    <a:pt x="814640" y="1063946"/>
                  </a:lnTo>
                  <a:lnTo>
                    <a:pt x="777031" y="1081172"/>
                  </a:lnTo>
                  <a:lnTo>
                    <a:pt x="738258" y="1095584"/>
                  </a:lnTo>
                  <a:lnTo>
                    <a:pt x="698523" y="1107108"/>
                  </a:lnTo>
                  <a:lnTo>
                    <a:pt x="658046" y="1115677"/>
                  </a:lnTo>
                  <a:lnTo>
                    <a:pt x="617057" y="1121243"/>
                  </a:lnTo>
                  <a:lnTo>
                    <a:pt x="575770" y="1123780"/>
                  </a:lnTo>
                  <a:lnTo>
                    <a:pt x="561974" y="1123949"/>
                  </a:lnTo>
                  <a:lnTo>
                    <a:pt x="548179" y="1123780"/>
                  </a:lnTo>
                  <a:lnTo>
                    <a:pt x="506892" y="1121243"/>
                  </a:lnTo>
                  <a:lnTo>
                    <a:pt x="465902" y="1115677"/>
                  </a:lnTo>
                  <a:lnTo>
                    <a:pt x="425425" y="1107108"/>
                  </a:lnTo>
                  <a:lnTo>
                    <a:pt x="385689" y="1095584"/>
                  </a:lnTo>
                  <a:lnTo>
                    <a:pt x="346915" y="1081172"/>
                  </a:lnTo>
                  <a:lnTo>
                    <a:pt x="309308" y="1063946"/>
                  </a:lnTo>
                  <a:lnTo>
                    <a:pt x="273061" y="1043997"/>
                  </a:lnTo>
                  <a:lnTo>
                    <a:pt x="238381" y="1021434"/>
                  </a:lnTo>
                  <a:lnTo>
                    <a:pt x="205461" y="996387"/>
                  </a:lnTo>
                  <a:lnTo>
                    <a:pt x="174472" y="968986"/>
                  </a:lnTo>
                  <a:lnTo>
                    <a:pt x="145578" y="939374"/>
                  </a:lnTo>
                  <a:lnTo>
                    <a:pt x="118940" y="907716"/>
                  </a:lnTo>
                  <a:lnTo>
                    <a:pt x="94708" y="874191"/>
                  </a:lnTo>
                  <a:lnTo>
                    <a:pt x="73009" y="838975"/>
                  </a:lnTo>
                  <a:lnTo>
                    <a:pt x="53955" y="802250"/>
                  </a:lnTo>
                  <a:lnTo>
                    <a:pt x="37653" y="764223"/>
                  </a:lnTo>
                  <a:lnTo>
                    <a:pt x="24198" y="725107"/>
                  </a:lnTo>
                  <a:lnTo>
                    <a:pt x="13655" y="685108"/>
                  </a:lnTo>
                  <a:lnTo>
                    <a:pt x="6082" y="644433"/>
                  </a:lnTo>
                  <a:lnTo>
                    <a:pt x="1522" y="603312"/>
                  </a:lnTo>
                  <a:lnTo>
                    <a:pt x="0" y="561974"/>
                  </a:lnTo>
                  <a:lnTo>
                    <a:pt x="169" y="548179"/>
                  </a:lnTo>
                  <a:lnTo>
                    <a:pt x="2705" y="506891"/>
                  </a:lnTo>
                  <a:lnTo>
                    <a:pt x="8272" y="465902"/>
                  </a:lnTo>
                  <a:lnTo>
                    <a:pt x="16841" y="425425"/>
                  </a:lnTo>
                  <a:lnTo>
                    <a:pt x="28364" y="385689"/>
                  </a:lnTo>
                  <a:lnTo>
                    <a:pt x="42776" y="346916"/>
                  </a:lnTo>
                  <a:lnTo>
                    <a:pt x="60003" y="309308"/>
                  </a:lnTo>
                  <a:lnTo>
                    <a:pt x="79952" y="273061"/>
                  </a:lnTo>
                  <a:lnTo>
                    <a:pt x="102514" y="238381"/>
                  </a:lnTo>
                  <a:lnTo>
                    <a:pt x="127563" y="205461"/>
                  </a:lnTo>
                  <a:lnTo>
                    <a:pt x="154962" y="174473"/>
                  </a:lnTo>
                  <a:lnTo>
                    <a:pt x="184574" y="145578"/>
                  </a:lnTo>
                  <a:lnTo>
                    <a:pt x="216233" y="118941"/>
                  </a:lnTo>
                  <a:lnTo>
                    <a:pt x="249757" y="94709"/>
                  </a:lnTo>
                  <a:lnTo>
                    <a:pt x="284974" y="73009"/>
                  </a:lnTo>
                  <a:lnTo>
                    <a:pt x="321699" y="53955"/>
                  </a:lnTo>
                  <a:lnTo>
                    <a:pt x="359726" y="37654"/>
                  </a:lnTo>
                  <a:lnTo>
                    <a:pt x="398841" y="24198"/>
                  </a:lnTo>
                  <a:lnTo>
                    <a:pt x="438840" y="13655"/>
                  </a:lnTo>
                  <a:lnTo>
                    <a:pt x="479516" y="6082"/>
                  </a:lnTo>
                  <a:lnTo>
                    <a:pt x="520637" y="1522"/>
                  </a:lnTo>
                  <a:lnTo>
                    <a:pt x="561974" y="0"/>
                  </a:lnTo>
                  <a:lnTo>
                    <a:pt x="575770" y="169"/>
                  </a:lnTo>
                  <a:lnTo>
                    <a:pt x="617057" y="2706"/>
                  </a:lnTo>
                  <a:lnTo>
                    <a:pt x="658046" y="8272"/>
                  </a:lnTo>
                  <a:lnTo>
                    <a:pt x="698523" y="16841"/>
                  </a:lnTo>
                  <a:lnTo>
                    <a:pt x="738258" y="28364"/>
                  </a:lnTo>
                  <a:lnTo>
                    <a:pt x="777031" y="42777"/>
                  </a:lnTo>
                  <a:lnTo>
                    <a:pt x="814640" y="60003"/>
                  </a:lnTo>
                  <a:lnTo>
                    <a:pt x="850886" y="79952"/>
                  </a:lnTo>
                  <a:lnTo>
                    <a:pt x="885565" y="102514"/>
                  </a:lnTo>
                  <a:lnTo>
                    <a:pt x="918486" y="127562"/>
                  </a:lnTo>
                  <a:lnTo>
                    <a:pt x="949475" y="154963"/>
                  </a:lnTo>
                  <a:lnTo>
                    <a:pt x="978370" y="184575"/>
                  </a:lnTo>
                  <a:lnTo>
                    <a:pt x="1005007" y="216233"/>
                  </a:lnTo>
                  <a:lnTo>
                    <a:pt x="1029238" y="249758"/>
                  </a:lnTo>
                  <a:lnTo>
                    <a:pt x="1050939" y="284974"/>
                  </a:lnTo>
                  <a:lnTo>
                    <a:pt x="1069993" y="321699"/>
                  </a:lnTo>
                  <a:lnTo>
                    <a:pt x="1086293" y="359726"/>
                  </a:lnTo>
                  <a:lnTo>
                    <a:pt x="1099750" y="398842"/>
                  </a:lnTo>
                  <a:lnTo>
                    <a:pt x="1110292" y="438841"/>
                  </a:lnTo>
                  <a:lnTo>
                    <a:pt x="1117866" y="479515"/>
                  </a:lnTo>
                  <a:lnTo>
                    <a:pt x="1122426" y="520637"/>
                  </a:lnTo>
                  <a:lnTo>
                    <a:pt x="1123949" y="561974"/>
                  </a:lnTo>
                  <a:close/>
                </a:path>
              </a:pathLst>
            </a:custGeom>
            <a:ln w="19049">
              <a:solidFill>
                <a:srgbClr val="9A212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 descr=""/>
          <p:cNvSpPr txBox="1"/>
          <p:nvPr/>
        </p:nvSpPr>
        <p:spPr>
          <a:xfrm>
            <a:off x="3179960" y="2572385"/>
            <a:ext cx="5831840" cy="550545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406525" marR="5080" indent="-1394460">
              <a:lnSpc>
                <a:spcPct val="102899"/>
              </a:lnSpc>
              <a:spcBef>
                <a:spcPts val="35"/>
              </a:spcBef>
            </a:pPr>
            <a:r>
              <a:rPr dirty="0" sz="1700" spc="-325">
                <a:solidFill>
                  <a:srgbClr val="333333"/>
                </a:solidFill>
                <a:latin typeface="Dotum"/>
                <a:cs typeface="Dotum"/>
              </a:rPr>
              <a:t>동아시아</a:t>
            </a:r>
            <a:r>
              <a:rPr dirty="0" sz="1700" spc="-14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333333"/>
                </a:solidFill>
                <a:latin typeface="Dotum"/>
                <a:cs typeface="Dotum"/>
              </a:rPr>
              <a:t>전통윤리</a:t>
            </a:r>
            <a:r>
              <a:rPr dirty="0" sz="1700" spc="-14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333333"/>
                </a:solidFill>
                <a:latin typeface="Dotum"/>
                <a:cs typeface="Dotum"/>
              </a:rPr>
              <a:t>삼강오륜의</a:t>
            </a:r>
            <a:r>
              <a:rPr dirty="0" sz="1700" spc="-14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333333"/>
                </a:solidFill>
                <a:latin typeface="Dotum"/>
                <a:cs typeface="Dotum"/>
              </a:rPr>
              <a:t>출현</a:t>
            </a:r>
            <a:r>
              <a:rPr dirty="0" sz="1700" spc="-14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333333"/>
                </a:solidFill>
                <a:latin typeface="Dotum"/>
                <a:cs typeface="Dotum"/>
              </a:rPr>
              <a:t>배경을</a:t>
            </a:r>
            <a:r>
              <a:rPr dirty="0" sz="1700" spc="-14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333333"/>
                </a:solidFill>
                <a:latin typeface="Dotum"/>
                <a:cs typeface="Dotum"/>
              </a:rPr>
              <a:t>스토리텔링</a:t>
            </a:r>
            <a:r>
              <a:rPr dirty="0" sz="1700" spc="-14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333333"/>
                </a:solidFill>
                <a:latin typeface="Dotum"/>
                <a:cs typeface="Dotum"/>
              </a:rPr>
              <a:t>관점에서</a:t>
            </a:r>
            <a:r>
              <a:rPr dirty="0" sz="1700" spc="-14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700" spc="-345">
                <a:solidFill>
                  <a:srgbClr val="333333"/>
                </a:solidFill>
                <a:latin typeface="Dotum"/>
                <a:cs typeface="Dotum"/>
              </a:rPr>
              <a:t>분석하고 </a:t>
            </a:r>
            <a:r>
              <a:rPr dirty="0" sz="1700" spc="-325">
                <a:solidFill>
                  <a:srgbClr val="333333"/>
                </a:solidFill>
                <a:latin typeface="Dotum"/>
                <a:cs typeface="Dotum"/>
              </a:rPr>
              <a:t>조셉</a:t>
            </a:r>
            <a:r>
              <a:rPr dirty="0" sz="1700" spc="-14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333333"/>
                </a:solidFill>
                <a:latin typeface="Dotum"/>
                <a:cs typeface="Dotum"/>
              </a:rPr>
              <a:t>캠벨의</a:t>
            </a:r>
            <a:r>
              <a:rPr dirty="0" sz="1700" spc="-14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333333"/>
                </a:solidFill>
                <a:latin typeface="Dotum"/>
                <a:cs typeface="Dotum"/>
              </a:rPr>
              <a:t>원질신화</a:t>
            </a:r>
            <a:r>
              <a:rPr dirty="0" sz="1700" spc="-14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333333"/>
                </a:solidFill>
                <a:latin typeface="Dotum"/>
                <a:cs typeface="Dotum"/>
              </a:rPr>
              <a:t>이론과</a:t>
            </a:r>
            <a:r>
              <a:rPr dirty="0" sz="1700" spc="-14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700" spc="-345">
                <a:solidFill>
                  <a:srgbClr val="333333"/>
                </a:solidFill>
                <a:latin typeface="Dotum"/>
                <a:cs typeface="Dotum"/>
              </a:rPr>
              <a:t>비교한다</a:t>
            </a:r>
            <a:endParaRPr sz="1700">
              <a:latin typeface="Dotum"/>
              <a:cs typeface="Dotum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5586065" y="3885966"/>
            <a:ext cx="1019810" cy="1447800"/>
          </a:xfrm>
          <a:prstGeom prst="rect">
            <a:avLst/>
          </a:prstGeom>
        </p:spPr>
        <p:txBody>
          <a:bodyPr wrap="square" lIns="0" tIns="10795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850"/>
              </a:spcBef>
            </a:pPr>
            <a:r>
              <a:rPr dirty="0" sz="2000" spc="-385">
                <a:solidFill>
                  <a:srgbClr val="333333"/>
                </a:solidFill>
                <a:latin typeface="Dotum"/>
                <a:cs typeface="Dotum"/>
              </a:rPr>
              <a:t>최원혁</a:t>
            </a:r>
            <a:endParaRPr sz="2000">
              <a:latin typeface="Dotum"/>
              <a:cs typeface="Dotum"/>
            </a:endParaRP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dirty="0" sz="1700" spc="-335">
                <a:solidFill>
                  <a:srgbClr val="374050"/>
                </a:solidFill>
                <a:latin typeface="Dotum"/>
                <a:cs typeface="Dotum"/>
              </a:rPr>
              <a:t>대진대학교</a:t>
            </a:r>
            <a:endParaRPr sz="1700">
              <a:latin typeface="Dotum"/>
              <a:cs typeface="Dotum"/>
            </a:endParaRPr>
          </a:p>
          <a:p>
            <a:pPr algn="ctr">
              <a:lnSpc>
                <a:spcPct val="100000"/>
              </a:lnSpc>
              <a:spcBef>
                <a:spcPts val="1460"/>
              </a:spcBef>
            </a:pPr>
            <a:r>
              <a:rPr dirty="0" sz="1500" spc="-270">
                <a:solidFill>
                  <a:srgbClr val="4A5462"/>
                </a:solidFill>
                <a:latin typeface="Dotum"/>
                <a:cs typeface="Dotum"/>
              </a:rPr>
              <a:t>학술발표</a:t>
            </a:r>
            <a:r>
              <a:rPr dirty="0" sz="1500" spc="-125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500" spc="-295">
                <a:solidFill>
                  <a:srgbClr val="4A5462"/>
                </a:solidFill>
                <a:latin typeface="Dotum"/>
                <a:cs typeface="Dotum"/>
              </a:rPr>
              <a:t>자료</a:t>
            </a:r>
            <a:endParaRPr sz="1500">
              <a:latin typeface="Dotum"/>
              <a:cs typeface="Dotum"/>
            </a:endParaRPr>
          </a:p>
          <a:p>
            <a:pPr algn="ctr">
              <a:lnSpc>
                <a:spcPct val="100000"/>
              </a:lnSpc>
              <a:spcBef>
                <a:spcPts val="525"/>
              </a:spcBef>
            </a:pPr>
            <a:r>
              <a:rPr dirty="0" sz="1300" spc="-105">
                <a:solidFill>
                  <a:srgbClr val="6A7280"/>
                </a:solidFill>
                <a:latin typeface="Arial"/>
                <a:cs typeface="Arial"/>
              </a:rPr>
              <a:t>2025</a:t>
            </a:r>
            <a:r>
              <a:rPr dirty="0" sz="1350" spc="-105">
                <a:solidFill>
                  <a:srgbClr val="6A7280"/>
                </a:solidFill>
                <a:latin typeface="Dotum"/>
                <a:cs typeface="Dotum"/>
              </a:rPr>
              <a:t>년</a:t>
            </a:r>
            <a:r>
              <a:rPr dirty="0" sz="1350" spc="-80">
                <a:solidFill>
                  <a:srgbClr val="6A7280"/>
                </a:solidFill>
                <a:latin typeface="Dotum"/>
                <a:cs typeface="Dotum"/>
              </a:rPr>
              <a:t> </a:t>
            </a:r>
            <a:r>
              <a:rPr dirty="0" sz="1300" spc="-25">
                <a:solidFill>
                  <a:srgbClr val="6A7280"/>
                </a:solidFill>
                <a:latin typeface="Arial"/>
                <a:cs typeface="Arial"/>
              </a:rPr>
              <a:t>7</a:t>
            </a:r>
            <a:r>
              <a:rPr dirty="0" sz="1350" spc="-25">
                <a:solidFill>
                  <a:srgbClr val="6A7280"/>
                </a:solidFill>
                <a:latin typeface="Dotum"/>
                <a:cs typeface="Dotum"/>
              </a:rPr>
              <a:t>월</a:t>
            </a:r>
            <a:endParaRPr sz="1350">
              <a:latin typeface="Dotum"/>
              <a:cs typeface="Dotum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0769599" y="235331"/>
            <a:ext cx="787400" cy="1168400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11900"/>
              </a:lnSpc>
              <a:spcBef>
                <a:spcPts val="90"/>
              </a:spcBef>
            </a:pPr>
            <a:r>
              <a:rPr dirty="0" sz="3350" spc="-395">
                <a:solidFill>
                  <a:srgbClr val="9A2125"/>
                </a:solidFill>
                <a:latin typeface="UD Digi Kyokasho NK-B"/>
                <a:cs typeface="UD Digi Kyokasho NK-B"/>
              </a:rPr>
              <a:t>三綱五倫</a:t>
            </a:r>
            <a:endParaRPr sz="3350">
              <a:latin typeface="UD Digi Kyokasho NK-B"/>
              <a:cs typeface="UD Digi Kyokasho NK-B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05"/>
              <a:t>연구</a:t>
            </a:r>
            <a:r>
              <a:rPr dirty="0" spc="-145"/>
              <a:t> </a:t>
            </a:r>
            <a:r>
              <a:rPr dirty="0" spc="-720"/>
              <a:t>배경</a:t>
            </a:r>
            <a:r>
              <a:rPr dirty="0" spc="280"/>
              <a:t> </a:t>
            </a:r>
            <a:r>
              <a:rPr dirty="0" spc="-459"/>
              <a:t>및</a:t>
            </a:r>
            <a:r>
              <a:rPr dirty="0" spc="-235"/>
              <a:t> </a:t>
            </a:r>
            <a:r>
              <a:rPr dirty="0" spc="-725"/>
              <a:t>목적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820291" y="1805432"/>
            <a:ext cx="11239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 b="1">
                <a:solidFill>
                  <a:srgbClr val="9A2125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120775" y="1734185"/>
            <a:ext cx="5339715" cy="1085215"/>
          </a:xfrm>
          <a:prstGeom prst="rect">
            <a:avLst/>
          </a:prstGeom>
        </p:spPr>
        <p:txBody>
          <a:bodyPr wrap="square" lIns="0" tIns="882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dirty="0" sz="1700" spc="-325" b="1">
                <a:solidFill>
                  <a:srgbClr val="333333"/>
                </a:solidFill>
                <a:latin typeface="Malgun Gothic"/>
                <a:cs typeface="Malgun Gothic"/>
              </a:rPr>
              <a:t>삼강오륜</a:t>
            </a:r>
            <a:r>
              <a:rPr dirty="0" sz="1700" spc="-175" b="1">
                <a:solidFill>
                  <a:srgbClr val="333333"/>
                </a:solidFill>
                <a:latin typeface="Malgun Gothic"/>
                <a:cs typeface="Malgun Gothic"/>
              </a:rPr>
              <a:t> </a:t>
            </a:r>
            <a:r>
              <a:rPr dirty="0" sz="1700" spc="-325" b="1">
                <a:solidFill>
                  <a:srgbClr val="333333"/>
                </a:solidFill>
                <a:latin typeface="Malgun Gothic"/>
                <a:cs typeface="Malgun Gothic"/>
              </a:rPr>
              <a:t>재평가의</a:t>
            </a:r>
            <a:r>
              <a:rPr dirty="0" sz="1700" spc="-170" b="1">
                <a:solidFill>
                  <a:srgbClr val="333333"/>
                </a:solidFill>
                <a:latin typeface="Malgun Gothic"/>
                <a:cs typeface="Malgun Gothic"/>
              </a:rPr>
              <a:t> </a:t>
            </a:r>
            <a:r>
              <a:rPr dirty="0" sz="1700" spc="-350" b="1">
                <a:solidFill>
                  <a:srgbClr val="333333"/>
                </a:solidFill>
                <a:latin typeface="Malgun Gothic"/>
                <a:cs typeface="Malgun Gothic"/>
              </a:rPr>
              <a:t>현상</a:t>
            </a:r>
            <a:endParaRPr sz="1700">
              <a:latin typeface="Malgun Gothic"/>
              <a:cs typeface="Malgun Gothic"/>
            </a:endParaRPr>
          </a:p>
          <a:p>
            <a:pPr marL="182880" indent="-94615">
              <a:lnSpc>
                <a:spcPct val="100000"/>
              </a:lnSpc>
              <a:spcBef>
                <a:spcPts val="484"/>
              </a:spcBef>
              <a:buClr>
                <a:srgbClr val="333333"/>
              </a:buClr>
              <a:buFont typeface="Futura Lt BT"/>
              <a:buChar char="-"/>
              <a:tabLst>
                <a:tab pos="182880" algn="l"/>
              </a:tabLst>
            </a:pPr>
            <a:r>
              <a:rPr dirty="0" sz="1350" spc="-260">
                <a:solidFill>
                  <a:srgbClr val="7E1C1C"/>
                </a:solidFill>
                <a:latin typeface="Dotum"/>
                <a:cs typeface="Dotum"/>
              </a:rPr>
              <a:t>정치적</a:t>
            </a:r>
            <a:r>
              <a:rPr dirty="0" sz="1350" spc="-105">
                <a:solidFill>
                  <a:srgbClr val="7E1C1C"/>
                </a:solidFill>
                <a:latin typeface="Dotum"/>
                <a:cs typeface="Dotum"/>
              </a:rPr>
              <a:t> </a:t>
            </a:r>
            <a:r>
              <a:rPr dirty="0" sz="1350" spc="-195">
                <a:solidFill>
                  <a:srgbClr val="7E1C1C"/>
                </a:solidFill>
                <a:latin typeface="Dotum"/>
                <a:cs typeface="Dotum"/>
              </a:rPr>
              <a:t>측면</a:t>
            </a:r>
            <a:r>
              <a:rPr dirty="0" sz="1350" spc="-195">
                <a:solidFill>
                  <a:srgbClr val="7E1C1C"/>
                </a:solidFill>
                <a:latin typeface="Comic Sans MS"/>
                <a:cs typeface="Comic Sans MS"/>
              </a:rPr>
              <a:t>:</a:t>
            </a:r>
            <a:r>
              <a:rPr dirty="0" sz="1350" spc="-55">
                <a:solidFill>
                  <a:srgbClr val="7E1C1C"/>
                </a:solidFill>
                <a:latin typeface="Comic Sans MS"/>
                <a:cs typeface="Comic Sans MS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동아시아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정체성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00">
                <a:solidFill>
                  <a:srgbClr val="333333"/>
                </a:solidFill>
                <a:latin typeface="Dotum"/>
                <a:cs typeface="Dotum"/>
              </a:rPr>
              <a:t>부각</a:t>
            </a:r>
            <a:r>
              <a:rPr dirty="0" sz="1350" spc="-200">
                <a:solidFill>
                  <a:srgbClr val="333333"/>
                </a:solidFill>
                <a:latin typeface="Futura Lt BT"/>
                <a:cs typeface="Futura Lt BT"/>
              </a:rPr>
              <a:t>,</a:t>
            </a:r>
            <a:r>
              <a:rPr dirty="0" sz="1350" spc="-45">
                <a:solidFill>
                  <a:srgbClr val="333333"/>
                </a:solidFill>
                <a:latin typeface="Futura Lt BT"/>
                <a:cs typeface="Futura Lt BT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세계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질서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재편과정에서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자기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목소리의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333333"/>
                </a:solidFill>
                <a:latin typeface="Dotum"/>
                <a:cs typeface="Dotum"/>
              </a:rPr>
              <a:t>필요성</a:t>
            </a:r>
            <a:endParaRPr sz="1350">
              <a:latin typeface="Dotum"/>
              <a:cs typeface="Dotum"/>
            </a:endParaRPr>
          </a:p>
          <a:p>
            <a:pPr marL="182880" indent="-94615">
              <a:lnSpc>
                <a:spcPct val="100000"/>
              </a:lnSpc>
              <a:spcBef>
                <a:spcPts val="180"/>
              </a:spcBef>
              <a:buClr>
                <a:srgbClr val="333333"/>
              </a:buClr>
              <a:buFont typeface="Futura Lt BT"/>
              <a:buChar char="-"/>
              <a:tabLst>
                <a:tab pos="182880" algn="l"/>
              </a:tabLst>
            </a:pPr>
            <a:r>
              <a:rPr dirty="0" sz="1350" spc="-260">
                <a:solidFill>
                  <a:srgbClr val="7E1C1C"/>
                </a:solidFill>
                <a:latin typeface="Dotum"/>
                <a:cs typeface="Dotum"/>
              </a:rPr>
              <a:t>경제적</a:t>
            </a:r>
            <a:r>
              <a:rPr dirty="0" sz="1350" spc="-105">
                <a:solidFill>
                  <a:srgbClr val="7E1C1C"/>
                </a:solidFill>
                <a:latin typeface="Dotum"/>
                <a:cs typeface="Dotum"/>
              </a:rPr>
              <a:t> </a:t>
            </a:r>
            <a:r>
              <a:rPr dirty="0" sz="1350" spc="-195">
                <a:solidFill>
                  <a:srgbClr val="7E1C1C"/>
                </a:solidFill>
                <a:latin typeface="Dotum"/>
                <a:cs typeface="Dotum"/>
              </a:rPr>
              <a:t>측면</a:t>
            </a:r>
            <a:r>
              <a:rPr dirty="0" sz="1350" spc="-195">
                <a:solidFill>
                  <a:srgbClr val="7E1C1C"/>
                </a:solidFill>
                <a:latin typeface="Comic Sans MS"/>
                <a:cs typeface="Comic Sans MS"/>
              </a:rPr>
              <a:t>:</a:t>
            </a:r>
            <a:r>
              <a:rPr dirty="0" sz="1350" spc="-60">
                <a:solidFill>
                  <a:srgbClr val="7E1C1C"/>
                </a:solidFill>
                <a:latin typeface="Comic Sans MS"/>
                <a:cs typeface="Comic Sans MS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한국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경제의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극적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00">
                <a:solidFill>
                  <a:srgbClr val="333333"/>
                </a:solidFill>
                <a:latin typeface="Dotum"/>
                <a:cs typeface="Dotum"/>
              </a:rPr>
              <a:t>발전</a:t>
            </a:r>
            <a:r>
              <a:rPr dirty="0" sz="1350" spc="-200">
                <a:solidFill>
                  <a:srgbClr val="333333"/>
                </a:solidFill>
                <a:latin typeface="Futura Lt BT"/>
                <a:cs typeface="Futura Lt BT"/>
              </a:rPr>
              <a:t>,</a:t>
            </a:r>
            <a:r>
              <a:rPr dirty="0" sz="1350" spc="-45">
                <a:solidFill>
                  <a:srgbClr val="333333"/>
                </a:solidFill>
                <a:latin typeface="Futura Lt BT"/>
                <a:cs typeface="Futura Lt BT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종법적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경제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전략의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333333"/>
                </a:solidFill>
                <a:latin typeface="Dotum"/>
                <a:cs typeface="Dotum"/>
              </a:rPr>
              <a:t>재조명</a:t>
            </a:r>
            <a:endParaRPr sz="1350">
              <a:latin typeface="Dotum"/>
              <a:cs typeface="Dotum"/>
            </a:endParaRPr>
          </a:p>
          <a:p>
            <a:pPr marL="182880" indent="-94615">
              <a:lnSpc>
                <a:spcPct val="100000"/>
              </a:lnSpc>
              <a:spcBef>
                <a:spcPts val="180"/>
              </a:spcBef>
              <a:buClr>
                <a:srgbClr val="333333"/>
              </a:buClr>
              <a:buFont typeface="Futura Lt BT"/>
              <a:buChar char="-"/>
              <a:tabLst>
                <a:tab pos="182880" algn="l"/>
              </a:tabLst>
            </a:pPr>
            <a:r>
              <a:rPr dirty="0" sz="1350" spc="-260">
                <a:solidFill>
                  <a:srgbClr val="7E1C1C"/>
                </a:solidFill>
                <a:latin typeface="Dotum"/>
                <a:cs typeface="Dotum"/>
              </a:rPr>
              <a:t>문화적</a:t>
            </a:r>
            <a:r>
              <a:rPr dirty="0" sz="1350" spc="-100">
                <a:solidFill>
                  <a:srgbClr val="7E1C1C"/>
                </a:solidFill>
                <a:latin typeface="Dotum"/>
                <a:cs typeface="Dotum"/>
              </a:rPr>
              <a:t> </a:t>
            </a:r>
            <a:r>
              <a:rPr dirty="0" sz="1350" spc="-195">
                <a:solidFill>
                  <a:srgbClr val="7E1C1C"/>
                </a:solidFill>
                <a:latin typeface="Dotum"/>
                <a:cs typeface="Dotum"/>
              </a:rPr>
              <a:t>측면</a:t>
            </a:r>
            <a:r>
              <a:rPr dirty="0" sz="1350" spc="-195">
                <a:solidFill>
                  <a:srgbClr val="7E1C1C"/>
                </a:solidFill>
                <a:latin typeface="Comic Sans MS"/>
                <a:cs typeface="Comic Sans MS"/>
              </a:rPr>
              <a:t>:</a:t>
            </a:r>
            <a:r>
              <a:rPr dirty="0" sz="1350" spc="-55">
                <a:solidFill>
                  <a:srgbClr val="7E1C1C"/>
                </a:solidFill>
                <a:latin typeface="Comic Sans MS"/>
                <a:cs typeface="Comic Sans MS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한류의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글로벌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00">
                <a:solidFill>
                  <a:srgbClr val="333333"/>
                </a:solidFill>
                <a:latin typeface="Dotum"/>
                <a:cs typeface="Dotum"/>
              </a:rPr>
              <a:t>성공</a:t>
            </a:r>
            <a:r>
              <a:rPr dirty="0" sz="1350" spc="-200">
                <a:solidFill>
                  <a:srgbClr val="333333"/>
                </a:solidFill>
                <a:latin typeface="Futura Lt BT"/>
                <a:cs typeface="Futura Lt BT"/>
              </a:rPr>
              <a:t>,</a:t>
            </a:r>
            <a:r>
              <a:rPr dirty="0" sz="1350" spc="-40">
                <a:solidFill>
                  <a:srgbClr val="333333"/>
                </a:solidFill>
                <a:latin typeface="Futura Lt BT"/>
                <a:cs typeface="Futura Lt BT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인류보편적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정서로서의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가치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333333"/>
                </a:solidFill>
                <a:latin typeface="Dotum"/>
                <a:cs typeface="Dotum"/>
              </a:rPr>
              <a:t>재발견</a:t>
            </a:r>
            <a:endParaRPr sz="1350">
              <a:latin typeface="Dotum"/>
              <a:cs typeface="Dotum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761999" y="3238499"/>
            <a:ext cx="10668000" cy="9525"/>
          </a:xfrm>
          <a:custGeom>
            <a:avLst/>
            <a:gdLst/>
            <a:ahLst/>
            <a:cxnLst/>
            <a:rect l="l" t="t" r="r" b="b"/>
            <a:pathLst>
              <a:path w="10668000" h="9525">
                <a:moveTo>
                  <a:pt x="10667999" y="9524"/>
                </a:moveTo>
                <a:lnTo>
                  <a:pt x="0" y="9524"/>
                </a:lnTo>
                <a:lnTo>
                  <a:pt x="0" y="0"/>
                </a:lnTo>
                <a:lnTo>
                  <a:pt x="10667999" y="0"/>
                </a:lnTo>
                <a:lnTo>
                  <a:pt x="10667999" y="9524"/>
                </a:lnTo>
                <a:close/>
              </a:path>
            </a:pathLst>
          </a:custGeom>
          <a:solidFill>
            <a:srgbClr val="DFDFD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/>
          <p:nvPr/>
        </p:nvSpPr>
        <p:spPr>
          <a:xfrm>
            <a:off x="820291" y="3453256"/>
            <a:ext cx="11239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 b="1">
                <a:solidFill>
                  <a:srgbClr val="9A2125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120775" y="3382009"/>
            <a:ext cx="5111115" cy="1085215"/>
          </a:xfrm>
          <a:prstGeom prst="rect">
            <a:avLst/>
          </a:prstGeom>
        </p:spPr>
        <p:txBody>
          <a:bodyPr wrap="square" lIns="0" tIns="882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dirty="0" sz="1700" spc="-325" b="1">
                <a:solidFill>
                  <a:srgbClr val="333333"/>
                </a:solidFill>
                <a:latin typeface="Malgun Gothic"/>
                <a:cs typeface="Malgun Gothic"/>
              </a:rPr>
              <a:t>연구의</a:t>
            </a:r>
            <a:r>
              <a:rPr dirty="0" sz="1700" spc="-175" b="1">
                <a:solidFill>
                  <a:srgbClr val="333333"/>
                </a:solidFill>
                <a:latin typeface="Malgun Gothic"/>
                <a:cs typeface="Malgun Gothic"/>
              </a:rPr>
              <a:t> </a:t>
            </a:r>
            <a:r>
              <a:rPr dirty="0" sz="1700" spc="-350" b="1">
                <a:solidFill>
                  <a:srgbClr val="333333"/>
                </a:solidFill>
                <a:latin typeface="Malgun Gothic"/>
                <a:cs typeface="Malgun Gothic"/>
              </a:rPr>
              <a:t>필요성</a:t>
            </a:r>
            <a:endParaRPr sz="1700">
              <a:latin typeface="Malgun Gothic"/>
              <a:cs typeface="Malgun Gothic"/>
            </a:endParaRPr>
          </a:p>
          <a:p>
            <a:pPr marL="182880" indent="-94615">
              <a:lnSpc>
                <a:spcPct val="100000"/>
              </a:lnSpc>
              <a:spcBef>
                <a:spcPts val="484"/>
              </a:spcBef>
              <a:buFont typeface="Futura Lt BT"/>
              <a:buChar char="-"/>
              <a:tabLst>
                <a:tab pos="182880" algn="l"/>
              </a:tabLst>
            </a:pP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서양에서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시작된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재평가와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00">
                <a:solidFill>
                  <a:srgbClr val="333333"/>
                </a:solidFill>
                <a:latin typeface="Dotum"/>
                <a:cs typeface="Dotum"/>
              </a:rPr>
              <a:t>달리</a:t>
            </a:r>
            <a:r>
              <a:rPr dirty="0" sz="1350" spc="-200">
                <a:solidFill>
                  <a:srgbClr val="333333"/>
                </a:solidFill>
                <a:latin typeface="Futura Lt BT"/>
                <a:cs typeface="Futura Lt BT"/>
              </a:rPr>
              <a:t>,</a:t>
            </a:r>
            <a:r>
              <a:rPr dirty="0" sz="1350" spc="-40">
                <a:solidFill>
                  <a:srgbClr val="333333"/>
                </a:solidFill>
                <a:latin typeface="Futura Lt BT"/>
                <a:cs typeface="Futura Lt BT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동아시아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내부에서는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여전히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비판적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시각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333333"/>
                </a:solidFill>
                <a:latin typeface="Dotum"/>
                <a:cs typeface="Dotum"/>
              </a:rPr>
              <a:t>우세</a:t>
            </a:r>
            <a:endParaRPr sz="1350">
              <a:latin typeface="Dotum"/>
              <a:cs typeface="Dotum"/>
            </a:endParaRPr>
          </a:p>
          <a:p>
            <a:pPr marL="182880" indent="-94615">
              <a:lnSpc>
                <a:spcPct val="100000"/>
              </a:lnSpc>
              <a:spcBef>
                <a:spcPts val="180"/>
              </a:spcBef>
              <a:buFont typeface="Futura Lt BT"/>
              <a:buChar char="-"/>
              <a:tabLst>
                <a:tab pos="182880" algn="l"/>
              </a:tabLst>
            </a:pP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삼강오륜의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출현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배경에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대한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이데올로기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너머의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스토리텔링적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분석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333333"/>
                </a:solidFill>
                <a:latin typeface="Dotum"/>
                <a:cs typeface="Dotum"/>
              </a:rPr>
              <a:t>부족</a:t>
            </a:r>
            <a:endParaRPr sz="1350">
              <a:latin typeface="Dotum"/>
              <a:cs typeface="Dotum"/>
            </a:endParaRPr>
          </a:p>
          <a:p>
            <a:pPr marL="182880" indent="-94615">
              <a:lnSpc>
                <a:spcPct val="100000"/>
              </a:lnSpc>
              <a:spcBef>
                <a:spcPts val="180"/>
              </a:spcBef>
              <a:buFont typeface="Futura Lt BT"/>
              <a:buChar char="-"/>
              <a:tabLst>
                <a:tab pos="182880" algn="l"/>
              </a:tabLst>
            </a:pP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서양의</a:t>
            </a:r>
            <a:r>
              <a:rPr dirty="0" sz="1350" spc="-11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캠벨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이론과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비교를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통한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동서양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문화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스토리텔링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구조의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이해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333333"/>
                </a:solidFill>
                <a:latin typeface="Dotum"/>
                <a:cs typeface="Dotum"/>
              </a:rPr>
              <a:t>필요</a:t>
            </a:r>
            <a:endParaRPr sz="1350">
              <a:latin typeface="Dotum"/>
              <a:cs typeface="Dotum"/>
            </a:endParaRPr>
          </a:p>
        </p:txBody>
      </p:sp>
      <p:sp>
        <p:nvSpPr>
          <p:cNvPr id="8" name="object 8" descr=""/>
          <p:cNvSpPr/>
          <p:nvPr/>
        </p:nvSpPr>
        <p:spPr>
          <a:xfrm>
            <a:off x="761999" y="4695824"/>
            <a:ext cx="10668000" cy="9525"/>
          </a:xfrm>
          <a:custGeom>
            <a:avLst/>
            <a:gdLst/>
            <a:ahLst/>
            <a:cxnLst/>
            <a:rect l="l" t="t" r="r" b="b"/>
            <a:pathLst>
              <a:path w="10668000" h="9525">
                <a:moveTo>
                  <a:pt x="10667999" y="9524"/>
                </a:moveTo>
                <a:lnTo>
                  <a:pt x="0" y="9524"/>
                </a:lnTo>
                <a:lnTo>
                  <a:pt x="0" y="0"/>
                </a:lnTo>
                <a:lnTo>
                  <a:pt x="10667999" y="0"/>
                </a:lnTo>
                <a:lnTo>
                  <a:pt x="10667999" y="9524"/>
                </a:lnTo>
                <a:close/>
              </a:path>
            </a:pathLst>
          </a:custGeom>
          <a:solidFill>
            <a:srgbClr val="DFDFD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 txBox="1"/>
          <p:nvPr/>
        </p:nvSpPr>
        <p:spPr>
          <a:xfrm>
            <a:off x="820291" y="4910581"/>
            <a:ext cx="11239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 b="1">
                <a:solidFill>
                  <a:srgbClr val="9A2125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120775" y="4839334"/>
            <a:ext cx="3495675" cy="1085215"/>
          </a:xfrm>
          <a:prstGeom prst="rect">
            <a:avLst/>
          </a:prstGeom>
        </p:spPr>
        <p:txBody>
          <a:bodyPr wrap="square" lIns="0" tIns="882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dirty="0" sz="1700" spc="-325" b="1">
                <a:solidFill>
                  <a:srgbClr val="333333"/>
                </a:solidFill>
                <a:latin typeface="Malgun Gothic"/>
                <a:cs typeface="Malgun Gothic"/>
              </a:rPr>
              <a:t>연구</a:t>
            </a:r>
            <a:r>
              <a:rPr dirty="0" sz="1700" spc="-180" b="1">
                <a:solidFill>
                  <a:srgbClr val="333333"/>
                </a:solidFill>
                <a:latin typeface="Malgun Gothic"/>
                <a:cs typeface="Malgun Gothic"/>
              </a:rPr>
              <a:t> </a:t>
            </a:r>
            <a:r>
              <a:rPr dirty="0" sz="1700" spc="-360" b="1">
                <a:solidFill>
                  <a:srgbClr val="333333"/>
                </a:solidFill>
                <a:latin typeface="Malgun Gothic"/>
                <a:cs typeface="Malgun Gothic"/>
              </a:rPr>
              <a:t>목적</a:t>
            </a:r>
            <a:endParaRPr sz="1700">
              <a:latin typeface="Malgun Gothic"/>
              <a:cs typeface="Malgun Gothic"/>
            </a:endParaRPr>
          </a:p>
          <a:p>
            <a:pPr marL="182880" indent="-94615">
              <a:lnSpc>
                <a:spcPct val="100000"/>
              </a:lnSpc>
              <a:spcBef>
                <a:spcPts val="484"/>
              </a:spcBef>
              <a:buFont typeface="Futura Lt BT"/>
              <a:buChar char="-"/>
              <a:tabLst>
                <a:tab pos="182880" algn="l"/>
              </a:tabLst>
            </a:pP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삼강오륜의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출현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배경을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스토리텔링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측면에서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333333"/>
                </a:solidFill>
                <a:latin typeface="Dotum"/>
                <a:cs typeface="Dotum"/>
              </a:rPr>
              <a:t>재조명</a:t>
            </a:r>
            <a:endParaRPr sz="1350">
              <a:latin typeface="Dotum"/>
              <a:cs typeface="Dotum"/>
            </a:endParaRPr>
          </a:p>
          <a:p>
            <a:pPr marL="182880" indent="-94615">
              <a:lnSpc>
                <a:spcPct val="100000"/>
              </a:lnSpc>
              <a:spcBef>
                <a:spcPts val="180"/>
              </a:spcBef>
              <a:buFont typeface="Futura Lt BT"/>
              <a:buChar char="-"/>
              <a:tabLst>
                <a:tab pos="182880" algn="l"/>
              </a:tabLst>
            </a:pP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이데올로기적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측면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이외의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새로운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분석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관점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333333"/>
                </a:solidFill>
                <a:latin typeface="Dotum"/>
                <a:cs typeface="Dotum"/>
              </a:rPr>
              <a:t>발견</a:t>
            </a:r>
            <a:endParaRPr sz="1350">
              <a:latin typeface="Dotum"/>
              <a:cs typeface="Dotum"/>
            </a:endParaRPr>
          </a:p>
          <a:p>
            <a:pPr marL="182880" indent="-94615">
              <a:lnSpc>
                <a:spcPct val="100000"/>
              </a:lnSpc>
              <a:spcBef>
                <a:spcPts val="180"/>
              </a:spcBef>
              <a:buFont typeface="Futura Lt BT"/>
              <a:buChar char="-"/>
              <a:tabLst>
                <a:tab pos="182880" algn="l"/>
              </a:tabLst>
            </a:pP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미래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사회에서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삼강오륜의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확대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발전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가능성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333333"/>
                </a:solidFill>
                <a:latin typeface="Dotum"/>
                <a:cs typeface="Dotum"/>
              </a:rPr>
              <a:t>탐색</a:t>
            </a:r>
            <a:endParaRPr sz="1350">
              <a:latin typeface="Dotum"/>
              <a:cs typeface="Dotum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749299" y="5913564"/>
            <a:ext cx="1978025" cy="20637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150" spc="-190">
                <a:solidFill>
                  <a:srgbClr val="6A7280"/>
                </a:solidFill>
                <a:latin typeface="Dotum"/>
                <a:cs typeface="Dotum"/>
              </a:rPr>
              <a:t>삼강오륜</a:t>
            </a:r>
            <a:r>
              <a:rPr dirty="0" sz="1150" spc="-70">
                <a:solidFill>
                  <a:srgbClr val="6A7280"/>
                </a:solidFill>
                <a:latin typeface="Dotum"/>
                <a:cs typeface="Dotum"/>
              </a:rPr>
              <a:t> </a:t>
            </a:r>
            <a:r>
              <a:rPr dirty="0" sz="1150" spc="-190">
                <a:solidFill>
                  <a:srgbClr val="6A7280"/>
                </a:solidFill>
                <a:latin typeface="Dotum"/>
                <a:cs typeface="Dotum"/>
              </a:rPr>
              <a:t>출현의</a:t>
            </a:r>
            <a:r>
              <a:rPr dirty="0" sz="1150" spc="-70">
                <a:solidFill>
                  <a:srgbClr val="6A7280"/>
                </a:solidFill>
                <a:latin typeface="Dotum"/>
                <a:cs typeface="Dotum"/>
              </a:rPr>
              <a:t> </a:t>
            </a:r>
            <a:r>
              <a:rPr dirty="0" sz="1150" spc="-190">
                <a:solidFill>
                  <a:srgbClr val="6A7280"/>
                </a:solidFill>
                <a:latin typeface="Dotum"/>
                <a:cs typeface="Dotum"/>
              </a:rPr>
              <a:t>스토리텔링적</a:t>
            </a:r>
            <a:r>
              <a:rPr dirty="0" sz="1150" spc="-70">
                <a:solidFill>
                  <a:srgbClr val="6A7280"/>
                </a:solidFill>
                <a:latin typeface="Dotum"/>
                <a:cs typeface="Dotum"/>
              </a:rPr>
              <a:t> </a:t>
            </a:r>
            <a:r>
              <a:rPr dirty="0" sz="1150" spc="-165">
                <a:solidFill>
                  <a:srgbClr val="6A7280"/>
                </a:solidFill>
                <a:latin typeface="Dotum"/>
                <a:cs typeface="Dotum"/>
              </a:rPr>
              <a:t>배경</a:t>
            </a:r>
            <a:endParaRPr sz="1150">
              <a:latin typeface="Dotum"/>
              <a:cs typeface="Dotum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1343182" y="5916448"/>
            <a:ext cx="99695" cy="20320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150" spc="-50">
                <a:solidFill>
                  <a:srgbClr val="6A7280"/>
                </a:solidFill>
                <a:latin typeface="Arial"/>
                <a:cs typeface="Arial"/>
              </a:rPr>
              <a:t>2</a:t>
            </a:r>
            <a:endParaRPr sz="1150">
              <a:latin typeface="Arial"/>
              <a:cs typeface="Arial"/>
            </a:endParaRPr>
          </a:p>
        </p:txBody>
      </p:sp>
      <p:sp>
        <p:nvSpPr>
          <p:cNvPr id="13" name="object 13" descr=""/>
          <p:cNvSpPr/>
          <p:nvPr/>
        </p:nvSpPr>
        <p:spPr>
          <a:xfrm>
            <a:off x="0" y="0"/>
            <a:ext cx="12192000" cy="76200"/>
          </a:xfrm>
          <a:custGeom>
            <a:avLst/>
            <a:gdLst/>
            <a:ahLst/>
            <a:cxnLst/>
            <a:rect l="l" t="t" r="r" b="b"/>
            <a:pathLst>
              <a:path w="12192000" h="76200">
                <a:moveTo>
                  <a:pt x="12191999" y="76199"/>
                </a:moveTo>
                <a:lnTo>
                  <a:pt x="0" y="761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76199"/>
                </a:lnTo>
                <a:close/>
              </a:path>
            </a:pathLst>
          </a:custGeom>
          <a:solidFill>
            <a:srgbClr val="9A2125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15"/>
              <a:t>목차</a:t>
            </a:r>
          </a:p>
        </p:txBody>
      </p:sp>
      <p:sp>
        <p:nvSpPr>
          <p:cNvPr id="3" name="object 3" descr=""/>
          <p:cNvSpPr/>
          <p:nvPr/>
        </p:nvSpPr>
        <p:spPr>
          <a:xfrm>
            <a:off x="0" y="0"/>
            <a:ext cx="12192000" cy="76200"/>
          </a:xfrm>
          <a:custGeom>
            <a:avLst/>
            <a:gdLst/>
            <a:ahLst/>
            <a:cxnLst/>
            <a:rect l="l" t="t" r="r" b="b"/>
            <a:pathLst>
              <a:path w="12192000" h="76200">
                <a:moveTo>
                  <a:pt x="12191999" y="76199"/>
                </a:moveTo>
                <a:lnTo>
                  <a:pt x="0" y="761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76199"/>
                </a:lnTo>
                <a:close/>
              </a:path>
            </a:pathLst>
          </a:custGeom>
          <a:solidFill>
            <a:srgbClr val="9A212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2285999" y="3600449"/>
            <a:ext cx="9525" cy="1466850"/>
          </a:xfrm>
          <a:custGeom>
            <a:avLst/>
            <a:gdLst/>
            <a:ahLst/>
            <a:cxnLst/>
            <a:rect l="l" t="t" r="r" b="b"/>
            <a:pathLst>
              <a:path w="9525" h="1466850">
                <a:moveTo>
                  <a:pt x="9524" y="1466849"/>
                </a:moveTo>
                <a:lnTo>
                  <a:pt x="0" y="1466849"/>
                </a:lnTo>
                <a:lnTo>
                  <a:pt x="0" y="0"/>
                </a:lnTo>
                <a:lnTo>
                  <a:pt x="9524" y="0"/>
                </a:lnTo>
                <a:lnTo>
                  <a:pt x="9524" y="1466849"/>
                </a:lnTo>
                <a:close/>
              </a:path>
            </a:pathLst>
          </a:custGeom>
          <a:solidFill>
            <a:srgbClr val="9A2125">
              <a:alpha val="19999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2000" y="1981200"/>
            <a:ext cx="476249" cy="4000499"/>
          </a:xfrm>
          <a:prstGeom prst="rect">
            <a:avLst/>
          </a:prstGeom>
        </p:spPr>
      </p:pic>
      <p:sp>
        <p:nvSpPr>
          <p:cNvPr id="6" name="object 6" descr=""/>
          <p:cNvSpPr txBox="1"/>
          <p:nvPr/>
        </p:nvSpPr>
        <p:spPr>
          <a:xfrm>
            <a:off x="919857" y="2043557"/>
            <a:ext cx="3760470" cy="386016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546735" indent="-534035">
              <a:lnSpc>
                <a:spcPct val="100000"/>
              </a:lnSpc>
              <a:spcBef>
                <a:spcPts val="130"/>
              </a:spcBef>
              <a:buClr>
                <a:srgbClr val="FFFFFF"/>
              </a:buClr>
              <a:buFont typeface="Trebuchet MS"/>
              <a:buAutoNum type="arabicPlain"/>
              <a:tabLst>
                <a:tab pos="546735" algn="l"/>
              </a:tabLst>
            </a:pP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연구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배경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및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333333"/>
                </a:solidFill>
                <a:latin typeface="Dotum"/>
                <a:cs typeface="Dotum"/>
              </a:rPr>
              <a:t>목적</a:t>
            </a:r>
            <a:endParaRPr sz="2000">
              <a:latin typeface="Dotum"/>
              <a:cs typeface="Dotum"/>
            </a:endParaRPr>
          </a:p>
          <a:p>
            <a:pPr>
              <a:lnSpc>
                <a:spcPct val="100000"/>
              </a:lnSpc>
              <a:spcBef>
                <a:spcPts val="810"/>
              </a:spcBef>
              <a:buClr>
                <a:srgbClr val="FFFFFF"/>
              </a:buClr>
              <a:buFont typeface="Trebuchet MS"/>
              <a:buAutoNum type="arabicPlain"/>
            </a:pPr>
            <a:endParaRPr sz="1800">
              <a:latin typeface="Dotum"/>
              <a:cs typeface="Dotum"/>
            </a:endParaRPr>
          </a:p>
          <a:p>
            <a:pPr marL="546735" indent="-534035">
              <a:lnSpc>
                <a:spcPct val="100000"/>
              </a:lnSpc>
              <a:buClr>
                <a:srgbClr val="FFFFFF"/>
              </a:buClr>
              <a:buFont typeface="Trebuchet MS"/>
              <a:buAutoNum type="arabicPlain"/>
              <a:tabLst>
                <a:tab pos="546735" algn="l"/>
              </a:tabLst>
            </a:pP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삼강오륜의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출현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배경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333333"/>
                </a:solidFill>
                <a:latin typeface="Dotum"/>
                <a:cs typeface="Dotum"/>
              </a:rPr>
              <a:t>분석</a:t>
            </a:r>
            <a:endParaRPr sz="2000">
              <a:latin typeface="Dotum"/>
              <a:cs typeface="Dotum"/>
            </a:endParaRPr>
          </a:p>
          <a:p>
            <a:pPr>
              <a:lnSpc>
                <a:spcPct val="100000"/>
              </a:lnSpc>
              <a:spcBef>
                <a:spcPts val="810"/>
              </a:spcBef>
              <a:buClr>
                <a:srgbClr val="FFFFFF"/>
              </a:buClr>
              <a:buFont typeface="Trebuchet MS"/>
              <a:buAutoNum type="arabicPlain"/>
            </a:pPr>
            <a:endParaRPr sz="1800">
              <a:latin typeface="Dotum"/>
              <a:cs typeface="Dotum"/>
            </a:endParaRPr>
          </a:p>
          <a:p>
            <a:pPr marL="546735" indent="-534035">
              <a:lnSpc>
                <a:spcPct val="100000"/>
              </a:lnSpc>
              <a:buClr>
                <a:srgbClr val="FFFFFF"/>
              </a:buClr>
              <a:buFont typeface="Trebuchet MS"/>
              <a:buAutoNum type="arabicPlain"/>
              <a:tabLst>
                <a:tab pos="546735" algn="l"/>
              </a:tabLst>
            </a:pP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삼강오륜의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스토리텔링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333333"/>
                </a:solidFill>
                <a:latin typeface="Dotum"/>
                <a:cs typeface="Dotum"/>
              </a:rPr>
              <a:t>구조</a:t>
            </a:r>
            <a:endParaRPr sz="2000">
              <a:latin typeface="Dotum"/>
              <a:cs typeface="Dotum"/>
            </a:endParaRPr>
          </a:p>
          <a:p>
            <a:pPr>
              <a:lnSpc>
                <a:spcPct val="100000"/>
              </a:lnSpc>
              <a:spcBef>
                <a:spcPts val="810"/>
              </a:spcBef>
              <a:buClr>
                <a:srgbClr val="FFFFFF"/>
              </a:buClr>
              <a:buFont typeface="Trebuchet MS"/>
              <a:buAutoNum type="arabicPlain"/>
            </a:pPr>
            <a:endParaRPr sz="1800">
              <a:latin typeface="Dotum"/>
              <a:cs typeface="Dotum"/>
            </a:endParaRPr>
          </a:p>
          <a:p>
            <a:pPr marL="546735" indent="-534035">
              <a:lnSpc>
                <a:spcPct val="100000"/>
              </a:lnSpc>
              <a:buClr>
                <a:srgbClr val="FFFFFF"/>
              </a:buClr>
              <a:buFont typeface="Trebuchet MS"/>
              <a:buAutoNum type="arabicPlain"/>
              <a:tabLst>
                <a:tab pos="546735" algn="l"/>
              </a:tabLst>
            </a:pP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캠벨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이론의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333333"/>
                </a:solidFill>
                <a:latin typeface="Dotum"/>
                <a:cs typeface="Dotum"/>
              </a:rPr>
              <a:t>구조</a:t>
            </a:r>
            <a:endParaRPr sz="2000">
              <a:latin typeface="Dotum"/>
              <a:cs typeface="Dotum"/>
            </a:endParaRPr>
          </a:p>
          <a:p>
            <a:pPr>
              <a:lnSpc>
                <a:spcPct val="100000"/>
              </a:lnSpc>
              <a:spcBef>
                <a:spcPts val="810"/>
              </a:spcBef>
              <a:buClr>
                <a:srgbClr val="FFFFFF"/>
              </a:buClr>
              <a:buFont typeface="Trebuchet MS"/>
              <a:buAutoNum type="arabicPlain"/>
            </a:pPr>
            <a:endParaRPr sz="1800">
              <a:latin typeface="Dotum"/>
              <a:cs typeface="Dotum"/>
            </a:endParaRPr>
          </a:p>
          <a:p>
            <a:pPr marL="546735" indent="-534035">
              <a:lnSpc>
                <a:spcPct val="100000"/>
              </a:lnSpc>
              <a:buClr>
                <a:srgbClr val="FFFFFF"/>
              </a:buClr>
              <a:buFont typeface="Trebuchet MS"/>
              <a:buAutoNum type="arabicPlain"/>
              <a:tabLst>
                <a:tab pos="546735" algn="l"/>
              </a:tabLst>
            </a:pP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삼강오륜과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캠벨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이론의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비교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333333"/>
                </a:solidFill>
                <a:latin typeface="Dotum"/>
                <a:cs typeface="Dotum"/>
              </a:rPr>
              <a:t>분석</a:t>
            </a:r>
            <a:endParaRPr sz="2000">
              <a:latin typeface="Dotum"/>
              <a:cs typeface="Dotum"/>
            </a:endParaRPr>
          </a:p>
          <a:p>
            <a:pPr>
              <a:lnSpc>
                <a:spcPct val="100000"/>
              </a:lnSpc>
              <a:spcBef>
                <a:spcPts val="810"/>
              </a:spcBef>
              <a:buClr>
                <a:srgbClr val="FFFFFF"/>
              </a:buClr>
              <a:buFont typeface="Trebuchet MS"/>
              <a:buAutoNum type="arabicPlain"/>
            </a:pPr>
            <a:endParaRPr sz="1800">
              <a:latin typeface="Dotum"/>
              <a:cs typeface="Dotum"/>
            </a:endParaRPr>
          </a:p>
          <a:p>
            <a:pPr marL="546735" indent="-534035">
              <a:lnSpc>
                <a:spcPct val="100000"/>
              </a:lnSpc>
              <a:buClr>
                <a:srgbClr val="FFFFFF"/>
              </a:buClr>
              <a:buFont typeface="Trebuchet MS"/>
              <a:buAutoNum type="arabicPlain"/>
              <a:tabLst>
                <a:tab pos="546735" algn="l"/>
              </a:tabLst>
            </a:pP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결론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60">
                <a:solidFill>
                  <a:srgbClr val="333333"/>
                </a:solidFill>
                <a:latin typeface="Dotum"/>
                <a:cs typeface="Dotum"/>
              </a:rPr>
              <a:t>및</a:t>
            </a:r>
            <a:r>
              <a:rPr dirty="0" sz="2000" spc="-16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2000" spc="-385">
                <a:solidFill>
                  <a:srgbClr val="333333"/>
                </a:solidFill>
                <a:latin typeface="Dotum"/>
                <a:cs typeface="Dotum"/>
              </a:rPr>
              <a:t>시사점</a:t>
            </a:r>
            <a:endParaRPr sz="2000">
              <a:latin typeface="Dotum"/>
              <a:cs typeface="Dotum"/>
            </a:endParaRPr>
          </a:p>
        </p:txBody>
      </p:sp>
      <p:sp>
        <p:nvSpPr>
          <p:cNvPr id="7" name="object 7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50"/>
              </a:lnSpc>
            </a:pPr>
            <a:r>
              <a:rPr dirty="0" spc="-190"/>
              <a:t>삼강오륜</a:t>
            </a:r>
            <a:r>
              <a:rPr dirty="0" spc="-70"/>
              <a:t> </a:t>
            </a:r>
            <a:r>
              <a:rPr dirty="0" spc="-190"/>
              <a:t>출현의</a:t>
            </a:r>
            <a:r>
              <a:rPr dirty="0" spc="-70"/>
              <a:t> </a:t>
            </a:r>
            <a:r>
              <a:rPr dirty="0" spc="-190"/>
              <a:t>스토리텔링적</a:t>
            </a:r>
            <a:r>
              <a:rPr dirty="0" spc="-70"/>
              <a:t> </a:t>
            </a:r>
            <a:r>
              <a:rPr dirty="0" spc="-165"/>
              <a:t>배경</a:t>
            </a:r>
          </a:p>
        </p:txBody>
      </p:sp>
      <p:sp>
        <p:nvSpPr>
          <p:cNvPr id="8" name="object 8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50"/>
              </a:lnSpc>
            </a:pPr>
            <a:fld id="{81D60167-4931-47E6-BA6A-407CBD079E47}" type="slidenum">
              <a:rPr dirty="0" spc="-50"/>
              <a:t>3</a:t>
            </a:fld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465"/>
              <a:t>삼강오륜의</a:t>
            </a:r>
            <a:r>
              <a:rPr dirty="0" spc="-229"/>
              <a:t> </a:t>
            </a:r>
            <a:r>
              <a:rPr dirty="0" spc="-459"/>
              <a:t>출현</a:t>
            </a:r>
            <a:r>
              <a:rPr dirty="0" spc="-229"/>
              <a:t> </a:t>
            </a:r>
            <a:r>
              <a:rPr dirty="0" spc="-720"/>
              <a:t>배경</a:t>
            </a:r>
            <a:r>
              <a:rPr dirty="0" spc="290"/>
              <a:t> </a:t>
            </a:r>
            <a:r>
              <a:rPr dirty="0" spc="-710"/>
              <a:t>분석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820291" y="1805432"/>
            <a:ext cx="11239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 b="1">
                <a:solidFill>
                  <a:srgbClr val="9A2125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120775" y="1736233"/>
            <a:ext cx="4370705" cy="1083310"/>
          </a:xfrm>
          <a:prstGeom prst="rect">
            <a:avLst/>
          </a:prstGeom>
        </p:spPr>
        <p:txBody>
          <a:bodyPr wrap="square" lIns="0" tIns="857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dirty="0" sz="1700" spc="-325" b="1">
                <a:solidFill>
                  <a:srgbClr val="333333"/>
                </a:solidFill>
                <a:latin typeface="Malgun Gothic"/>
                <a:cs typeface="Malgun Gothic"/>
              </a:rPr>
              <a:t>선행</a:t>
            </a:r>
            <a:r>
              <a:rPr dirty="0" sz="1700" spc="-175" b="1">
                <a:solidFill>
                  <a:srgbClr val="333333"/>
                </a:solidFill>
                <a:latin typeface="Malgun Gothic"/>
                <a:cs typeface="Malgun Gothic"/>
              </a:rPr>
              <a:t> </a:t>
            </a:r>
            <a:r>
              <a:rPr dirty="0" sz="1700" spc="-325" b="1">
                <a:solidFill>
                  <a:srgbClr val="333333"/>
                </a:solidFill>
                <a:latin typeface="Malgun Gothic"/>
                <a:cs typeface="Malgun Gothic"/>
              </a:rPr>
              <a:t>연구의</a:t>
            </a:r>
            <a:r>
              <a:rPr dirty="0" sz="1700" spc="-175" b="1">
                <a:solidFill>
                  <a:srgbClr val="333333"/>
                </a:solidFill>
                <a:latin typeface="Malgun Gothic"/>
                <a:cs typeface="Malgun Gothic"/>
              </a:rPr>
              <a:t> </a:t>
            </a:r>
            <a:r>
              <a:rPr dirty="0" sz="1700" spc="-350" b="1">
                <a:solidFill>
                  <a:srgbClr val="333333"/>
                </a:solidFill>
                <a:latin typeface="Malgun Gothic"/>
                <a:cs typeface="Malgun Gothic"/>
              </a:rPr>
              <a:t>관점</a:t>
            </a:r>
            <a:endParaRPr sz="1700">
              <a:latin typeface="Malgun Gothic"/>
              <a:cs typeface="Malgun Gothic"/>
            </a:endParaRPr>
          </a:p>
          <a:p>
            <a:pPr marL="184150" indent="-95885">
              <a:lnSpc>
                <a:spcPct val="100000"/>
              </a:lnSpc>
              <a:spcBef>
                <a:spcPts val="484"/>
              </a:spcBef>
              <a:buClr>
                <a:srgbClr val="333333"/>
              </a:buClr>
              <a:buFont typeface="Microsoft Sans Serif"/>
              <a:buChar char="-"/>
              <a:tabLst>
                <a:tab pos="184150" algn="l"/>
              </a:tabLst>
            </a:pPr>
            <a:r>
              <a:rPr dirty="0" sz="1350" spc="-260">
                <a:solidFill>
                  <a:srgbClr val="7E1C1C"/>
                </a:solidFill>
                <a:latin typeface="Dotum"/>
                <a:cs typeface="Dotum"/>
              </a:rPr>
              <a:t>사상적</a:t>
            </a:r>
            <a:r>
              <a:rPr dirty="0" sz="1350" spc="-105">
                <a:solidFill>
                  <a:srgbClr val="7E1C1C"/>
                </a:solidFill>
                <a:latin typeface="Dotum"/>
                <a:cs typeface="Dotum"/>
              </a:rPr>
              <a:t> </a:t>
            </a:r>
            <a:r>
              <a:rPr dirty="0" sz="1350" spc="-195">
                <a:solidFill>
                  <a:srgbClr val="7E1C1C"/>
                </a:solidFill>
                <a:latin typeface="Dotum"/>
                <a:cs typeface="Dotum"/>
              </a:rPr>
              <a:t>연구</a:t>
            </a:r>
            <a:r>
              <a:rPr dirty="0" sz="1350" spc="-195">
                <a:solidFill>
                  <a:srgbClr val="7E1C1C"/>
                </a:solidFill>
                <a:latin typeface="Comic Sans MS"/>
                <a:cs typeface="Comic Sans MS"/>
              </a:rPr>
              <a:t>:</a:t>
            </a:r>
            <a:r>
              <a:rPr dirty="0" sz="1350" spc="-55">
                <a:solidFill>
                  <a:srgbClr val="7E1C1C"/>
                </a:solidFill>
                <a:latin typeface="Comic Sans MS"/>
                <a:cs typeface="Comic Sans MS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지배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이데올로기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또는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유교적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긍정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이데올로기로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333333"/>
                </a:solidFill>
                <a:latin typeface="Dotum"/>
                <a:cs typeface="Dotum"/>
              </a:rPr>
              <a:t>해석</a:t>
            </a:r>
            <a:endParaRPr sz="1350">
              <a:latin typeface="Dotum"/>
              <a:cs typeface="Dotum"/>
            </a:endParaRPr>
          </a:p>
          <a:p>
            <a:pPr marL="184150" indent="-95885">
              <a:lnSpc>
                <a:spcPct val="100000"/>
              </a:lnSpc>
              <a:spcBef>
                <a:spcPts val="180"/>
              </a:spcBef>
              <a:buClr>
                <a:srgbClr val="333333"/>
              </a:buClr>
              <a:buFont typeface="Microsoft Sans Serif"/>
              <a:buChar char="-"/>
              <a:tabLst>
                <a:tab pos="184150" algn="l"/>
              </a:tabLst>
            </a:pPr>
            <a:r>
              <a:rPr dirty="0" sz="1350" spc="-260">
                <a:solidFill>
                  <a:srgbClr val="7E1C1C"/>
                </a:solidFill>
                <a:latin typeface="Dotum"/>
                <a:cs typeface="Dotum"/>
              </a:rPr>
              <a:t>문학적</a:t>
            </a:r>
            <a:r>
              <a:rPr dirty="0" sz="1350" spc="-105">
                <a:solidFill>
                  <a:srgbClr val="7E1C1C"/>
                </a:solidFill>
                <a:latin typeface="Dotum"/>
                <a:cs typeface="Dotum"/>
              </a:rPr>
              <a:t> </a:t>
            </a:r>
            <a:r>
              <a:rPr dirty="0" sz="1350" spc="-195">
                <a:solidFill>
                  <a:srgbClr val="7E1C1C"/>
                </a:solidFill>
                <a:latin typeface="Dotum"/>
                <a:cs typeface="Dotum"/>
              </a:rPr>
              <a:t>연구</a:t>
            </a:r>
            <a:r>
              <a:rPr dirty="0" sz="1350" spc="-195">
                <a:solidFill>
                  <a:srgbClr val="7E1C1C"/>
                </a:solidFill>
                <a:latin typeface="Comic Sans MS"/>
                <a:cs typeface="Comic Sans MS"/>
              </a:rPr>
              <a:t>:</a:t>
            </a:r>
            <a:r>
              <a:rPr dirty="0" sz="1350" spc="-60">
                <a:solidFill>
                  <a:srgbClr val="7E1C1C"/>
                </a:solidFill>
                <a:latin typeface="Comic Sans MS"/>
                <a:cs typeface="Comic Sans MS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삼강행실도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등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파생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문헌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중심의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333333"/>
                </a:solidFill>
                <a:latin typeface="Dotum"/>
                <a:cs typeface="Dotum"/>
              </a:rPr>
              <a:t>분석</a:t>
            </a:r>
            <a:endParaRPr sz="1350">
              <a:latin typeface="Dotum"/>
              <a:cs typeface="Dotum"/>
            </a:endParaRPr>
          </a:p>
          <a:p>
            <a:pPr marL="184150" indent="-95885">
              <a:lnSpc>
                <a:spcPct val="100000"/>
              </a:lnSpc>
              <a:spcBef>
                <a:spcPts val="180"/>
              </a:spcBef>
              <a:buClr>
                <a:srgbClr val="333333"/>
              </a:buClr>
              <a:buFont typeface="Microsoft Sans Serif"/>
              <a:buChar char="-"/>
              <a:tabLst>
                <a:tab pos="184150" algn="l"/>
              </a:tabLst>
            </a:pPr>
            <a:r>
              <a:rPr dirty="0" sz="1350" spc="-260">
                <a:solidFill>
                  <a:srgbClr val="7E1C1C"/>
                </a:solidFill>
                <a:latin typeface="Dotum"/>
                <a:cs typeface="Dotum"/>
              </a:rPr>
              <a:t>문화적</a:t>
            </a:r>
            <a:r>
              <a:rPr dirty="0" sz="1350" spc="-105">
                <a:solidFill>
                  <a:srgbClr val="7E1C1C"/>
                </a:solidFill>
                <a:latin typeface="Dotum"/>
                <a:cs typeface="Dotum"/>
              </a:rPr>
              <a:t> </a:t>
            </a:r>
            <a:r>
              <a:rPr dirty="0" sz="1350" spc="-195">
                <a:solidFill>
                  <a:srgbClr val="7E1C1C"/>
                </a:solidFill>
                <a:latin typeface="Dotum"/>
                <a:cs typeface="Dotum"/>
              </a:rPr>
              <a:t>연구</a:t>
            </a:r>
            <a:r>
              <a:rPr dirty="0" sz="1350" spc="-195">
                <a:solidFill>
                  <a:srgbClr val="7E1C1C"/>
                </a:solidFill>
                <a:latin typeface="Comic Sans MS"/>
                <a:cs typeface="Comic Sans MS"/>
              </a:rPr>
              <a:t>:</a:t>
            </a:r>
            <a:r>
              <a:rPr dirty="0" sz="1350" spc="-55">
                <a:solidFill>
                  <a:srgbClr val="7E1C1C"/>
                </a:solidFill>
                <a:latin typeface="Comic Sans MS"/>
                <a:cs typeface="Comic Sans MS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스토리텔링적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요소에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주목한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연구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95">
                <a:solidFill>
                  <a:srgbClr val="333333"/>
                </a:solidFill>
                <a:latin typeface="Dotum"/>
                <a:cs typeface="Dotum"/>
              </a:rPr>
              <a:t>부족</a:t>
            </a:r>
            <a:endParaRPr sz="1350">
              <a:latin typeface="Dotum"/>
              <a:cs typeface="Dotum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761999" y="3238499"/>
            <a:ext cx="10668000" cy="9525"/>
          </a:xfrm>
          <a:custGeom>
            <a:avLst/>
            <a:gdLst/>
            <a:ahLst/>
            <a:cxnLst/>
            <a:rect l="l" t="t" r="r" b="b"/>
            <a:pathLst>
              <a:path w="10668000" h="9525">
                <a:moveTo>
                  <a:pt x="10667999" y="9524"/>
                </a:moveTo>
                <a:lnTo>
                  <a:pt x="0" y="9524"/>
                </a:lnTo>
                <a:lnTo>
                  <a:pt x="0" y="0"/>
                </a:lnTo>
                <a:lnTo>
                  <a:pt x="10667999" y="0"/>
                </a:lnTo>
                <a:lnTo>
                  <a:pt x="10667999" y="9524"/>
                </a:lnTo>
                <a:close/>
              </a:path>
            </a:pathLst>
          </a:custGeom>
          <a:solidFill>
            <a:srgbClr val="DFDFD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/>
          <p:nvPr/>
        </p:nvSpPr>
        <p:spPr>
          <a:xfrm>
            <a:off x="820291" y="3453257"/>
            <a:ext cx="11239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 b="1">
                <a:solidFill>
                  <a:srgbClr val="9A2125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120775" y="3380106"/>
            <a:ext cx="4090035" cy="1087120"/>
          </a:xfrm>
          <a:prstGeom prst="rect">
            <a:avLst/>
          </a:prstGeom>
        </p:spPr>
        <p:txBody>
          <a:bodyPr wrap="square" lIns="0" tIns="901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10"/>
              </a:spcBef>
            </a:pPr>
            <a:r>
              <a:rPr dirty="0" sz="1700" spc="-265" b="1">
                <a:solidFill>
                  <a:srgbClr val="333333"/>
                </a:solidFill>
                <a:latin typeface="Malgun Gothic"/>
                <a:cs typeface="Malgun Gothic"/>
              </a:rPr>
              <a:t>재이설</a:t>
            </a:r>
            <a:r>
              <a:rPr dirty="0" sz="1700" spc="-265" b="1">
                <a:solidFill>
                  <a:srgbClr val="333333"/>
                </a:solidFill>
                <a:latin typeface="Century Gothic"/>
                <a:cs typeface="Century Gothic"/>
              </a:rPr>
              <a:t>(</a:t>
            </a:r>
            <a:r>
              <a:rPr dirty="0" sz="1700" spc="-210" b="1">
                <a:solidFill>
                  <a:srgbClr val="333333"/>
                </a:solidFill>
                <a:latin typeface="BIZ UDPGothic"/>
                <a:cs typeface="BIZ UDPGothic"/>
              </a:rPr>
              <a:t>災異</a:t>
            </a:r>
            <a:r>
              <a:rPr dirty="0" sz="1700" spc="-210" b="1">
                <a:solidFill>
                  <a:srgbClr val="333333"/>
                </a:solidFill>
                <a:latin typeface="Malgun Gothic"/>
                <a:cs typeface="Malgun Gothic"/>
              </a:rPr>
              <a:t>說</a:t>
            </a:r>
            <a:r>
              <a:rPr dirty="0" sz="1700" spc="-210" b="1">
                <a:solidFill>
                  <a:srgbClr val="333333"/>
                </a:solidFill>
                <a:latin typeface="Century Gothic"/>
                <a:cs typeface="Century Gothic"/>
              </a:rPr>
              <a:t>)</a:t>
            </a:r>
            <a:r>
              <a:rPr dirty="0" sz="1700" spc="-210" b="1">
                <a:solidFill>
                  <a:srgbClr val="333333"/>
                </a:solidFill>
                <a:latin typeface="Malgun Gothic"/>
                <a:cs typeface="Malgun Gothic"/>
              </a:rPr>
              <a:t>과</a:t>
            </a:r>
            <a:r>
              <a:rPr dirty="0" sz="1700" spc="-160" b="1">
                <a:solidFill>
                  <a:srgbClr val="333333"/>
                </a:solidFill>
                <a:latin typeface="Malgun Gothic"/>
                <a:cs typeface="Malgun Gothic"/>
              </a:rPr>
              <a:t> </a:t>
            </a:r>
            <a:r>
              <a:rPr dirty="0" sz="1700" spc="-325" b="1">
                <a:solidFill>
                  <a:srgbClr val="333333"/>
                </a:solidFill>
                <a:latin typeface="Malgun Gothic"/>
                <a:cs typeface="Malgun Gothic"/>
              </a:rPr>
              <a:t>삼강오륜의</a:t>
            </a:r>
            <a:r>
              <a:rPr dirty="0" sz="1700" spc="-155" b="1">
                <a:solidFill>
                  <a:srgbClr val="333333"/>
                </a:solidFill>
                <a:latin typeface="Malgun Gothic"/>
                <a:cs typeface="Malgun Gothic"/>
              </a:rPr>
              <a:t> </a:t>
            </a:r>
            <a:r>
              <a:rPr dirty="0" sz="1700" spc="-350" b="1">
                <a:solidFill>
                  <a:srgbClr val="333333"/>
                </a:solidFill>
                <a:latin typeface="Malgun Gothic"/>
                <a:cs typeface="Malgun Gothic"/>
              </a:rPr>
              <a:t>관계</a:t>
            </a:r>
            <a:endParaRPr sz="1700">
              <a:latin typeface="Malgun Gothic"/>
              <a:cs typeface="Malgun Gothic"/>
            </a:endParaRPr>
          </a:p>
          <a:p>
            <a:pPr marL="184150" indent="-95885">
              <a:lnSpc>
                <a:spcPct val="100000"/>
              </a:lnSpc>
              <a:spcBef>
                <a:spcPts val="484"/>
              </a:spcBef>
              <a:buClr>
                <a:srgbClr val="333333"/>
              </a:buClr>
              <a:buFont typeface="Microsoft Sans Serif"/>
              <a:buChar char="-"/>
              <a:tabLst>
                <a:tab pos="184150" algn="l"/>
              </a:tabLst>
            </a:pPr>
            <a:r>
              <a:rPr dirty="0" sz="1350" spc="-260">
                <a:solidFill>
                  <a:srgbClr val="7E1C1C"/>
                </a:solidFill>
                <a:latin typeface="Dotum"/>
                <a:cs typeface="Dotum"/>
              </a:rPr>
              <a:t>동중서의</a:t>
            </a:r>
            <a:r>
              <a:rPr dirty="0" sz="1350" spc="-105">
                <a:solidFill>
                  <a:srgbClr val="7E1C1C"/>
                </a:solidFill>
                <a:latin typeface="Dotum"/>
                <a:cs typeface="Dotum"/>
              </a:rPr>
              <a:t> </a:t>
            </a:r>
            <a:r>
              <a:rPr dirty="0" sz="1350" spc="-195">
                <a:solidFill>
                  <a:srgbClr val="7E1C1C"/>
                </a:solidFill>
                <a:latin typeface="Dotum"/>
                <a:cs typeface="Dotum"/>
              </a:rPr>
              <a:t>역할</a:t>
            </a:r>
            <a:r>
              <a:rPr dirty="0" sz="1350" spc="-195">
                <a:solidFill>
                  <a:srgbClr val="7E1C1C"/>
                </a:solidFill>
                <a:latin typeface="Comic Sans MS"/>
                <a:cs typeface="Comic Sans MS"/>
              </a:rPr>
              <a:t>:</a:t>
            </a:r>
            <a:r>
              <a:rPr dirty="0" sz="1350" spc="-55">
                <a:solidFill>
                  <a:srgbClr val="7E1C1C"/>
                </a:solidFill>
                <a:latin typeface="Comic Sans MS"/>
                <a:cs typeface="Comic Sans MS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재이설과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삼강오륜을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모두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주창한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333333"/>
                </a:solidFill>
                <a:latin typeface="Dotum"/>
                <a:cs typeface="Dotum"/>
              </a:rPr>
              <a:t>인물</a:t>
            </a:r>
            <a:endParaRPr sz="1350">
              <a:latin typeface="Dotum"/>
              <a:cs typeface="Dotum"/>
            </a:endParaRPr>
          </a:p>
          <a:p>
            <a:pPr marL="184150" indent="-95885">
              <a:lnSpc>
                <a:spcPct val="100000"/>
              </a:lnSpc>
              <a:spcBef>
                <a:spcPts val="180"/>
              </a:spcBef>
              <a:buClr>
                <a:srgbClr val="333333"/>
              </a:buClr>
              <a:buFont typeface="Microsoft Sans Serif"/>
              <a:buChar char="-"/>
              <a:tabLst>
                <a:tab pos="184150" algn="l"/>
              </a:tabLst>
            </a:pPr>
            <a:r>
              <a:rPr dirty="0" sz="1350" spc="-260">
                <a:solidFill>
                  <a:srgbClr val="7E1C1C"/>
                </a:solidFill>
                <a:latin typeface="Dotum"/>
                <a:cs typeface="Dotum"/>
              </a:rPr>
              <a:t>왕권</a:t>
            </a:r>
            <a:r>
              <a:rPr dirty="0" sz="1350" spc="-105">
                <a:solidFill>
                  <a:srgbClr val="7E1C1C"/>
                </a:solidFill>
                <a:latin typeface="Dotum"/>
                <a:cs typeface="Dotum"/>
              </a:rPr>
              <a:t> </a:t>
            </a:r>
            <a:r>
              <a:rPr dirty="0" sz="1350" spc="-225">
                <a:solidFill>
                  <a:srgbClr val="7E1C1C"/>
                </a:solidFill>
                <a:latin typeface="Dotum"/>
                <a:cs typeface="Dotum"/>
              </a:rPr>
              <a:t>통제수단</a:t>
            </a:r>
            <a:r>
              <a:rPr dirty="0" sz="1350" spc="-225">
                <a:solidFill>
                  <a:srgbClr val="7E1C1C"/>
                </a:solidFill>
                <a:latin typeface="Comic Sans MS"/>
                <a:cs typeface="Comic Sans MS"/>
              </a:rPr>
              <a:t>:</a:t>
            </a:r>
            <a:r>
              <a:rPr dirty="0" sz="1350" spc="-55">
                <a:solidFill>
                  <a:srgbClr val="7E1C1C"/>
                </a:solidFill>
                <a:latin typeface="Comic Sans MS"/>
                <a:cs typeface="Comic Sans MS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단순한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왕권강화가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아닌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상호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견제의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기능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333333"/>
                </a:solidFill>
                <a:latin typeface="Dotum"/>
                <a:cs typeface="Dotum"/>
              </a:rPr>
              <a:t>존재</a:t>
            </a:r>
            <a:endParaRPr sz="1350">
              <a:latin typeface="Dotum"/>
              <a:cs typeface="Dotum"/>
            </a:endParaRPr>
          </a:p>
          <a:p>
            <a:pPr marL="184150" indent="-95885">
              <a:lnSpc>
                <a:spcPct val="100000"/>
              </a:lnSpc>
              <a:spcBef>
                <a:spcPts val="180"/>
              </a:spcBef>
              <a:buClr>
                <a:srgbClr val="333333"/>
              </a:buClr>
              <a:buFont typeface="Microsoft Sans Serif"/>
              <a:buChar char="-"/>
              <a:tabLst>
                <a:tab pos="184150" algn="l"/>
              </a:tabLst>
            </a:pPr>
            <a:r>
              <a:rPr dirty="0" sz="1350" spc="-260">
                <a:solidFill>
                  <a:srgbClr val="7E1C1C"/>
                </a:solidFill>
                <a:latin typeface="Dotum"/>
                <a:cs typeface="Dotum"/>
              </a:rPr>
              <a:t>과학적</a:t>
            </a:r>
            <a:r>
              <a:rPr dirty="0" sz="1350" spc="-100">
                <a:solidFill>
                  <a:srgbClr val="7E1C1C"/>
                </a:solidFill>
                <a:latin typeface="Dotum"/>
                <a:cs typeface="Dotum"/>
              </a:rPr>
              <a:t> </a:t>
            </a:r>
            <a:r>
              <a:rPr dirty="0" sz="1350" spc="-195">
                <a:solidFill>
                  <a:srgbClr val="7E1C1C"/>
                </a:solidFill>
                <a:latin typeface="Dotum"/>
                <a:cs typeface="Dotum"/>
              </a:rPr>
              <a:t>배경</a:t>
            </a:r>
            <a:r>
              <a:rPr dirty="0" sz="1350" spc="-195">
                <a:solidFill>
                  <a:srgbClr val="7E1C1C"/>
                </a:solidFill>
                <a:latin typeface="Comic Sans MS"/>
                <a:cs typeface="Comic Sans MS"/>
              </a:rPr>
              <a:t>:</a:t>
            </a:r>
            <a:r>
              <a:rPr dirty="0" sz="1350" spc="-55">
                <a:solidFill>
                  <a:srgbClr val="7E1C1C"/>
                </a:solidFill>
                <a:latin typeface="Comic Sans MS"/>
                <a:cs typeface="Comic Sans MS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당시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20">
                <a:solidFill>
                  <a:srgbClr val="333333"/>
                </a:solidFill>
                <a:latin typeface="Dotum"/>
                <a:cs typeface="Dotum"/>
              </a:rPr>
              <a:t>프랙탈화</a:t>
            </a:r>
            <a:r>
              <a:rPr dirty="0" sz="1350" spc="-220">
                <a:solidFill>
                  <a:srgbClr val="333333"/>
                </a:solidFill>
                <a:latin typeface="Microsoft Sans Serif"/>
                <a:cs typeface="Microsoft Sans Serif"/>
              </a:rPr>
              <a:t>,</a:t>
            </a:r>
            <a:r>
              <a:rPr dirty="0" sz="1350" spc="-1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디지털화된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음양오행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이론과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333333"/>
                </a:solidFill>
                <a:latin typeface="Dotum"/>
                <a:cs typeface="Dotum"/>
              </a:rPr>
              <a:t>연결</a:t>
            </a:r>
            <a:endParaRPr sz="1350">
              <a:latin typeface="Dotum"/>
              <a:cs typeface="Dotum"/>
            </a:endParaRPr>
          </a:p>
        </p:txBody>
      </p:sp>
      <p:sp>
        <p:nvSpPr>
          <p:cNvPr id="8" name="object 8" descr=""/>
          <p:cNvSpPr/>
          <p:nvPr/>
        </p:nvSpPr>
        <p:spPr>
          <a:xfrm>
            <a:off x="3476624" y="4705349"/>
            <a:ext cx="1123950" cy="1123950"/>
          </a:xfrm>
          <a:custGeom>
            <a:avLst/>
            <a:gdLst/>
            <a:ahLst/>
            <a:cxnLst/>
            <a:rect l="l" t="t" r="r" b="b"/>
            <a:pathLst>
              <a:path w="1123950" h="1123950">
                <a:moveTo>
                  <a:pt x="1123949" y="561974"/>
                </a:moveTo>
                <a:lnTo>
                  <a:pt x="1122427" y="603312"/>
                </a:lnTo>
                <a:lnTo>
                  <a:pt x="1117867" y="644433"/>
                </a:lnTo>
                <a:lnTo>
                  <a:pt x="1110293" y="685108"/>
                </a:lnTo>
                <a:lnTo>
                  <a:pt x="1099750" y="725107"/>
                </a:lnTo>
                <a:lnTo>
                  <a:pt x="1086294" y="764222"/>
                </a:lnTo>
                <a:lnTo>
                  <a:pt x="1069994" y="802250"/>
                </a:lnTo>
                <a:lnTo>
                  <a:pt x="1050939" y="838974"/>
                </a:lnTo>
                <a:lnTo>
                  <a:pt x="1029239" y="874190"/>
                </a:lnTo>
                <a:lnTo>
                  <a:pt x="1005008" y="907715"/>
                </a:lnTo>
                <a:lnTo>
                  <a:pt x="978370" y="939374"/>
                </a:lnTo>
                <a:lnTo>
                  <a:pt x="949476" y="968986"/>
                </a:lnTo>
                <a:lnTo>
                  <a:pt x="918488" y="996387"/>
                </a:lnTo>
                <a:lnTo>
                  <a:pt x="885567" y="1021434"/>
                </a:lnTo>
                <a:lnTo>
                  <a:pt x="850887" y="1043996"/>
                </a:lnTo>
                <a:lnTo>
                  <a:pt x="814641" y="1063946"/>
                </a:lnTo>
                <a:lnTo>
                  <a:pt x="777032" y="1081171"/>
                </a:lnTo>
                <a:lnTo>
                  <a:pt x="738260" y="1095584"/>
                </a:lnTo>
                <a:lnTo>
                  <a:pt x="698523" y="1107108"/>
                </a:lnTo>
                <a:lnTo>
                  <a:pt x="658046" y="1115676"/>
                </a:lnTo>
                <a:lnTo>
                  <a:pt x="617058" y="1121243"/>
                </a:lnTo>
                <a:lnTo>
                  <a:pt x="575770" y="1123780"/>
                </a:lnTo>
                <a:lnTo>
                  <a:pt x="561974" y="1123949"/>
                </a:lnTo>
                <a:lnTo>
                  <a:pt x="548179" y="1123780"/>
                </a:lnTo>
                <a:lnTo>
                  <a:pt x="506891" y="1121243"/>
                </a:lnTo>
                <a:lnTo>
                  <a:pt x="465902" y="1115676"/>
                </a:lnTo>
                <a:lnTo>
                  <a:pt x="425425" y="1107108"/>
                </a:lnTo>
                <a:lnTo>
                  <a:pt x="385689" y="1095584"/>
                </a:lnTo>
                <a:lnTo>
                  <a:pt x="346916" y="1081171"/>
                </a:lnTo>
                <a:lnTo>
                  <a:pt x="309308" y="1063946"/>
                </a:lnTo>
                <a:lnTo>
                  <a:pt x="273062" y="1043996"/>
                </a:lnTo>
                <a:lnTo>
                  <a:pt x="238381" y="1021434"/>
                </a:lnTo>
                <a:lnTo>
                  <a:pt x="205462" y="996387"/>
                </a:lnTo>
                <a:lnTo>
                  <a:pt x="174473" y="968986"/>
                </a:lnTo>
                <a:lnTo>
                  <a:pt x="145578" y="939374"/>
                </a:lnTo>
                <a:lnTo>
                  <a:pt x="118940" y="907715"/>
                </a:lnTo>
                <a:lnTo>
                  <a:pt x="94709" y="874190"/>
                </a:lnTo>
                <a:lnTo>
                  <a:pt x="73009" y="838974"/>
                </a:lnTo>
                <a:lnTo>
                  <a:pt x="53955" y="802250"/>
                </a:lnTo>
                <a:lnTo>
                  <a:pt x="37654" y="764222"/>
                </a:lnTo>
                <a:lnTo>
                  <a:pt x="24198" y="725107"/>
                </a:lnTo>
                <a:lnTo>
                  <a:pt x="13655" y="685108"/>
                </a:lnTo>
                <a:lnTo>
                  <a:pt x="6082" y="644433"/>
                </a:lnTo>
                <a:lnTo>
                  <a:pt x="1522" y="603312"/>
                </a:lnTo>
                <a:lnTo>
                  <a:pt x="0" y="561974"/>
                </a:lnTo>
                <a:lnTo>
                  <a:pt x="169" y="548179"/>
                </a:lnTo>
                <a:lnTo>
                  <a:pt x="2706" y="506891"/>
                </a:lnTo>
                <a:lnTo>
                  <a:pt x="8272" y="465902"/>
                </a:lnTo>
                <a:lnTo>
                  <a:pt x="16841" y="425425"/>
                </a:lnTo>
                <a:lnTo>
                  <a:pt x="28365" y="385689"/>
                </a:lnTo>
                <a:lnTo>
                  <a:pt x="42777" y="346915"/>
                </a:lnTo>
                <a:lnTo>
                  <a:pt x="60003" y="309307"/>
                </a:lnTo>
                <a:lnTo>
                  <a:pt x="79952" y="273060"/>
                </a:lnTo>
                <a:lnTo>
                  <a:pt x="102514" y="238380"/>
                </a:lnTo>
                <a:lnTo>
                  <a:pt x="127562" y="205461"/>
                </a:lnTo>
                <a:lnTo>
                  <a:pt x="154963" y="174473"/>
                </a:lnTo>
                <a:lnTo>
                  <a:pt x="184575" y="145578"/>
                </a:lnTo>
                <a:lnTo>
                  <a:pt x="216233" y="118941"/>
                </a:lnTo>
                <a:lnTo>
                  <a:pt x="249758" y="94709"/>
                </a:lnTo>
                <a:lnTo>
                  <a:pt x="284974" y="73009"/>
                </a:lnTo>
                <a:lnTo>
                  <a:pt x="321699" y="53955"/>
                </a:lnTo>
                <a:lnTo>
                  <a:pt x="359726" y="37654"/>
                </a:lnTo>
                <a:lnTo>
                  <a:pt x="398842" y="24198"/>
                </a:lnTo>
                <a:lnTo>
                  <a:pt x="438841" y="13655"/>
                </a:lnTo>
                <a:lnTo>
                  <a:pt x="479515" y="6082"/>
                </a:lnTo>
                <a:lnTo>
                  <a:pt x="520637" y="1522"/>
                </a:lnTo>
                <a:lnTo>
                  <a:pt x="561974" y="0"/>
                </a:lnTo>
                <a:lnTo>
                  <a:pt x="575770" y="169"/>
                </a:lnTo>
                <a:lnTo>
                  <a:pt x="617058" y="2706"/>
                </a:lnTo>
                <a:lnTo>
                  <a:pt x="658046" y="8272"/>
                </a:lnTo>
                <a:lnTo>
                  <a:pt x="698523" y="16841"/>
                </a:lnTo>
                <a:lnTo>
                  <a:pt x="738260" y="28364"/>
                </a:lnTo>
                <a:lnTo>
                  <a:pt x="777032" y="42777"/>
                </a:lnTo>
                <a:lnTo>
                  <a:pt x="814641" y="60003"/>
                </a:lnTo>
                <a:lnTo>
                  <a:pt x="850887" y="79952"/>
                </a:lnTo>
                <a:lnTo>
                  <a:pt x="885567" y="102514"/>
                </a:lnTo>
                <a:lnTo>
                  <a:pt x="918487" y="127562"/>
                </a:lnTo>
                <a:lnTo>
                  <a:pt x="949476" y="154962"/>
                </a:lnTo>
                <a:lnTo>
                  <a:pt x="978370" y="184575"/>
                </a:lnTo>
                <a:lnTo>
                  <a:pt x="1005008" y="216232"/>
                </a:lnTo>
                <a:lnTo>
                  <a:pt x="1029239" y="249757"/>
                </a:lnTo>
                <a:lnTo>
                  <a:pt x="1050940" y="284973"/>
                </a:lnTo>
                <a:lnTo>
                  <a:pt x="1069994" y="321698"/>
                </a:lnTo>
                <a:lnTo>
                  <a:pt x="1086295" y="359726"/>
                </a:lnTo>
                <a:lnTo>
                  <a:pt x="1099751" y="398841"/>
                </a:lnTo>
                <a:lnTo>
                  <a:pt x="1110294" y="438840"/>
                </a:lnTo>
                <a:lnTo>
                  <a:pt x="1117867" y="479515"/>
                </a:lnTo>
                <a:lnTo>
                  <a:pt x="1122427" y="520637"/>
                </a:lnTo>
                <a:lnTo>
                  <a:pt x="1123949" y="561974"/>
                </a:lnTo>
                <a:close/>
              </a:path>
            </a:pathLst>
          </a:custGeom>
          <a:ln w="19049">
            <a:solidFill>
              <a:srgbClr val="9A212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 txBox="1"/>
          <p:nvPr/>
        </p:nvSpPr>
        <p:spPr>
          <a:xfrm>
            <a:off x="3747293" y="4924243"/>
            <a:ext cx="575310" cy="595630"/>
          </a:xfrm>
          <a:prstGeom prst="rect">
            <a:avLst/>
          </a:prstGeom>
        </p:spPr>
        <p:txBody>
          <a:bodyPr wrap="square" lIns="0" tIns="88900" rIns="0" bIns="0" rtlCol="0" vert="horz">
            <a:spAutoFit/>
          </a:bodyPr>
          <a:lstStyle/>
          <a:p>
            <a:pPr marL="24130">
              <a:lnSpc>
                <a:spcPct val="100000"/>
              </a:lnSpc>
              <a:spcBef>
                <a:spcPts val="700"/>
              </a:spcBef>
            </a:pPr>
            <a:r>
              <a:rPr dirty="0" sz="1700" spc="-350" b="1">
                <a:solidFill>
                  <a:srgbClr val="7E1C1C"/>
                </a:solidFill>
                <a:latin typeface="Malgun Gothic"/>
                <a:cs typeface="Malgun Gothic"/>
              </a:rPr>
              <a:t>재이설</a:t>
            </a:r>
            <a:endParaRPr sz="1700">
              <a:latin typeface="Malgun Gothic"/>
              <a:cs typeface="Malgun Gothic"/>
            </a:endParaRPr>
          </a:p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dirty="0" sz="1150" spc="-170">
                <a:solidFill>
                  <a:srgbClr val="333333"/>
                </a:solidFill>
                <a:latin typeface="SimSun"/>
                <a:cs typeface="SimSun"/>
              </a:rPr>
              <a:t>天文 </a:t>
            </a:r>
            <a:r>
              <a:rPr dirty="0" sz="1150" spc="-160">
                <a:solidFill>
                  <a:srgbClr val="333333"/>
                </a:solidFill>
                <a:latin typeface="Dotum"/>
                <a:cs typeface="Dotum"/>
              </a:rPr>
              <a:t>질서</a:t>
            </a:r>
            <a:endParaRPr sz="1150">
              <a:latin typeface="Dotum"/>
              <a:cs typeface="Dotum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4888805" y="5121275"/>
            <a:ext cx="35369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720">
                <a:solidFill>
                  <a:srgbClr val="9A2125"/>
                </a:solidFill>
                <a:latin typeface="DejaVu Sans"/>
                <a:cs typeface="DejaVu Sans"/>
              </a:rPr>
              <a:t>—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11" name="object 11" descr=""/>
          <p:cNvSpPr/>
          <p:nvPr/>
        </p:nvSpPr>
        <p:spPr>
          <a:xfrm>
            <a:off x="5534024" y="4705349"/>
            <a:ext cx="1123950" cy="1123950"/>
          </a:xfrm>
          <a:custGeom>
            <a:avLst/>
            <a:gdLst/>
            <a:ahLst/>
            <a:cxnLst/>
            <a:rect l="l" t="t" r="r" b="b"/>
            <a:pathLst>
              <a:path w="1123950" h="1123950">
                <a:moveTo>
                  <a:pt x="1123949" y="561974"/>
                </a:moveTo>
                <a:lnTo>
                  <a:pt x="1122427" y="603312"/>
                </a:lnTo>
                <a:lnTo>
                  <a:pt x="1117867" y="644433"/>
                </a:lnTo>
                <a:lnTo>
                  <a:pt x="1110294" y="685108"/>
                </a:lnTo>
                <a:lnTo>
                  <a:pt x="1099750" y="725107"/>
                </a:lnTo>
                <a:lnTo>
                  <a:pt x="1086294" y="764222"/>
                </a:lnTo>
                <a:lnTo>
                  <a:pt x="1069993" y="802250"/>
                </a:lnTo>
                <a:lnTo>
                  <a:pt x="1050939" y="838974"/>
                </a:lnTo>
                <a:lnTo>
                  <a:pt x="1029238" y="874190"/>
                </a:lnTo>
                <a:lnTo>
                  <a:pt x="1005007" y="907715"/>
                </a:lnTo>
                <a:lnTo>
                  <a:pt x="978370" y="939374"/>
                </a:lnTo>
                <a:lnTo>
                  <a:pt x="949476" y="968986"/>
                </a:lnTo>
                <a:lnTo>
                  <a:pt x="918487" y="996387"/>
                </a:lnTo>
                <a:lnTo>
                  <a:pt x="885567" y="1021434"/>
                </a:lnTo>
                <a:lnTo>
                  <a:pt x="850887" y="1043996"/>
                </a:lnTo>
                <a:lnTo>
                  <a:pt x="814641" y="1063946"/>
                </a:lnTo>
                <a:lnTo>
                  <a:pt x="777032" y="1081171"/>
                </a:lnTo>
                <a:lnTo>
                  <a:pt x="738259" y="1095584"/>
                </a:lnTo>
                <a:lnTo>
                  <a:pt x="698523" y="1107108"/>
                </a:lnTo>
                <a:lnTo>
                  <a:pt x="658046" y="1115676"/>
                </a:lnTo>
                <a:lnTo>
                  <a:pt x="617058" y="1121243"/>
                </a:lnTo>
                <a:lnTo>
                  <a:pt x="575770" y="1123780"/>
                </a:lnTo>
                <a:lnTo>
                  <a:pt x="561974" y="1123949"/>
                </a:lnTo>
                <a:lnTo>
                  <a:pt x="548179" y="1123780"/>
                </a:lnTo>
                <a:lnTo>
                  <a:pt x="506891" y="1121243"/>
                </a:lnTo>
                <a:lnTo>
                  <a:pt x="465902" y="1115676"/>
                </a:lnTo>
                <a:lnTo>
                  <a:pt x="425425" y="1107108"/>
                </a:lnTo>
                <a:lnTo>
                  <a:pt x="385689" y="1095584"/>
                </a:lnTo>
                <a:lnTo>
                  <a:pt x="346915" y="1081171"/>
                </a:lnTo>
                <a:lnTo>
                  <a:pt x="309307" y="1063946"/>
                </a:lnTo>
                <a:lnTo>
                  <a:pt x="273061" y="1043996"/>
                </a:lnTo>
                <a:lnTo>
                  <a:pt x="238381" y="1021434"/>
                </a:lnTo>
                <a:lnTo>
                  <a:pt x="205461" y="996387"/>
                </a:lnTo>
                <a:lnTo>
                  <a:pt x="174472" y="968986"/>
                </a:lnTo>
                <a:lnTo>
                  <a:pt x="145578" y="939374"/>
                </a:lnTo>
                <a:lnTo>
                  <a:pt x="118941" y="907715"/>
                </a:lnTo>
                <a:lnTo>
                  <a:pt x="94709" y="874190"/>
                </a:lnTo>
                <a:lnTo>
                  <a:pt x="73009" y="838974"/>
                </a:lnTo>
                <a:lnTo>
                  <a:pt x="53954" y="802250"/>
                </a:lnTo>
                <a:lnTo>
                  <a:pt x="37654" y="764222"/>
                </a:lnTo>
                <a:lnTo>
                  <a:pt x="24197" y="725107"/>
                </a:lnTo>
                <a:lnTo>
                  <a:pt x="13655" y="685108"/>
                </a:lnTo>
                <a:lnTo>
                  <a:pt x="6082" y="644433"/>
                </a:lnTo>
                <a:lnTo>
                  <a:pt x="1521" y="603312"/>
                </a:lnTo>
                <a:lnTo>
                  <a:pt x="0" y="561974"/>
                </a:lnTo>
                <a:lnTo>
                  <a:pt x="169" y="548179"/>
                </a:lnTo>
                <a:lnTo>
                  <a:pt x="2705" y="506891"/>
                </a:lnTo>
                <a:lnTo>
                  <a:pt x="8272" y="465902"/>
                </a:lnTo>
                <a:lnTo>
                  <a:pt x="16840" y="425425"/>
                </a:lnTo>
                <a:lnTo>
                  <a:pt x="28364" y="385689"/>
                </a:lnTo>
                <a:lnTo>
                  <a:pt x="42777" y="346915"/>
                </a:lnTo>
                <a:lnTo>
                  <a:pt x="60003" y="309307"/>
                </a:lnTo>
                <a:lnTo>
                  <a:pt x="79952" y="273060"/>
                </a:lnTo>
                <a:lnTo>
                  <a:pt x="102514" y="238380"/>
                </a:lnTo>
                <a:lnTo>
                  <a:pt x="127562" y="205461"/>
                </a:lnTo>
                <a:lnTo>
                  <a:pt x="154963" y="174473"/>
                </a:lnTo>
                <a:lnTo>
                  <a:pt x="184575" y="145578"/>
                </a:lnTo>
                <a:lnTo>
                  <a:pt x="216233" y="118941"/>
                </a:lnTo>
                <a:lnTo>
                  <a:pt x="249757" y="94709"/>
                </a:lnTo>
                <a:lnTo>
                  <a:pt x="284974" y="73009"/>
                </a:lnTo>
                <a:lnTo>
                  <a:pt x="321699" y="53955"/>
                </a:lnTo>
                <a:lnTo>
                  <a:pt x="359726" y="37654"/>
                </a:lnTo>
                <a:lnTo>
                  <a:pt x="398841" y="24198"/>
                </a:lnTo>
                <a:lnTo>
                  <a:pt x="438840" y="13655"/>
                </a:lnTo>
                <a:lnTo>
                  <a:pt x="479515" y="6082"/>
                </a:lnTo>
                <a:lnTo>
                  <a:pt x="520637" y="1522"/>
                </a:lnTo>
                <a:lnTo>
                  <a:pt x="561974" y="0"/>
                </a:lnTo>
                <a:lnTo>
                  <a:pt x="575770" y="169"/>
                </a:lnTo>
                <a:lnTo>
                  <a:pt x="617058" y="2706"/>
                </a:lnTo>
                <a:lnTo>
                  <a:pt x="658046" y="8272"/>
                </a:lnTo>
                <a:lnTo>
                  <a:pt x="698523" y="16841"/>
                </a:lnTo>
                <a:lnTo>
                  <a:pt x="738259" y="28364"/>
                </a:lnTo>
                <a:lnTo>
                  <a:pt x="777032" y="42777"/>
                </a:lnTo>
                <a:lnTo>
                  <a:pt x="814641" y="60003"/>
                </a:lnTo>
                <a:lnTo>
                  <a:pt x="850887" y="79952"/>
                </a:lnTo>
                <a:lnTo>
                  <a:pt x="885567" y="102514"/>
                </a:lnTo>
                <a:lnTo>
                  <a:pt x="918487" y="127562"/>
                </a:lnTo>
                <a:lnTo>
                  <a:pt x="949476" y="154962"/>
                </a:lnTo>
                <a:lnTo>
                  <a:pt x="978370" y="184575"/>
                </a:lnTo>
                <a:lnTo>
                  <a:pt x="1005007" y="216232"/>
                </a:lnTo>
                <a:lnTo>
                  <a:pt x="1029238" y="249757"/>
                </a:lnTo>
                <a:lnTo>
                  <a:pt x="1050939" y="284973"/>
                </a:lnTo>
                <a:lnTo>
                  <a:pt x="1069993" y="321698"/>
                </a:lnTo>
                <a:lnTo>
                  <a:pt x="1086294" y="359726"/>
                </a:lnTo>
                <a:lnTo>
                  <a:pt x="1099750" y="398841"/>
                </a:lnTo>
                <a:lnTo>
                  <a:pt x="1110294" y="438840"/>
                </a:lnTo>
                <a:lnTo>
                  <a:pt x="1117867" y="479515"/>
                </a:lnTo>
                <a:lnTo>
                  <a:pt x="1122427" y="520637"/>
                </a:lnTo>
                <a:lnTo>
                  <a:pt x="1123949" y="561974"/>
                </a:lnTo>
                <a:close/>
              </a:path>
            </a:pathLst>
          </a:custGeom>
          <a:ln w="19049">
            <a:solidFill>
              <a:srgbClr val="9A212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 txBox="1"/>
          <p:nvPr/>
        </p:nvSpPr>
        <p:spPr>
          <a:xfrm>
            <a:off x="5757812" y="4924243"/>
            <a:ext cx="676275" cy="595630"/>
          </a:xfrm>
          <a:prstGeom prst="rect">
            <a:avLst/>
          </a:prstGeom>
        </p:spPr>
        <p:txBody>
          <a:bodyPr wrap="square" lIns="0" tIns="88900" rIns="0" bIns="0" rtlCol="0" vert="horz">
            <a:spAutoFit/>
          </a:bodyPr>
          <a:lstStyle/>
          <a:p>
            <a:pPr marL="74930">
              <a:lnSpc>
                <a:spcPct val="100000"/>
              </a:lnSpc>
              <a:spcBef>
                <a:spcPts val="700"/>
              </a:spcBef>
            </a:pPr>
            <a:r>
              <a:rPr dirty="0" sz="1700" spc="-350" b="1">
                <a:solidFill>
                  <a:srgbClr val="7E1C1C"/>
                </a:solidFill>
                <a:latin typeface="Malgun Gothic"/>
                <a:cs typeface="Malgun Gothic"/>
              </a:rPr>
              <a:t>동중서</a:t>
            </a:r>
            <a:endParaRPr sz="1700">
              <a:latin typeface="Malgun Gothic"/>
              <a:cs typeface="Malgun Gothic"/>
            </a:endParaRPr>
          </a:p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dirty="0" sz="1150" spc="-190">
                <a:solidFill>
                  <a:srgbClr val="333333"/>
                </a:solidFill>
                <a:latin typeface="Dotum"/>
                <a:cs typeface="Dotum"/>
              </a:rPr>
              <a:t>한무제</a:t>
            </a:r>
            <a:r>
              <a:rPr dirty="0" sz="1150" spc="-8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150" spc="-165">
                <a:solidFill>
                  <a:srgbClr val="333333"/>
                </a:solidFill>
                <a:latin typeface="Dotum"/>
                <a:cs typeface="Dotum"/>
              </a:rPr>
              <a:t>시대</a:t>
            </a:r>
            <a:endParaRPr sz="1150">
              <a:latin typeface="Dotum"/>
              <a:cs typeface="Dotum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6950075" y="5121275"/>
            <a:ext cx="35369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720">
                <a:solidFill>
                  <a:srgbClr val="9A2125"/>
                </a:solidFill>
                <a:latin typeface="DejaVu Sans"/>
                <a:cs typeface="DejaVu Sans"/>
              </a:rPr>
              <a:t>—</a:t>
            </a:r>
            <a:endParaRPr sz="1800">
              <a:latin typeface="DejaVu Sans"/>
              <a:cs typeface="DejaVu Sans"/>
            </a:endParaRPr>
          </a:p>
        </p:txBody>
      </p:sp>
      <p:sp>
        <p:nvSpPr>
          <p:cNvPr id="14" name="object 14" descr=""/>
          <p:cNvSpPr/>
          <p:nvPr/>
        </p:nvSpPr>
        <p:spPr>
          <a:xfrm>
            <a:off x="7591424" y="4705349"/>
            <a:ext cx="1123950" cy="1123950"/>
          </a:xfrm>
          <a:custGeom>
            <a:avLst/>
            <a:gdLst/>
            <a:ahLst/>
            <a:cxnLst/>
            <a:rect l="l" t="t" r="r" b="b"/>
            <a:pathLst>
              <a:path w="1123950" h="1123950">
                <a:moveTo>
                  <a:pt x="1123949" y="561974"/>
                </a:moveTo>
                <a:lnTo>
                  <a:pt x="1122427" y="603312"/>
                </a:lnTo>
                <a:lnTo>
                  <a:pt x="1117867" y="644433"/>
                </a:lnTo>
                <a:lnTo>
                  <a:pt x="1110294" y="685108"/>
                </a:lnTo>
                <a:lnTo>
                  <a:pt x="1099750" y="725107"/>
                </a:lnTo>
                <a:lnTo>
                  <a:pt x="1086294" y="764222"/>
                </a:lnTo>
                <a:lnTo>
                  <a:pt x="1069994" y="802250"/>
                </a:lnTo>
                <a:lnTo>
                  <a:pt x="1050939" y="838974"/>
                </a:lnTo>
                <a:lnTo>
                  <a:pt x="1029238" y="874190"/>
                </a:lnTo>
                <a:lnTo>
                  <a:pt x="1005008" y="907715"/>
                </a:lnTo>
                <a:lnTo>
                  <a:pt x="978370" y="939374"/>
                </a:lnTo>
                <a:lnTo>
                  <a:pt x="949476" y="968986"/>
                </a:lnTo>
                <a:lnTo>
                  <a:pt x="918488" y="996387"/>
                </a:lnTo>
                <a:lnTo>
                  <a:pt x="885567" y="1021434"/>
                </a:lnTo>
                <a:lnTo>
                  <a:pt x="850887" y="1043996"/>
                </a:lnTo>
                <a:lnTo>
                  <a:pt x="814640" y="1063946"/>
                </a:lnTo>
                <a:lnTo>
                  <a:pt x="777032" y="1081171"/>
                </a:lnTo>
                <a:lnTo>
                  <a:pt x="738259" y="1095584"/>
                </a:lnTo>
                <a:lnTo>
                  <a:pt x="698523" y="1107108"/>
                </a:lnTo>
                <a:lnTo>
                  <a:pt x="658046" y="1115676"/>
                </a:lnTo>
                <a:lnTo>
                  <a:pt x="617058" y="1121243"/>
                </a:lnTo>
                <a:lnTo>
                  <a:pt x="575770" y="1123780"/>
                </a:lnTo>
                <a:lnTo>
                  <a:pt x="561974" y="1123949"/>
                </a:lnTo>
                <a:lnTo>
                  <a:pt x="548179" y="1123780"/>
                </a:lnTo>
                <a:lnTo>
                  <a:pt x="506891" y="1121243"/>
                </a:lnTo>
                <a:lnTo>
                  <a:pt x="465901" y="1115676"/>
                </a:lnTo>
                <a:lnTo>
                  <a:pt x="425425" y="1107108"/>
                </a:lnTo>
                <a:lnTo>
                  <a:pt x="385689" y="1095584"/>
                </a:lnTo>
                <a:lnTo>
                  <a:pt x="346915" y="1081171"/>
                </a:lnTo>
                <a:lnTo>
                  <a:pt x="309307" y="1063946"/>
                </a:lnTo>
                <a:lnTo>
                  <a:pt x="273060" y="1043996"/>
                </a:lnTo>
                <a:lnTo>
                  <a:pt x="238380" y="1021434"/>
                </a:lnTo>
                <a:lnTo>
                  <a:pt x="205461" y="996387"/>
                </a:lnTo>
                <a:lnTo>
                  <a:pt x="174472" y="968986"/>
                </a:lnTo>
                <a:lnTo>
                  <a:pt x="145578" y="939374"/>
                </a:lnTo>
                <a:lnTo>
                  <a:pt x="118940" y="907715"/>
                </a:lnTo>
                <a:lnTo>
                  <a:pt x="94708" y="874190"/>
                </a:lnTo>
                <a:lnTo>
                  <a:pt x="73009" y="838974"/>
                </a:lnTo>
                <a:lnTo>
                  <a:pt x="53954" y="802250"/>
                </a:lnTo>
                <a:lnTo>
                  <a:pt x="37654" y="764222"/>
                </a:lnTo>
                <a:lnTo>
                  <a:pt x="24198" y="725107"/>
                </a:lnTo>
                <a:lnTo>
                  <a:pt x="13655" y="685108"/>
                </a:lnTo>
                <a:lnTo>
                  <a:pt x="6082" y="644433"/>
                </a:lnTo>
                <a:lnTo>
                  <a:pt x="1522" y="603312"/>
                </a:lnTo>
                <a:lnTo>
                  <a:pt x="0" y="561974"/>
                </a:lnTo>
                <a:lnTo>
                  <a:pt x="169" y="548179"/>
                </a:lnTo>
                <a:lnTo>
                  <a:pt x="2706" y="506891"/>
                </a:lnTo>
                <a:lnTo>
                  <a:pt x="8272" y="465902"/>
                </a:lnTo>
                <a:lnTo>
                  <a:pt x="16841" y="425425"/>
                </a:lnTo>
                <a:lnTo>
                  <a:pt x="28365" y="385689"/>
                </a:lnTo>
                <a:lnTo>
                  <a:pt x="42777" y="346915"/>
                </a:lnTo>
                <a:lnTo>
                  <a:pt x="60002" y="309307"/>
                </a:lnTo>
                <a:lnTo>
                  <a:pt x="79952" y="273060"/>
                </a:lnTo>
                <a:lnTo>
                  <a:pt x="102514" y="238380"/>
                </a:lnTo>
                <a:lnTo>
                  <a:pt x="127561" y="205461"/>
                </a:lnTo>
                <a:lnTo>
                  <a:pt x="154962" y="174473"/>
                </a:lnTo>
                <a:lnTo>
                  <a:pt x="184574" y="145578"/>
                </a:lnTo>
                <a:lnTo>
                  <a:pt x="216232" y="118941"/>
                </a:lnTo>
                <a:lnTo>
                  <a:pt x="249757" y="94709"/>
                </a:lnTo>
                <a:lnTo>
                  <a:pt x="284974" y="73009"/>
                </a:lnTo>
                <a:lnTo>
                  <a:pt x="321698" y="53955"/>
                </a:lnTo>
                <a:lnTo>
                  <a:pt x="359726" y="37654"/>
                </a:lnTo>
                <a:lnTo>
                  <a:pt x="398841" y="24198"/>
                </a:lnTo>
                <a:lnTo>
                  <a:pt x="438840" y="13655"/>
                </a:lnTo>
                <a:lnTo>
                  <a:pt x="479515" y="6082"/>
                </a:lnTo>
                <a:lnTo>
                  <a:pt x="520637" y="1522"/>
                </a:lnTo>
                <a:lnTo>
                  <a:pt x="561974" y="0"/>
                </a:lnTo>
                <a:lnTo>
                  <a:pt x="575770" y="169"/>
                </a:lnTo>
                <a:lnTo>
                  <a:pt x="617058" y="2706"/>
                </a:lnTo>
                <a:lnTo>
                  <a:pt x="658046" y="8272"/>
                </a:lnTo>
                <a:lnTo>
                  <a:pt x="698523" y="16841"/>
                </a:lnTo>
                <a:lnTo>
                  <a:pt x="738259" y="28364"/>
                </a:lnTo>
                <a:lnTo>
                  <a:pt x="777032" y="42777"/>
                </a:lnTo>
                <a:lnTo>
                  <a:pt x="814640" y="60003"/>
                </a:lnTo>
                <a:lnTo>
                  <a:pt x="850887" y="79952"/>
                </a:lnTo>
                <a:lnTo>
                  <a:pt x="885567" y="102514"/>
                </a:lnTo>
                <a:lnTo>
                  <a:pt x="918488" y="127562"/>
                </a:lnTo>
                <a:lnTo>
                  <a:pt x="949476" y="154962"/>
                </a:lnTo>
                <a:lnTo>
                  <a:pt x="978370" y="184575"/>
                </a:lnTo>
                <a:lnTo>
                  <a:pt x="1005008" y="216232"/>
                </a:lnTo>
                <a:lnTo>
                  <a:pt x="1029238" y="249757"/>
                </a:lnTo>
                <a:lnTo>
                  <a:pt x="1050939" y="284973"/>
                </a:lnTo>
                <a:lnTo>
                  <a:pt x="1069994" y="321698"/>
                </a:lnTo>
                <a:lnTo>
                  <a:pt x="1086294" y="359726"/>
                </a:lnTo>
                <a:lnTo>
                  <a:pt x="1099750" y="398841"/>
                </a:lnTo>
                <a:lnTo>
                  <a:pt x="1110293" y="438840"/>
                </a:lnTo>
                <a:lnTo>
                  <a:pt x="1117867" y="479515"/>
                </a:lnTo>
                <a:lnTo>
                  <a:pt x="1122427" y="520637"/>
                </a:lnTo>
                <a:lnTo>
                  <a:pt x="1123949" y="561974"/>
                </a:lnTo>
                <a:close/>
              </a:path>
            </a:pathLst>
          </a:custGeom>
          <a:ln w="19049">
            <a:solidFill>
              <a:srgbClr val="9A212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 txBox="1"/>
          <p:nvPr/>
        </p:nvSpPr>
        <p:spPr>
          <a:xfrm>
            <a:off x="7793930" y="4924243"/>
            <a:ext cx="726440" cy="595630"/>
          </a:xfrm>
          <a:prstGeom prst="rect">
            <a:avLst/>
          </a:prstGeom>
        </p:spPr>
        <p:txBody>
          <a:bodyPr wrap="square" lIns="0" tIns="889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700"/>
              </a:spcBef>
            </a:pPr>
            <a:r>
              <a:rPr dirty="0" sz="1700" spc="-345" b="1">
                <a:solidFill>
                  <a:srgbClr val="7E1C1C"/>
                </a:solidFill>
                <a:latin typeface="Malgun Gothic"/>
                <a:cs typeface="Malgun Gothic"/>
              </a:rPr>
              <a:t>삼강오륜</a:t>
            </a:r>
            <a:endParaRPr sz="1700">
              <a:latin typeface="Malgun Gothic"/>
              <a:cs typeface="Malgun Gothic"/>
            </a:endParaRPr>
          </a:p>
          <a:p>
            <a:pPr algn="ctr">
              <a:lnSpc>
                <a:spcPct val="100000"/>
              </a:lnSpc>
              <a:spcBef>
                <a:spcPts val="459"/>
              </a:spcBef>
            </a:pPr>
            <a:r>
              <a:rPr dirty="0" sz="1150" spc="-190">
                <a:solidFill>
                  <a:srgbClr val="333333"/>
                </a:solidFill>
                <a:latin typeface="Dotum"/>
                <a:cs typeface="Dotum"/>
              </a:rPr>
              <a:t>인간</a:t>
            </a:r>
            <a:r>
              <a:rPr dirty="0" sz="1150" spc="-8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150" spc="-25">
                <a:solidFill>
                  <a:srgbClr val="333333"/>
                </a:solidFill>
                <a:latin typeface="Dotum"/>
                <a:cs typeface="Dotum"/>
              </a:rPr>
              <a:t>질서</a:t>
            </a:r>
            <a:endParaRPr sz="1150">
              <a:latin typeface="Dotum"/>
              <a:cs typeface="Dotum"/>
            </a:endParaRPr>
          </a:p>
        </p:txBody>
      </p:sp>
      <p:sp>
        <p:nvSpPr>
          <p:cNvPr id="16" name="object 16" descr=""/>
          <p:cNvSpPr/>
          <p:nvPr/>
        </p:nvSpPr>
        <p:spPr>
          <a:xfrm>
            <a:off x="761999" y="6067424"/>
            <a:ext cx="10668000" cy="9525"/>
          </a:xfrm>
          <a:custGeom>
            <a:avLst/>
            <a:gdLst/>
            <a:ahLst/>
            <a:cxnLst/>
            <a:rect l="l" t="t" r="r" b="b"/>
            <a:pathLst>
              <a:path w="10668000" h="9525">
                <a:moveTo>
                  <a:pt x="10667999" y="9524"/>
                </a:moveTo>
                <a:lnTo>
                  <a:pt x="0" y="9524"/>
                </a:lnTo>
                <a:lnTo>
                  <a:pt x="0" y="0"/>
                </a:lnTo>
                <a:lnTo>
                  <a:pt x="10667999" y="0"/>
                </a:lnTo>
                <a:lnTo>
                  <a:pt x="10667999" y="9524"/>
                </a:lnTo>
                <a:close/>
              </a:path>
            </a:pathLst>
          </a:custGeom>
          <a:solidFill>
            <a:srgbClr val="DFDFD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 txBox="1"/>
          <p:nvPr/>
        </p:nvSpPr>
        <p:spPr>
          <a:xfrm>
            <a:off x="820291" y="6282181"/>
            <a:ext cx="11239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 b="1">
                <a:solidFill>
                  <a:srgbClr val="9A2125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1120775" y="6212983"/>
            <a:ext cx="4744720" cy="1083310"/>
          </a:xfrm>
          <a:prstGeom prst="rect">
            <a:avLst/>
          </a:prstGeom>
        </p:spPr>
        <p:txBody>
          <a:bodyPr wrap="square" lIns="0" tIns="857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dirty="0" sz="1700" spc="-325" b="1">
                <a:solidFill>
                  <a:srgbClr val="333333"/>
                </a:solidFill>
                <a:latin typeface="Malgun Gothic"/>
                <a:cs typeface="Malgun Gothic"/>
              </a:rPr>
              <a:t>스토리텔링</a:t>
            </a:r>
            <a:r>
              <a:rPr dirty="0" sz="1700" spc="-185" b="1">
                <a:solidFill>
                  <a:srgbClr val="333333"/>
                </a:solidFill>
                <a:latin typeface="Malgun Gothic"/>
                <a:cs typeface="Malgun Gothic"/>
              </a:rPr>
              <a:t> </a:t>
            </a:r>
            <a:r>
              <a:rPr dirty="0" sz="1700" spc="-325" b="1">
                <a:solidFill>
                  <a:srgbClr val="333333"/>
                </a:solidFill>
                <a:latin typeface="Malgun Gothic"/>
                <a:cs typeface="Malgun Gothic"/>
              </a:rPr>
              <a:t>관점의</a:t>
            </a:r>
            <a:r>
              <a:rPr dirty="0" sz="1700" spc="-175" b="1">
                <a:solidFill>
                  <a:srgbClr val="333333"/>
                </a:solidFill>
                <a:latin typeface="Malgun Gothic"/>
                <a:cs typeface="Malgun Gothic"/>
              </a:rPr>
              <a:t> </a:t>
            </a:r>
            <a:r>
              <a:rPr dirty="0" sz="1700" spc="-325" b="1">
                <a:solidFill>
                  <a:srgbClr val="333333"/>
                </a:solidFill>
                <a:latin typeface="Malgun Gothic"/>
                <a:cs typeface="Malgun Gothic"/>
              </a:rPr>
              <a:t>분석</a:t>
            </a:r>
            <a:r>
              <a:rPr dirty="0" sz="1700" spc="-170" b="1">
                <a:solidFill>
                  <a:srgbClr val="333333"/>
                </a:solidFill>
                <a:latin typeface="Malgun Gothic"/>
                <a:cs typeface="Malgun Gothic"/>
              </a:rPr>
              <a:t> </a:t>
            </a:r>
            <a:r>
              <a:rPr dirty="0" sz="1700" spc="-350" b="1">
                <a:solidFill>
                  <a:srgbClr val="333333"/>
                </a:solidFill>
                <a:latin typeface="Malgun Gothic"/>
                <a:cs typeface="Malgun Gothic"/>
              </a:rPr>
              <a:t>의의</a:t>
            </a:r>
            <a:endParaRPr sz="1700">
              <a:latin typeface="Malgun Gothic"/>
              <a:cs typeface="Malgun Gothic"/>
            </a:endParaRPr>
          </a:p>
          <a:p>
            <a:pPr marL="184150" indent="-95885">
              <a:lnSpc>
                <a:spcPct val="100000"/>
              </a:lnSpc>
              <a:spcBef>
                <a:spcPts val="484"/>
              </a:spcBef>
              <a:buFont typeface="Microsoft Sans Serif"/>
              <a:buChar char="-"/>
              <a:tabLst>
                <a:tab pos="184150" algn="l"/>
              </a:tabLst>
            </a:pP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이희덕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195">
                <a:solidFill>
                  <a:srgbClr val="333333"/>
                </a:solidFill>
                <a:latin typeface="Dotum"/>
                <a:cs typeface="Dotum"/>
              </a:rPr>
              <a:t>연구</a:t>
            </a:r>
            <a:r>
              <a:rPr dirty="0" sz="1350" spc="-195">
                <a:solidFill>
                  <a:srgbClr val="333333"/>
                </a:solidFill>
                <a:latin typeface="Microsoft Sans Serif"/>
                <a:cs typeface="Microsoft Sans Serif"/>
              </a:rPr>
              <a:t>:</a:t>
            </a:r>
            <a:r>
              <a:rPr dirty="0" sz="1350" spc="-1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삼국사기의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천재지변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기록이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재이설에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입각한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70">
                <a:solidFill>
                  <a:srgbClr val="333333"/>
                </a:solidFill>
                <a:latin typeface="Dotum"/>
                <a:cs typeface="Dotum"/>
              </a:rPr>
              <a:t>스토리텔링</a:t>
            </a:r>
            <a:endParaRPr sz="1350">
              <a:latin typeface="Dotum"/>
              <a:cs typeface="Dotum"/>
            </a:endParaRPr>
          </a:p>
          <a:p>
            <a:pPr marL="184150" indent="-95885">
              <a:lnSpc>
                <a:spcPct val="100000"/>
              </a:lnSpc>
              <a:spcBef>
                <a:spcPts val="180"/>
              </a:spcBef>
              <a:buFont typeface="Microsoft Sans Serif"/>
              <a:buChar char="-"/>
              <a:tabLst>
                <a:tab pos="184150" algn="l"/>
              </a:tabLst>
            </a:pPr>
            <a:r>
              <a:rPr dirty="0" sz="1350" spc="-210">
                <a:solidFill>
                  <a:srgbClr val="333333"/>
                </a:solidFill>
                <a:latin typeface="Dotum"/>
                <a:cs typeface="Dotum"/>
              </a:rPr>
              <a:t>상수학</a:t>
            </a:r>
            <a:r>
              <a:rPr dirty="0" sz="1350" spc="-210">
                <a:solidFill>
                  <a:srgbClr val="333333"/>
                </a:solidFill>
                <a:latin typeface="Microsoft Sans Serif"/>
                <a:cs typeface="Microsoft Sans Serif"/>
              </a:rPr>
              <a:t>(</a:t>
            </a:r>
            <a:r>
              <a:rPr dirty="0" sz="1350" spc="-170">
                <a:solidFill>
                  <a:srgbClr val="333333"/>
                </a:solidFill>
                <a:latin typeface="SimSun"/>
                <a:cs typeface="SimSun"/>
              </a:rPr>
              <a:t>象數學</a:t>
            </a:r>
            <a:r>
              <a:rPr dirty="0" sz="1350" spc="-25">
                <a:solidFill>
                  <a:srgbClr val="333333"/>
                </a:solidFill>
                <a:latin typeface="Microsoft Sans Serif"/>
                <a:cs typeface="Microsoft Sans Serif"/>
              </a:rPr>
              <a:t>):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우주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질서를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수리화한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당시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과학체계가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삼강오륜의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333333"/>
                </a:solidFill>
                <a:latin typeface="Dotum"/>
                <a:cs typeface="Dotum"/>
              </a:rPr>
              <a:t>배경</a:t>
            </a:r>
            <a:endParaRPr sz="1350">
              <a:latin typeface="Dotum"/>
              <a:cs typeface="Dotum"/>
            </a:endParaRPr>
          </a:p>
          <a:p>
            <a:pPr marL="184150" indent="-95885">
              <a:lnSpc>
                <a:spcPct val="100000"/>
              </a:lnSpc>
              <a:spcBef>
                <a:spcPts val="180"/>
              </a:spcBef>
              <a:buFont typeface="Microsoft Sans Serif"/>
              <a:buChar char="-"/>
              <a:tabLst>
                <a:tab pos="184150" algn="l"/>
              </a:tabLst>
            </a:pP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포스트모더니즘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195">
                <a:solidFill>
                  <a:srgbClr val="333333"/>
                </a:solidFill>
                <a:latin typeface="Dotum"/>
                <a:cs typeface="Dotum"/>
              </a:rPr>
              <a:t>관점</a:t>
            </a:r>
            <a:r>
              <a:rPr dirty="0" sz="1350" spc="-195">
                <a:solidFill>
                  <a:srgbClr val="333333"/>
                </a:solidFill>
                <a:latin typeface="Microsoft Sans Serif"/>
                <a:cs typeface="Microsoft Sans Serif"/>
              </a:rPr>
              <a:t>:</a:t>
            </a:r>
            <a:r>
              <a:rPr dirty="0" sz="1350" spc="-1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이데올로기를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가면</a:t>
            </a:r>
            <a:r>
              <a:rPr dirty="0" sz="1350" spc="-9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쓴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스토리텔링으로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해석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333333"/>
                </a:solidFill>
                <a:latin typeface="Dotum"/>
                <a:cs typeface="Dotum"/>
              </a:rPr>
              <a:t>가능</a:t>
            </a:r>
            <a:endParaRPr sz="1350">
              <a:latin typeface="Dotum"/>
              <a:cs typeface="Dotum"/>
            </a:endParaRPr>
          </a:p>
        </p:txBody>
      </p:sp>
      <p:sp>
        <p:nvSpPr>
          <p:cNvPr id="19" name="object 19" descr=""/>
          <p:cNvSpPr/>
          <p:nvPr/>
        </p:nvSpPr>
        <p:spPr>
          <a:xfrm>
            <a:off x="0" y="0"/>
            <a:ext cx="12192000" cy="76200"/>
          </a:xfrm>
          <a:custGeom>
            <a:avLst/>
            <a:gdLst/>
            <a:ahLst/>
            <a:cxnLst/>
            <a:rect l="l" t="t" r="r" b="b"/>
            <a:pathLst>
              <a:path w="12192000" h="76200">
                <a:moveTo>
                  <a:pt x="12191999" y="76199"/>
                </a:moveTo>
                <a:lnTo>
                  <a:pt x="0" y="761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76199"/>
                </a:lnTo>
                <a:close/>
              </a:path>
            </a:pathLst>
          </a:custGeom>
          <a:solidFill>
            <a:srgbClr val="9A212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 txBox="1"/>
          <p:nvPr/>
        </p:nvSpPr>
        <p:spPr>
          <a:xfrm>
            <a:off x="749299" y="7318501"/>
            <a:ext cx="1978025" cy="1587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50"/>
              </a:lnSpc>
            </a:pPr>
            <a:r>
              <a:rPr dirty="0" sz="1150" spc="-190">
                <a:solidFill>
                  <a:srgbClr val="6A7280"/>
                </a:solidFill>
                <a:latin typeface="Dotum"/>
                <a:cs typeface="Dotum"/>
              </a:rPr>
              <a:t>삼강오륜</a:t>
            </a:r>
            <a:r>
              <a:rPr dirty="0" sz="1150" spc="-70">
                <a:solidFill>
                  <a:srgbClr val="6A7280"/>
                </a:solidFill>
                <a:latin typeface="Dotum"/>
                <a:cs typeface="Dotum"/>
              </a:rPr>
              <a:t> </a:t>
            </a:r>
            <a:r>
              <a:rPr dirty="0" sz="1150" spc="-190">
                <a:solidFill>
                  <a:srgbClr val="6A7280"/>
                </a:solidFill>
                <a:latin typeface="Dotum"/>
                <a:cs typeface="Dotum"/>
              </a:rPr>
              <a:t>출현의</a:t>
            </a:r>
            <a:r>
              <a:rPr dirty="0" sz="1150" spc="-70">
                <a:solidFill>
                  <a:srgbClr val="6A7280"/>
                </a:solidFill>
                <a:latin typeface="Dotum"/>
                <a:cs typeface="Dotum"/>
              </a:rPr>
              <a:t> </a:t>
            </a:r>
            <a:r>
              <a:rPr dirty="0" sz="1150" spc="-190">
                <a:solidFill>
                  <a:srgbClr val="6A7280"/>
                </a:solidFill>
                <a:latin typeface="Dotum"/>
                <a:cs typeface="Dotum"/>
              </a:rPr>
              <a:t>스토리텔링적</a:t>
            </a:r>
            <a:r>
              <a:rPr dirty="0" sz="1150" spc="-70">
                <a:solidFill>
                  <a:srgbClr val="6A7280"/>
                </a:solidFill>
                <a:latin typeface="Dotum"/>
                <a:cs typeface="Dotum"/>
              </a:rPr>
              <a:t> </a:t>
            </a:r>
            <a:r>
              <a:rPr dirty="0" sz="1150" spc="-165">
                <a:solidFill>
                  <a:srgbClr val="6A7280"/>
                </a:solidFill>
                <a:latin typeface="Dotum"/>
                <a:cs typeface="Dotum"/>
              </a:rPr>
              <a:t>배경</a:t>
            </a:r>
            <a:endParaRPr sz="1150">
              <a:latin typeface="Dotum"/>
              <a:cs typeface="Dotum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11317782" y="7318501"/>
            <a:ext cx="163195" cy="1587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50"/>
              </a:lnSpc>
            </a:pPr>
            <a:fld id="{81D60167-4931-47E6-BA6A-407CBD079E47}" type="slidenum">
              <a:rPr dirty="0" sz="1150" spc="-50">
                <a:solidFill>
                  <a:srgbClr val="6A7280"/>
                </a:solidFill>
                <a:latin typeface="Arial"/>
                <a:cs typeface="Arial"/>
              </a:rPr>
              <a:t>4</a:t>
            </a:fld>
            <a:endParaRPr sz="11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465"/>
              <a:t>삼강오륜의</a:t>
            </a:r>
            <a:r>
              <a:rPr dirty="0" spc="-220"/>
              <a:t> </a:t>
            </a:r>
            <a:r>
              <a:rPr dirty="0" spc="-459"/>
              <a:t>스토리텔링</a:t>
            </a:r>
            <a:r>
              <a:rPr dirty="0" spc="-220"/>
              <a:t> </a:t>
            </a:r>
            <a:r>
              <a:rPr dirty="0" spc="-530"/>
              <a:t>구조</a:t>
            </a:r>
          </a:p>
        </p:txBody>
      </p:sp>
      <p:sp>
        <p:nvSpPr>
          <p:cNvPr id="3" name="object 3" descr=""/>
          <p:cNvSpPr/>
          <p:nvPr/>
        </p:nvSpPr>
        <p:spPr>
          <a:xfrm>
            <a:off x="761999" y="2819399"/>
            <a:ext cx="5105400" cy="9525"/>
          </a:xfrm>
          <a:custGeom>
            <a:avLst/>
            <a:gdLst/>
            <a:ahLst/>
            <a:cxnLst/>
            <a:rect l="l" t="t" r="r" b="b"/>
            <a:pathLst>
              <a:path w="5105400" h="9525">
                <a:moveTo>
                  <a:pt x="5105399" y="9524"/>
                </a:moveTo>
                <a:lnTo>
                  <a:pt x="0" y="9524"/>
                </a:lnTo>
                <a:lnTo>
                  <a:pt x="0" y="0"/>
                </a:lnTo>
                <a:lnTo>
                  <a:pt x="5105399" y="0"/>
                </a:lnTo>
                <a:lnTo>
                  <a:pt x="5105399" y="9524"/>
                </a:lnTo>
                <a:close/>
              </a:path>
            </a:pathLst>
          </a:custGeom>
          <a:solidFill>
            <a:srgbClr val="DFDFD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 txBox="1"/>
          <p:nvPr/>
        </p:nvSpPr>
        <p:spPr>
          <a:xfrm>
            <a:off x="820291" y="1653032"/>
            <a:ext cx="11239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 b="1">
                <a:solidFill>
                  <a:srgbClr val="9A2125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120775" y="1585099"/>
            <a:ext cx="2301875" cy="1082040"/>
          </a:xfrm>
          <a:prstGeom prst="rect">
            <a:avLst/>
          </a:prstGeom>
        </p:spPr>
        <p:txBody>
          <a:bodyPr wrap="square" lIns="0" tIns="844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dirty="0" sz="1650" spc="-210" b="1">
                <a:solidFill>
                  <a:srgbClr val="333333"/>
                </a:solidFill>
                <a:latin typeface="Trebuchet MS"/>
                <a:cs typeface="Trebuchet MS"/>
              </a:rPr>
              <a:t>3</a:t>
            </a:r>
            <a:r>
              <a:rPr dirty="0" sz="1700" spc="-210" b="1">
                <a:solidFill>
                  <a:srgbClr val="333333"/>
                </a:solidFill>
                <a:latin typeface="Malgun Gothic"/>
                <a:cs typeface="Malgun Gothic"/>
              </a:rPr>
              <a:t>과</a:t>
            </a:r>
            <a:r>
              <a:rPr dirty="0" sz="1700" spc="-175" b="1">
                <a:solidFill>
                  <a:srgbClr val="333333"/>
                </a:solidFill>
                <a:latin typeface="Malgun Gothic"/>
                <a:cs typeface="Malgun Gothic"/>
              </a:rPr>
              <a:t> </a:t>
            </a:r>
            <a:r>
              <a:rPr dirty="0" sz="1650" spc="-210" b="1">
                <a:solidFill>
                  <a:srgbClr val="333333"/>
                </a:solidFill>
                <a:latin typeface="Trebuchet MS"/>
                <a:cs typeface="Trebuchet MS"/>
              </a:rPr>
              <a:t>5</a:t>
            </a:r>
            <a:r>
              <a:rPr dirty="0" sz="1700" spc="-210" b="1">
                <a:solidFill>
                  <a:srgbClr val="333333"/>
                </a:solidFill>
                <a:latin typeface="Malgun Gothic"/>
                <a:cs typeface="Malgun Gothic"/>
              </a:rPr>
              <a:t>의</a:t>
            </a:r>
            <a:r>
              <a:rPr dirty="0" sz="1700" spc="-170" b="1">
                <a:solidFill>
                  <a:srgbClr val="333333"/>
                </a:solidFill>
                <a:latin typeface="Malgun Gothic"/>
                <a:cs typeface="Malgun Gothic"/>
              </a:rPr>
              <a:t> </a:t>
            </a:r>
            <a:r>
              <a:rPr dirty="0" sz="1700" spc="-325" b="1">
                <a:solidFill>
                  <a:srgbClr val="333333"/>
                </a:solidFill>
                <a:latin typeface="Malgun Gothic"/>
                <a:cs typeface="Malgun Gothic"/>
              </a:rPr>
              <a:t>수리적</a:t>
            </a:r>
            <a:r>
              <a:rPr dirty="0" sz="1700" spc="-170" b="1">
                <a:solidFill>
                  <a:srgbClr val="333333"/>
                </a:solidFill>
                <a:latin typeface="Malgun Gothic"/>
                <a:cs typeface="Malgun Gothic"/>
              </a:rPr>
              <a:t> </a:t>
            </a:r>
            <a:r>
              <a:rPr dirty="0" sz="1700" spc="-350" b="1">
                <a:solidFill>
                  <a:srgbClr val="333333"/>
                </a:solidFill>
                <a:latin typeface="Malgun Gothic"/>
                <a:cs typeface="Malgun Gothic"/>
              </a:rPr>
              <a:t>의미</a:t>
            </a:r>
            <a:endParaRPr sz="1700">
              <a:latin typeface="Malgun Gothic"/>
              <a:cs typeface="Malgun Gothic"/>
            </a:endParaRPr>
          </a:p>
          <a:p>
            <a:pPr marL="184785" indent="-96520">
              <a:lnSpc>
                <a:spcPct val="100000"/>
              </a:lnSpc>
              <a:spcBef>
                <a:spcPts val="484"/>
              </a:spcBef>
              <a:buClr>
                <a:srgbClr val="333333"/>
              </a:buClr>
              <a:buSzPct val="96296"/>
              <a:buFont typeface="Microsoft Sans Serif"/>
              <a:buChar char="-"/>
              <a:tabLst>
                <a:tab pos="184785" algn="l"/>
              </a:tabLst>
            </a:pPr>
            <a:r>
              <a:rPr dirty="0" sz="1350" spc="-170">
                <a:solidFill>
                  <a:srgbClr val="7E1C1C"/>
                </a:solidFill>
                <a:latin typeface="Dotum"/>
                <a:cs typeface="Dotum"/>
              </a:rPr>
              <a:t>삼</a:t>
            </a:r>
            <a:r>
              <a:rPr dirty="0" sz="1350" spc="-170">
                <a:solidFill>
                  <a:srgbClr val="7E1C1C"/>
                </a:solidFill>
                <a:latin typeface="Comic Sans MS"/>
                <a:cs typeface="Comic Sans MS"/>
              </a:rPr>
              <a:t>(</a:t>
            </a:r>
            <a:r>
              <a:rPr dirty="0" sz="1350" spc="-170">
                <a:solidFill>
                  <a:srgbClr val="7E1C1C"/>
                </a:solidFill>
                <a:latin typeface="SimSun"/>
                <a:cs typeface="SimSun"/>
              </a:rPr>
              <a:t>三</a:t>
            </a:r>
            <a:r>
              <a:rPr dirty="0" sz="1350" spc="-65">
                <a:solidFill>
                  <a:srgbClr val="7E1C1C"/>
                </a:solidFill>
                <a:latin typeface="Comic Sans MS"/>
                <a:cs typeface="Comic Sans MS"/>
              </a:rPr>
              <a:t>):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순환을</a:t>
            </a:r>
            <a:r>
              <a:rPr dirty="0" sz="1350" spc="-9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이루는</a:t>
            </a:r>
            <a:r>
              <a:rPr dirty="0" sz="1350" spc="-9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00" spc="-200">
                <a:solidFill>
                  <a:srgbClr val="333333"/>
                </a:solidFill>
                <a:latin typeface="Microsoft Sans Serif"/>
                <a:cs typeface="Microsoft Sans Serif"/>
              </a:rPr>
              <a:t>3</a:t>
            </a:r>
            <a:r>
              <a:rPr dirty="0" sz="1350" spc="-200">
                <a:solidFill>
                  <a:srgbClr val="333333"/>
                </a:solidFill>
                <a:latin typeface="Dotum"/>
                <a:cs typeface="Dotum"/>
              </a:rPr>
              <a:t>가지</a:t>
            </a:r>
            <a:r>
              <a:rPr dirty="0" sz="1350" spc="-9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310">
                <a:solidFill>
                  <a:srgbClr val="333333"/>
                </a:solidFill>
                <a:latin typeface="Dotum"/>
                <a:cs typeface="Dotum"/>
              </a:rPr>
              <a:t>축</a:t>
            </a:r>
            <a:endParaRPr sz="1350">
              <a:latin typeface="Dotum"/>
              <a:cs typeface="Dotum"/>
            </a:endParaRPr>
          </a:p>
          <a:p>
            <a:pPr marL="184785" indent="-96520">
              <a:lnSpc>
                <a:spcPct val="100000"/>
              </a:lnSpc>
              <a:spcBef>
                <a:spcPts val="180"/>
              </a:spcBef>
              <a:buClr>
                <a:srgbClr val="333333"/>
              </a:buClr>
              <a:buSzPct val="96296"/>
              <a:buFont typeface="Microsoft Sans Serif"/>
              <a:buChar char="-"/>
              <a:tabLst>
                <a:tab pos="184785" algn="l"/>
              </a:tabLst>
            </a:pPr>
            <a:r>
              <a:rPr dirty="0" sz="1350" spc="-170">
                <a:solidFill>
                  <a:srgbClr val="7E1C1C"/>
                </a:solidFill>
                <a:latin typeface="Dotum"/>
                <a:cs typeface="Dotum"/>
              </a:rPr>
              <a:t>오</a:t>
            </a:r>
            <a:r>
              <a:rPr dirty="0" sz="1350" spc="-170">
                <a:solidFill>
                  <a:srgbClr val="7E1C1C"/>
                </a:solidFill>
                <a:latin typeface="Comic Sans MS"/>
                <a:cs typeface="Comic Sans MS"/>
              </a:rPr>
              <a:t>(</a:t>
            </a:r>
            <a:r>
              <a:rPr dirty="0" sz="1350" spc="-170">
                <a:solidFill>
                  <a:srgbClr val="7E1C1C"/>
                </a:solidFill>
                <a:latin typeface="SimSun"/>
                <a:cs typeface="SimSun"/>
              </a:rPr>
              <a:t>五</a:t>
            </a:r>
            <a:r>
              <a:rPr dirty="0" sz="1350" spc="-65">
                <a:solidFill>
                  <a:srgbClr val="7E1C1C"/>
                </a:solidFill>
                <a:latin typeface="Comic Sans MS"/>
                <a:cs typeface="Comic Sans MS"/>
              </a:rPr>
              <a:t>):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순환을</a:t>
            </a:r>
            <a:r>
              <a:rPr dirty="0" sz="1350" spc="-9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이루는</a:t>
            </a:r>
            <a:r>
              <a:rPr dirty="0" sz="1350" spc="-9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00" spc="-200">
                <a:solidFill>
                  <a:srgbClr val="333333"/>
                </a:solidFill>
                <a:latin typeface="Microsoft Sans Serif"/>
                <a:cs typeface="Microsoft Sans Serif"/>
              </a:rPr>
              <a:t>5</a:t>
            </a:r>
            <a:r>
              <a:rPr dirty="0" sz="1350" spc="-200">
                <a:solidFill>
                  <a:srgbClr val="333333"/>
                </a:solidFill>
                <a:latin typeface="Dotum"/>
                <a:cs typeface="Dotum"/>
              </a:rPr>
              <a:t>가지</a:t>
            </a:r>
            <a:r>
              <a:rPr dirty="0" sz="1350" spc="-9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333333"/>
                </a:solidFill>
                <a:latin typeface="Dotum"/>
                <a:cs typeface="Dotum"/>
              </a:rPr>
              <a:t>요소</a:t>
            </a:r>
            <a:endParaRPr sz="1350">
              <a:latin typeface="Dotum"/>
              <a:cs typeface="Dotum"/>
            </a:endParaRPr>
          </a:p>
          <a:p>
            <a:pPr marL="184785" indent="-96520">
              <a:lnSpc>
                <a:spcPct val="100000"/>
              </a:lnSpc>
              <a:spcBef>
                <a:spcPts val="180"/>
              </a:spcBef>
              <a:buSzPct val="96296"/>
              <a:buFont typeface="Microsoft Sans Serif"/>
              <a:buChar char="-"/>
              <a:tabLst>
                <a:tab pos="184785" algn="l"/>
              </a:tabLst>
            </a:pP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입체적</a:t>
            </a:r>
            <a:r>
              <a:rPr dirty="0" sz="1350" spc="-11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우주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질서의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수학적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333333"/>
                </a:solidFill>
                <a:latin typeface="Dotum"/>
                <a:cs typeface="Dotum"/>
              </a:rPr>
              <a:t>표현</a:t>
            </a:r>
            <a:endParaRPr sz="1350">
              <a:latin typeface="Dotum"/>
              <a:cs typeface="Dotum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820291" y="2919857"/>
            <a:ext cx="11239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 b="1">
                <a:solidFill>
                  <a:srgbClr val="9A2125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120775" y="2851924"/>
            <a:ext cx="3458210" cy="1082040"/>
          </a:xfrm>
          <a:prstGeom prst="rect">
            <a:avLst/>
          </a:prstGeom>
        </p:spPr>
        <p:txBody>
          <a:bodyPr wrap="square" lIns="0" tIns="844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dirty="0" sz="1700" spc="-190" b="1">
                <a:solidFill>
                  <a:srgbClr val="333333"/>
                </a:solidFill>
                <a:latin typeface="Malgun Gothic"/>
                <a:cs typeface="Malgun Gothic"/>
              </a:rPr>
              <a:t>강</a:t>
            </a:r>
            <a:r>
              <a:rPr dirty="0" sz="1650" spc="-190" b="1">
                <a:solidFill>
                  <a:srgbClr val="333333"/>
                </a:solidFill>
                <a:latin typeface="Trebuchet MS"/>
                <a:cs typeface="Trebuchet MS"/>
              </a:rPr>
              <a:t>(</a:t>
            </a:r>
            <a:r>
              <a:rPr dirty="0" sz="1700" spc="-210" b="1">
                <a:solidFill>
                  <a:srgbClr val="333333"/>
                </a:solidFill>
                <a:latin typeface="BIZ UDPGothic"/>
                <a:cs typeface="BIZ UDPGothic"/>
              </a:rPr>
              <a:t>綱</a:t>
            </a:r>
            <a:r>
              <a:rPr dirty="0" sz="1650" spc="-190" b="1">
                <a:solidFill>
                  <a:srgbClr val="333333"/>
                </a:solidFill>
                <a:latin typeface="Trebuchet MS"/>
                <a:cs typeface="Trebuchet MS"/>
              </a:rPr>
              <a:t>)</a:t>
            </a:r>
            <a:r>
              <a:rPr dirty="0" sz="1700" spc="-190" b="1">
                <a:solidFill>
                  <a:srgbClr val="333333"/>
                </a:solidFill>
                <a:latin typeface="Malgun Gothic"/>
                <a:cs typeface="Malgun Gothic"/>
              </a:rPr>
              <a:t>과</a:t>
            </a:r>
            <a:r>
              <a:rPr dirty="0" sz="1700" spc="-145" b="1">
                <a:solidFill>
                  <a:srgbClr val="333333"/>
                </a:solidFill>
                <a:latin typeface="Malgun Gothic"/>
                <a:cs typeface="Malgun Gothic"/>
              </a:rPr>
              <a:t> </a:t>
            </a:r>
            <a:r>
              <a:rPr dirty="0" sz="1700" spc="-190" b="1">
                <a:solidFill>
                  <a:srgbClr val="333333"/>
                </a:solidFill>
                <a:latin typeface="Malgun Gothic"/>
                <a:cs typeface="Malgun Gothic"/>
              </a:rPr>
              <a:t>륜</a:t>
            </a:r>
            <a:r>
              <a:rPr dirty="0" sz="1650" spc="-190" b="1">
                <a:solidFill>
                  <a:srgbClr val="333333"/>
                </a:solidFill>
                <a:latin typeface="Trebuchet MS"/>
                <a:cs typeface="Trebuchet MS"/>
              </a:rPr>
              <a:t>(</a:t>
            </a:r>
            <a:r>
              <a:rPr dirty="0" sz="1700" spc="-210" b="1">
                <a:solidFill>
                  <a:srgbClr val="333333"/>
                </a:solidFill>
                <a:latin typeface="BIZ UDPGothic"/>
                <a:cs typeface="BIZ UDPGothic"/>
              </a:rPr>
              <a:t>倫</a:t>
            </a:r>
            <a:r>
              <a:rPr dirty="0" sz="1650" spc="-190" b="1">
                <a:solidFill>
                  <a:srgbClr val="333333"/>
                </a:solidFill>
                <a:latin typeface="Trebuchet MS"/>
                <a:cs typeface="Trebuchet MS"/>
              </a:rPr>
              <a:t>)</a:t>
            </a:r>
            <a:r>
              <a:rPr dirty="0" sz="1700" spc="-190" b="1">
                <a:solidFill>
                  <a:srgbClr val="333333"/>
                </a:solidFill>
                <a:latin typeface="Malgun Gothic"/>
                <a:cs typeface="Malgun Gothic"/>
              </a:rPr>
              <a:t>의</a:t>
            </a:r>
            <a:r>
              <a:rPr dirty="0" sz="1700" spc="-145" b="1">
                <a:solidFill>
                  <a:srgbClr val="333333"/>
                </a:solidFill>
                <a:latin typeface="Malgun Gothic"/>
                <a:cs typeface="Malgun Gothic"/>
              </a:rPr>
              <a:t> </a:t>
            </a:r>
            <a:r>
              <a:rPr dirty="0" sz="1700" spc="-360" b="1">
                <a:solidFill>
                  <a:srgbClr val="333333"/>
                </a:solidFill>
                <a:latin typeface="Malgun Gothic"/>
                <a:cs typeface="Malgun Gothic"/>
              </a:rPr>
              <a:t>개념</a:t>
            </a:r>
            <a:endParaRPr sz="1700">
              <a:latin typeface="Malgun Gothic"/>
              <a:cs typeface="Malgun Gothic"/>
            </a:endParaRPr>
          </a:p>
          <a:p>
            <a:pPr marL="184785" indent="-96520">
              <a:lnSpc>
                <a:spcPct val="100000"/>
              </a:lnSpc>
              <a:spcBef>
                <a:spcPts val="484"/>
              </a:spcBef>
              <a:buClr>
                <a:srgbClr val="333333"/>
              </a:buClr>
              <a:buSzPct val="96296"/>
              <a:buFont typeface="Microsoft Sans Serif"/>
              <a:buChar char="-"/>
              <a:tabLst>
                <a:tab pos="184785" algn="l"/>
              </a:tabLst>
            </a:pPr>
            <a:r>
              <a:rPr dirty="0" sz="1350" spc="-170">
                <a:solidFill>
                  <a:srgbClr val="7E1C1C"/>
                </a:solidFill>
                <a:latin typeface="Dotum"/>
                <a:cs typeface="Dotum"/>
              </a:rPr>
              <a:t>강</a:t>
            </a:r>
            <a:r>
              <a:rPr dirty="0" sz="1350" spc="-170">
                <a:solidFill>
                  <a:srgbClr val="7E1C1C"/>
                </a:solidFill>
                <a:latin typeface="Comic Sans MS"/>
                <a:cs typeface="Comic Sans MS"/>
              </a:rPr>
              <a:t>(</a:t>
            </a:r>
            <a:r>
              <a:rPr dirty="0" sz="1350" spc="-170">
                <a:solidFill>
                  <a:srgbClr val="7E1C1C"/>
                </a:solidFill>
                <a:latin typeface="SimSun"/>
                <a:cs typeface="SimSun"/>
              </a:rPr>
              <a:t>綱</a:t>
            </a:r>
            <a:r>
              <a:rPr dirty="0" sz="1350" spc="-65">
                <a:solidFill>
                  <a:srgbClr val="7E1C1C"/>
                </a:solidFill>
                <a:latin typeface="Comic Sans MS"/>
                <a:cs typeface="Comic Sans MS"/>
              </a:rPr>
              <a:t>):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규제하여</a:t>
            </a:r>
            <a:r>
              <a:rPr dirty="0" sz="1350" spc="-9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총괄하는</a:t>
            </a:r>
            <a:r>
              <a:rPr dirty="0" sz="1350" spc="-9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333333"/>
                </a:solidFill>
                <a:latin typeface="Dotum"/>
                <a:cs typeface="Dotum"/>
              </a:rPr>
              <a:t>중심축</a:t>
            </a:r>
            <a:endParaRPr sz="1350">
              <a:latin typeface="Dotum"/>
              <a:cs typeface="Dotum"/>
            </a:endParaRPr>
          </a:p>
          <a:p>
            <a:pPr marL="184785" indent="-96520">
              <a:lnSpc>
                <a:spcPct val="100000"/>
              </a:lnSpc>
              <a:spcBef>
                <a:spcPts val="180"/>
              </a:spcBef>
              <a:buClr>
                <a:srgbClr val="333333"/>
              </a:buClr>
              <a:buSzPct val="96296"/>
              <a:buFont typeface="Microsoft Sans Serif"/>
              <a:buChar char="-"/>
              <a:tabLst>
                <a:tab pos="184785" algn="l"/>
              </a:tabLst>
            </a:pPr>
            <a:r>
              <a:rPr dirty="0" sz="1350" spc="-170">
                <a:solidFill>
                  <a:srgbClr val="7E1C1C"/>
                </a:solidFill>
                <a:latin typeface="Dotum"/>
                <a:cs typeface="Dotum"/>
              </a:rPr>
              <a:t>륜</a:t>
            </a:r>
            <a:r>
              <a:rPr dirty="0" sz="1350" spc="-170">
                <a:solidFill>
                  <a:srgbClr val="7E1C1C"/>
                </a:solidFill>
                <a:latin typeface="Comic Sans MS"/>
                <a:cs typeface="Comic Sans MS"/>
              </a:rPr>
              <a:t>(</a:t>
            </a:r>
            <a:r>
              <a:rPr dirty="0" sz="1350" spc="-170">
                <a:solidFill>
                  <a:srgbClr val="7E1C1C"/>
                </a:solidFill>
                <a:latin typeface="SimSun"/>
                <a:cs typeface="SimSun"/>
              </a:rPr>
              <a:t>倫</a:t>
            </a:r>
            <a:r>
              <a:rPr dirty="0" sz="1350" spc="-65">
                <a:solidFill>
                  <a:srgbClr val="7E1C1C"/>
                </a:solidFill>
                <a:latin typeface="Comic Sans MS"/>
                <a:cs typeface="Comic Sans MS"/>
              </a:rPr>
              <a:t>):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질서와</a:t>
            </a:r>
            <a:r>
              <a:rPr dirty="0" sz="1350" spc="-9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관계의</a:t>
            </a:r>
            <a:r>
              <a:rPr dirty="0" sz="1350" spc="-9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333333"/>
                </a:solidFill>
                <a:latin typeface="Dotum"/>
                <a:cs typeface="Dotum"/>
              </a:rPr>
              <a:t>순환</a:t>
            </a:r>
            <a:endParaRPr sz="1350">
              <a:latin typeface="Dotum"/>
              <a:cs typeface="Dotum"/>
            </a:endParaRPr>
          </a:p>
          <a:p>
            <a:pPr marL="184785" indent="-96520">
              <a:lnSpc>
                <a:spcPct val="100000"/>
              </a:lnSpc>
              <a:spcBef>
                <a:spcPts val="180"/>
              </a:spcBef>
              <a:buSzPct val="96296"/>
              <a:buFont typeface="Microsoft Sans Serif"/>
              <a:buChar char="-"/>
              <a:tabLst>
                <a:tab pos="184785" algn="l"/>
              </a:tabLst>
            </a:pPr>
            <a:r>
              <a:rPr dirty="0" sz="1350" spc="-210">
                <a:solidFill>
                  <a:srgbClr val="333333"/>
                </a:solidFill>
                <a:latin typeface="Dotum"/>
                <a:cs typeface="Dotum"/>
              </a:rPr>
              <a:t>북극성</a:t>
            </a:r>
            <a:r>
              <a:rPr dirty="0" sz="1300" spc="-210">
                <a:solidFill>
                  <a:srgbClr val="333333"/>
                </a:solidFill>
                <a:latin typeface="Microsoft Sans Serif"/>
                <a:cs typeface="Microsoft Sans Serif"/>
              </a:rPr>
              <a:t>(</a:t>
            </a:r>
            <a:r>
              <a:rPr dirty="0" sz="1350" spc="-210">
                <a:solidFill>
                  <a:srgbClr val="333333"/>
                </a:solidFill>
                <a:latin typeface="Dotum"/>
                <a:cs typeface="Dotum"/>
              </a:rPr>
              <a:t>자미성</a:t>
            </a:r>
            <a:r>
              <a:rPr dirty="0" sz="1300" spc="-210">
                <a:solidFill>
                  <a:srgbClr val="333333"/>
                </a:solidFill>
                <a:latin typeface="Microsoft Sans Serif"/>
                <a:cs typeface="Microsoft Sans Serif"/>
              </a:rPr>
              <a:t>)</a:t>
            </a:r>
            <a:r>
              <a:rPr dirty="0" sz="1300" spc="15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중심의</a:t>
            </a:r>
            <a:r>
              <a:rPr dirty="0" sz="1350" spc="-9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천문학적</a:t>
            </a:r>
            <a:r>
              <a:rPr dirty="0" sz="1350" spc="-9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순환</a:t>
            </a:r>
            <a:r>
              <a:rPr dirty="0" sz="1350" spc="-9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개념에서</a:t>
            </a:r>
            <a:r>
              <a:rPr dirty="0" sz="1350" spc="-9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95">
                <a:solidFill>
                  <a:srgbClr val="333333"/>
                </a:solidFill>
                <a:latin typeface="Dotum"/>
                <a:cs typeface="Dotum"/>
              </a:rPr>
              <a:t>유래</a:t>
            </a:r>
            <a:endParaRPr sz="1350">
              <a:latin typeface="Dotum"/>
              <a:cs typeface="Dotum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6382890" y="1653032"/>
            <a:ext cx="11239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 b="1">
                <a:solidFill>
                  <a:srgbClr val="9A2125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6683375" y="1657985"/>
            <a:ext cx="1183640" cy="2838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00" spc="-325" b="1">
                <a:solidFill>
                  <a:srgbClr val="333333"/>
                </a:solidFill>
                <a:latin typeface="Malgun Gothic"/>
                <a:cs typeface="Malgun Gothic"/>
              </a:rPr>
              <a:t>입체</a:t>
            </a:r>
            <a:r>
              <a:rPr dirty="0" sz="1700" spc="-180" b="1">
                <a:solidFill>
                  <a:srgbClr val="333333"/>
                </a:solidFill>
                <a:latin typeface="Malgun Gothic"/>
                <a:cs typeface="Malgun Gothic"/>
              </a:rPr>
              <a:t> </a:t>
            </a:r>
            <a:r>
              <a:rPr dirty="0" sz="1700" spc="-325" b="1">
                <a:solidFill>
                  <a:srgbClr val="333333"/>
                </a:solidFill>
                <a:latin typeface="Malgun Gothic"/>
                <a:cs typeface="Malgun Gothic"/>
              </a:rPr>
              <a:t>오행</a:t>
            </a:r>
            <a:r>
              <a:rPr dirty="0" sz="1700" spc="-175" b="1">
                <a:solidFill>
                  <a:srgbClr val="333333"/>
                </a:solidFill>
                <a:latin typeface="Malgun Gothic"/>
                <a:cs typeface="Malgun Gothic"/>
              </a:rPr>
              <a:t> </a:t>
            </a:r>
            <a:r>
              <a:rPr dirty="0" sz="1700" spc="-350" b="1">
                <a:solidFill>
                  <a:srgbClr val="333333"/>
                </a:solidFill>
                <a:latin typeface="Malgun Gothic"/>
                <a:cs typeface="Malgun Gothic"/>
              </a:rPr>
              <a:t>구조</a:t>
            </a:r>
            <a:endParaRPr sz="1700">
              <a:latin typeface="Malgun Gothic"/>
              <a:cs typeface="Malgun Gothic"/>
            </a:endParaRPr>
          </a:p>
        </p:txBody>
      </p:sp>
      <p:sp>
        <p:nvSpPr>
          <p:cNvPr id="10" name="object 10" descr=""/>
          <p:cNvSpPr/>
          <p:nvPr/>
        </p:nvSpPr>
        <p:spPr>
          <a:xfrm>
            <a:off x="761999" y="5105399"/>
            <a:ext cx="10668000" cy="9525"/>
          </a:xfrm>
          <a:custGeom>
            <a:avLst/>
            <a:gdLst/>
            <a:ahLst/>
            <a:cxnLst/>
            <a:rect l="l" t="t" r="r" b="b"/>
            <a:pathLst>
              <a:path w="10668000" h="9525">
                <a:moveTo>
                  <a:pt x="10667999" y="9524"/>
                </a:moveTo>
                <a:lnTo>
                  <a:pt x="0" y="9524"/>
                </a:lnTo>
                <a:lnTo>
                  <a:pt x="0" y="0"/>
                </a:lnTo>
                <a:lnTo>
                  <a:pt x="10667999" y="0"/>
                </a:lnTo>
                <a:lnTo>
                  <a:pt x="10667999" y="9524"/>
                </a:lnTo>
                <a:close/>
              </a:path>
            </a:pathLst>
          </a:custGeom>
          <a:solidFill>
            <a:srgbClr val="DFDFD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 txBox="1"/>
          <p:nvPr/>
        </p:nvSpPr>
        <p:spPr>
          <a:xfrm>
            <a:off x="820291" y="5205856"/>
            <a:ext cx="11239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 b="1">
                <a:solidFill>
                  <a:srgbClr val="9A2125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120775" y="5210809"/>
            <a:ext cx="1884680" cy="2838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00" spc="-325" b="1">
                <a:solidFill>
                  <a:srgbClr val="333333"/>
                </a:solidFill>
                <a:latin typeface="Malgun Gothic"/>
                <a:cs typeface="Malgun Gothic"/>
              </a:rPr>
              <a:t>가족관계의</a:t>
            </a:r>
            <a:r>
              <a:rPr dirty="0" sz="1700" spc="-175" b="1">
                <a:solidFill>
                  <a:srgbClr val="333333"/>
                </a:solidFill>
                <a:latin typeface="Malgun Gothic"/>
                <a:cs typeface="Malgun Gothic"/>
              </a:rPr>
              <a:t> </a:t>
            </a:r>
            <a:r>
              <a:rPr dirty="0" sz="1700" spc="-325" b="1">
                <a:solidFill>
                  <a:srgbClr val="333333"/>
                </a:solidFill>
                <a:latin typeface="Malgun Gothic"/>
                <a:cs typeface="Malgun Gothic"/>
              </a:rPr>
              <a:t>우주적</a:t>
            </a:r>
            <a:r>
              <a:rPr dirty="0" sz="1700" spc="-170" b="1">
                <a:solidFill>
                  <a:srgbClr val="333333"/>
                </a:solidFill>
                <a:latin typeface="Malgun Gothic"/>
                <a:cs typeface="Malgun Gothic"/>
              </a:rPr>
              <a:t> </a:t>
            </a:r>
            <a:r>
              <a:rPr dirty="0" sz="1700" spc="-350" b="1">
                <a:solidFill>
                  <a:srgbClr val="333333"/>
                </a:solidFill>
                <a:latin typeface="Malgun Gothic"/>
                <a:cs typeface="Malgun Gothic"/>
              </a:rPr>
              <a:t>대응</a:t>
            </a:r>
            <a:endParaRPr sz="1700">
              <a:latin typeface="Malgun Gothic"/>
              <a:cs typeface="Malgun Gothic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4587875" y="5718606"/>
            <a:ext cx="2665730" cy="23495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50" spc="-225">
                <a:solidFill>
                  <a:srgbClr val="7E1C1C"/>
                </a:solidFill>
                <a:latin typeface="Dotum"/>
                <a:cs typeface="Dotum"/>
              </a:rPr>
              <a:t>수직관계</a:t>
            </a:r>
            <a:r>
              <a:rPr dirty="0" sz="1350" spc="-145">
                <a:solidFill>
                  <a:srgbClr val="7E1C1C"/>
                </a:solidFill>
                <a:latin typeface="Comic Sans MS"/>
                <a:cs typeface="Comic Sans MS"/>
              </a:rPr>
              <a:t>: </a:t>
            </a:r>
            <a:r>
              <a:rPr dirty="0" sz="1350" spc="-190">
                <a:solidFill>
                  <a:srgbClr val="333333"/>
                </a:solidFill>
                <a:latin typeface="Dotum"/>
                <a:cs typeface="Dotum"/>
              </a:rPr>
              <a:t>부자</a:t>
            </a:r>
            <a:r>
              <a:rPr dirty="0" sz="1300" spc="-190">
                <a:solidFill>
                  <a:srgbClr val="333333"/>
                </a:solidFill>
                <a:latin typeface="Microsoft Sans Serif"/>
                <a:cs typeface="Microsoft Sans Serif"/>
              </a:rPr>
              <a:t>(</a:t>
            </a:r>
            <a:r>
              <a:rPr dirty="0" sz="1350" spc="-170">
                <a:solidFill>
                  <a:srgbClr val="333333"/>
                </a:solidFill>
                <a:latin typeface="SimSun"/>
                <a:cs typeface="SimSun"/>
              </a:rPr>
              <a:t>父子</a:t>
            </a:r>
            <a:r>
              <a:rPr dirty="0" sz="1300">
                <a:solidFill>
                  <a:srgbClr val="333333"/>
                </a:solidFill>
                <a:latin typeface="Microsoft Sans Serif"/>
                <a:cs typeface="Microsoft Sans Serif"/>
              </a:rPr>
              <a:t>) -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윗세대와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80">
                <a:solidFill>
                  <a:srgbClr val="333333"/>
                </a:solidFill>
                <a:latin typeface="Dotum"/>
                <a:cs typeface="Dotum"/>
              </a:rPr>
              <a:t>아랫세대</a:t>
            </a:r>
            <a:endParaRPr sz="1350">
              <a:latin typeface="Dotum"/>
              <a:cs typeface="Dotum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4587875" y="6023406"/>
            <a:ext cx="2878455" cy="23495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50" spc="-225">
                <a:solidFill>
                  <a:srgbClr val="7E1C1C"/>
                </a:solidFill>
                <a:latin typeface="Dotum"/>
                <a:cs typeface="Dotum"/>
              </a:rPr>
              <a:t>수평관계</a:t>
            </a:r>
            <a:r>
              <a:rPr dirty="0" sz="1350" spc="-145">
                <a:solidFill>
                  <a:srgbClr val="7E1C1C"/>
                </a:solidFill>
                <a:latin typeface="Comic Sans MS"/>
                <a:cs typeface="Comic Sans MS"/>
              </a:rPr>
              <a:t>: </a:t>
            </a:r>
            <a:r>
              <a:rPr dirty="0" sz="1350" spc="-190">
                <a:solidFill>
                  <a:srgbClr val="333333"/>
                </a:solidFill>
                <a:latin typeface="Dotum"/>
                <a:cs typeface="Dotum"/>
              </a:rPr>
              <a:t>부부</a:t>
            </a:r>
            <a:r>
              <a:rPr dirty="0" sz="1300" spc="-190">
                <a:solidFill>
                  <a:srgbClr val="333333"/>
                </a:solidFill>
                <a:latin typeface="Microsoft Sans Serif"/>
                <a:cs typeface="Microsoft Sans Serif"/>
              </a:rPr>
              <a:t>(</a:t>
            </a:r>
            <a:r>
              <a:rPr dirty="0" sz="1350" spc="-170">
                <a:solidFill>
                  <a:srgbClr val="333333"/>
                </a:solidFill>
                <a:latin typeface="SimSun"/>
                <a:cs typeface="SimSun"/>
              </a:rPr>
              <a:t>夫婦</a:t>
            </a:r>
            <a:r>
              <a:rPr dirty="0" sz="1300" spc="-5">
                <a:solidFill>
                  <a:srgbClr val="333333"/>
                </a:solidFill>
                <a:latin typeface="Microsoft Sans Serif"/>
                <a:cs typeface="Microsoft Sans Serif"/>
              </a:rPr>
              <a:t>), </a:t>
            </a:r>
            <a:r>
              <a:rPr dirty="0" sz="1350" spc="-190">
                <a:solidFill>
                  <a:srgbClr val="333333"/>
                </a:solidFill>
                <a:latin typeface="Dotum"/>
                <a:cs typeface="Dotum"/>
              </a:rPr>
              <a:t>형제</a:t>
            </a:r>
            <a:r>
              <a:rPr dirty="0" sz="1300" spc="-190">
                <a:solidFill>
                  <a:srgbClr val="333333"/>
                </a:solidFill>
                <a:latin typeface="Microsoft Sans Serif"/>
                <a:cs typeface="Microsoft Sans Serif"/>
              </a:rPr>
              <a:t>(</a:t>
            </a:r>
            <a:r>
              <a:rPr dirty="0" sz="1350" spc="-170">
                <a:solidFill>
                  <a:srgbClr val="333333"/>
                </a:solidFill>
                <a:latin typeface="SimSun"/>
                <a:cs typeface="SimSun"/>
              </a:rPr>
              <a:t>兄弟</a:t>
            </a:r>
            <a:r>
              <a:rPr dirty="0" sz="1300" spc="-5">
                <a:solidFill>
                  <a:srgbClr val="333333"/>
                </a:solidFill>
                <a:latin typeface="Microsoft Sans Serif"/>
                <a:cs typeface="Microsoft Sans Serif"/>
              </a:rPr>
              <a:t>) -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같은</a:t>
            </a:r>
            <a:r>
              <a:rPr dirty="0" sz="1350" spc="-11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333333"/>
                </a:solidFill>
                <a:latin typeface="Dotum"/>
                <a:cs typeface="Dotum"/>
              </a:rPr>
              <a:t>세대</a:t>
            </a:r>
            <a:endParaRPr sz="1350">
              <a:latin typeface="Dotum"/>
              <a:cs typeface="Dotum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4587875" y="6328206"/>
            <a:ext cx="2385695" cy="23495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50" spc="-225">
                <a:solidFill>
                  <a:srgbClr val="7E1C1C"/>
                </a:solidFill>
                <a:latin typeface="Dotum"/>
                <a:cs typeface="Dotum"/>
              </a:rPr>
              <a:t>중심관계</a:t>
            </a:r>
            <a:r>
              <a:rPr dirty="0" sz="1350" spc="-145">
                <a:solidFill>
                  <a:srgbClr val="7E1C1C"/>
                </a:solidFill>
                <a:latin typeface="Comic Sans MS"/>
                <a:cs typeface="Comic Sans MS"/>
              </a:rPr>
              <a:t>: </a:t>
            </a:r>
            <a:r>
              <a:rPr dirty="0" sz="1350" spc="-190">
                <a:solidFill>
                  <a:srgbClr val="333333"/>
                </a:solidFill>
                <a:latin typeface="Dotum"/>
                <a:cs typeface="Dotum"/>
              </a:rPr>
              <a:t>군신</a:t>
            </a:r>
            <a:r>
              <a:rPr dirty="0" sz="1300" spc="-190">
                <a:solidFill>
                  <a:srgbClr val="333333"/>
                </a:solidFill>
                <a:latin typeface="Microsoft Sans Serif"/>
                <a:cs typeface="Microsoft Sans Serif"/>
              </a:rPr>
              <a:t>(</a:t>
            </a:r>
            <a:r>
              <a:rPr dirty="0" sz="1350" spc="-170">
                <a:solidFill>
                  <a:srgbClr val="333333"/>
                </a:solidFill>
                <a:latin typeface="SimSun"/>
                <a:cs typeface="SimSun"/>
              </a:rPr>
              <a:t>君臣</a:t>
            </a:r>
            <a:r>
              <a:rPr dirty="0" sz="1300">
                <a:solidFill>
                  <a:srgbClr val="333333"/>
                </a:solidFill>
                <a:latin typeface="Microsoft Sans Serif"/>
                <a:cs typeface="Microsoft Sans Serif"/>
              </a:rPr>
              <a:t>) -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체계의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333333"/>
                </a:solidFill>
                <a:latin typeface="Dotum"/>
                <a:cs typeface="Dotum"/>
              </a:rPr>
              <a:t>중심축</a:t>
            </a:r>
            <a:endParaRPr sz="1350">
              <a:latin typeface="Dotum"/>
              <a:cs typeface="Dotum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4587875" y="6699501"/>
            <a:ext cx="278892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 spc="-240">
                <a:solidFill>
                  <a:srgbClr val="333333"/>
                </a:solidFill>
                <a:latin typeface="Dotum"/>
                <a:cs typeface="Dotum"/>
              </a:rPr>
              <a:t>모든</a:t>
            </a:r>
            <a:r>
              <a:rPr dirty="0" sz="1200" spc="-11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333333"/>
                </a:solidFill>
                <a:latin typeface="Dotum"/>
                <a:cs typeface="Dotum"/>
              </a:rPr>
              <a:t>인간관계와</a:t>
            </a:r>
            <a:r>
              <a:rPr dirty="0" sz="1200" spc="-11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333333"/>
                </a:solidFill>
                <a:latin typeface="Dotum"/>
                <a:cs typeface="Dotum"/>
              </a:rPr>
              <a:t>우주자연을</a:t>
            </a:r>
            <a:r>
              <a:rPr dirty="0" sz="1200" spc="-11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333333"/>
                </a:solidFill>
                <a:latin typeface="Dotum"/>
                <a:cs typeface="Dotum"/>
              </a:rPr>
              <a:t>포괄하는</a:t>
            </a:r>
            <a:r>
              <a:rPr dirty="0" sz="1200" spc="-11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333333"/>
                </a:solidFill>
                <a:latin typeface="Dotum"/>
                <a:cs typeface="Dotum"/>
              </a:rPr>
              <a:t>구조적</a:t>
            </a:r>
            <a:r>
              <a:rPr dirty="0" sz="1200" spc="-11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200" spc="-140">
                <a:solidFill>
                  <a:srgbClr val="333333"/>
                </a:solidFill>
                <a:latin typeface="Dotum"/>
                <a:cs typeface="Dotum"/>
              </a:rPr>
              <a:t>개념</a:t>
            </a:r>
            <a:endParaRPr sz="1200">
              <a:latin typeface="Dotum"/>
              <a:cs typeface="Dotum"/>
            </a:endParaRPr>
          </a:p>
        </p:txBody>
      </p:sp>
      <p:sp>
        <p:nvSpPr>
          <p:cNvPr id="17" name="object 17" descr=""/>
          <p:cNvSpPr/>
          <p:nvPr/>
        </p:nvSpPr>
        <p:spPr>
          <a:xfrm>
            <a:off x="0" y="0"/>
            <a:ext cx="12192000" cy="76200"/>
          </a:xfrm>
          <a:custGeom>
            <a:avLst/>
            <a:gdLst/>
            <a:ahLst/>
            <a:cxnLst/>
            <a:rect l="l" t="t" r="r" b="b"/>
            <a:pathLst>
              <a:path w="12192000" h="76200">
                <a:moveTo>
                  <a:pt x="12191999" y="76199"/>
                </a:moveTo>
                <a:lnTo>
                  <a:pt x="0" y="761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76199"/>
                </a:lnTo>
                <a:close/>
              </a:path>
            </a:pathLst>
          </a:custGeom>
          <a:solidFill>
            <a:srgbClr val="9A212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/>
          <p:nvPr/>
        </p:nvSpPr>
        <p:spPr>
          <a:xfrm>
            <a:off x="7791450" y="3076574"/>
            <a:ext cx="666750" cy="666750"/>
          </a:xfrm>
          <a:custGeom>
            <a:avLst/>
            <a:gdLst/>
            <a:ahLst/>
            <a:cxnLst/>
            <a:rect l="l" t="t" r="r" b="b"/>
            <a:pathLst>
              <a:path w="666750" h="666750">
                <a:moveTo>
                  <a:pt x="333374" y="666749"/>
                </a:moveTo>
                <a:lnTo>
                  <a:pt x="292563" y="664242"/>
                </a:lnTo>
                <a:lnTo>
                  <a:pt x="252371" y="656759"/>
                </a:lnTo>
                <a:lnTo>
                  <a:pt x="213397" y="644412"/>
                </a:lnTo>
                <a:lnTo>
                  <a:pt x="176223" y="627385"/>
                </a:lnTo>
                <a:lnTo>
                  <a:pt x="141412" y="605936"/>
                </a:lnTo>
                <a:lnTo>
                  <a:pt x="109493" y="580389"/>
                </a:lnTo>
                <a:lnTo>
                  <a:pt x="80941" y="551128"/>
                </a:lnTo>
                <a:lnTo>
                  <a:pt x="56183" y="518588"/>
                </a:lnTo>
                <a:lnTo>
                  <a:pt x="35594" y="483261"/>
                </a:lnTo>
                <a:lnTo>
                  <a:pt x="19487" y="445685"/>
                </a:lnTo>
                <a:lnTo>
                  <a:pt x="8100" y="406420"/>
                </a:lnTo>
                <a:lnTo>
                  <a:pt x="1605" y="366051"/>
                </a:lnTo>
                <a:lnTo>
                  <a:pt x="0" y="333374"/>
                </a:lnTo>
                <a:lnTo>
                  <a:pt x="100" y="325191"/>
                </a:lnTo>
                <a:lnTo>
                  <a:pt x="3608" y="284458"/>
                </a:lnTo>
                <a:lnTo>
                  <a:pt x="12075" y="244461"/>
                </a:lnTo>
                <a:lnTo>
                  <a:pt x="25376" y="205797"/>
                </a:lnTo>
                <a:lnTo>
                  <a:pt x="43310" y="169052"/>
                </a:lnTo>
                <a:lnTo>
                  <a:pt x="65605" y="134783"/>
                </a:lnTo>
                <a:lnTo>
                  <a:pt x="91927" y="103501"/>
                </a:lnTo>
                <a:lnTo>
                  <a:pt x="121884" y="75672"/>
                </a:lnTo>
                <a:lnTo>
                  <a:pt x="155022" y="51720"/>
                </a:lnTo>
                <a:lnTo>
                  <a:pt x="190838" y="32007"/>
                </a:lnTo>
                <a:lnTo>
                  <a:pt x="228798" y="16826"/>
                </a:lnTo>
                <a:lnTo>
                  <a:pt x="268336" y="6405"/>
                </a:lnTo>
                <a:lnTo>
                  <a:pt x="308852" y="903"/>
                </a:lnTo>
                <a:lnTo>
                  <a:pt x="333374" y="0"/>
                </a:lnTo>
                <a:lnTo>
                  <a:pt x="341558" y="100"/>
                </a:lnTo>
                <a:lnTo>
                  <a:pt x="382291" y="3608"/>
                </a:lnTo>
                <a:lnTo>
                  <a:pt x="422287" y="12075"/>
                </a:lnTo>
                <a:lnTo>
                  <a:pt x="460951" y="25376"/>
                </a:lnTo>
                <a:lnTo>
                  <a:pt x="497696" y="43310"/>
                </a:lnTo>
                <a:lnTo>
                  <a:pt x="531966" y="65605"/>
                </a:lnTo>
                <a:lnTo>
                  <a:pt x="563248" y="91927"/>
                </a:lnTo>
                <a:lnTo>
                  <a:pt x="591077" y="121884"/>
                </a:lnTo>
                <a:lnTo>
                  <a:pt x="615029" y="155022"/>
                </a:lnTo>
                <a:lnTo>
                  <a:pt x="634742" y="190838"/>
                </a:lnTo>
                <a:lnTo>
                  <a:pt x="649923" y="228798"/>
                </a:lnTo>
                <a:lnTo>
                  <a:pt x="660344" y="268336"/>
                </a:lnTo>
                <a:lnTo>
                  <a:pt x="665846" y="308852"/>
                </a:lnTo>
                <a:lnTo>
                  <a:pt x="666749" y="333374"/>
                </a:lnTo>
                <a:lnTo>
                  <a:pt x="666649" y="341558"/>
                </a:lnTo>
                <a:lnTo>
                  <a:pt x="663141" y="382291"/>
                </a:lnTo>
                <a:lnTo>
                  <a:pt x="654674" y="422287"/>
                </a:lnTo>
                <a:lnTo>
                  <a:pt x="641373" y="460951"/>
                </a:lnTo>
                <a:lnTo>
                  <a:pt x="623439" y="497696"/>
                </a:lnTo>
                <a:lnTo>
                  <a:pt x="601144" y="531966"/>
                </a:lnTo>
                <a:lnTo>
                  <a:pt x="574822" y="563248"/>
                </a:lnTo>
                <a:lnTo>
                  <a:pt x="544865" y="591077"/>
                </a:lnTo>
                <a:lnTo>
                  <a:pt x="511727" y="615029"/>
                </a:lnTo>
                <a:lnTo>
                  <a:pt x="475911" y="634742"/>
                </a:lnTo>
                <a:lnTo>
                  <a:pt x="437950" y="649923"/>
                </a:lnTo>
                <a:lnTo>
                  <a:pt x="398413" y="660344"/>
                </a:lnTo>
                <a:lnTo>
                  <a:pt x="357897" y="665846"/>
                </a:lnTo>
                <a:lnTo>
                  <a:pt x="333374" y="666749"/>
                </a:lnTo>
                <a:close/>
              </a:path>
            </a:pathLst>
          </a:custGeom>
          <a:solidFill>
            <a:srgbClr val="9A212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 txBox="1"/>
          <p:nvPr/>
        </p:nvSpPr>
        <p:spPr>
          <a:xfrm>
            <a:off x="7849592" y="3230157"/>
            <a:ext cx="550545" cy="2882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700" spc="-210" b="1">
                <a:solidFill>
                  <a:srgbClr val="FFFFFF"/>
                </a:solidFill>
                <a:latin typeface="BIZ UDPGothic"/>
                <a:cs typeface="BIZ UDPGothic"/>
              </a:rPr>
              <a:t>土</a:t>
            </a:r>
            <a:r>
              <a:rPr dirty="0" sz="1700" spc="-90" b="1">
                <a:solidFill>
                  <a:srgbClr val="FFFFFF"/>
                </a:solidFill>
                <a:latin typeface="Century Gothic"/>
                <a:cs typeface="Century Gothic"/>
              </a:rPr>
              <a:t>(</a:t>
            </a:r>
            <a:r>
              <a:rPr dirty="0" sz="1700" spc="-210" b="1">
                <a:solidFill>
                  <a:srgbClr val="FFFFFF"/>
                </a:solidFill>
                <a:latin typeface="BIZ UDPGothic"/>
                <a:cs typeface="BIZ UDPGothic"/>
              </a:rPr>
              <a:t>信</a:t>
            </a:r>
            <a:r>
              <a:rPr dirty="0" sz="1700" spc="-50" b="1">
                <a:solidFill>
                  <a:srgbClr val="FFFFFF"/>
                </a:solidFill>
                <a:latin typeface="Century Gothic"/>
                <a:cs typeface="Century Gothic"/>
              </a:rPr>
              <a:t>)</a:t>
            </a:r>
            <a:endParaRPr sz="1700">
              <a:latin typeface="Century Gothic"/>
              <a:cs typeface="Century Gothic"/>
            </a:endParaRPr>
          </a:p>
        </p:txBody>
      </p:sp>
      <p:sp>
        <p:nvSpPr>
          <p:cNvPr id="20" name="object 20" descr=""/>
          <p:cNvSpPr/>
          <p:nvPr/>
        </p:nvSpPr>
        <p:spPr>
          <a:xfrm>
            <a:off x="7839075" y="2171699"/>
            <a:ext cx="571500" cy="571500"/>
          </a:xfrm>
          <a:custGeom>
            <a:avLst/>
            <a:gdLst/>
            <a:ahLst/>
            <a:cxnLst/>
            <a:rect l="l" t="t" r="r" b="b"/>
            <a:pathLst>
              <a:path w="571500" h="571500">
                <a:moveTo>
                  <a:pt x="285749" y="571499"/>
                </a:moveTo>
                <a:lnTo>
                  <a:pt x="243821" y="568407"/>
                </a:lnTo>
                <a:lnTo>
                  <a:pt x="202801" y="559195"/>
                </a:lnTo>
                <a:lnTo>
                  <a:pt x="163575" y="544064"/>
                </a:lnTo>
                <a:lnTo>
                  <a:pt x="126995" y="523342"/>
                </a:lnTo>
                <a:lnTo>
                  <a:pt x="93851" y="497476"/>
                </a:lnTo>
                <a:lnTo>
                  <a:pt x="64862" y="467027"/>
                </a:lnTo>
                <a:lnTo>
                  <a:pt x="40653" y="432654"/>
                </a:lnTo>
                <a:lnTo>
                  <a:pt x="21751" y="395101"/>
                </a:lnTo>
                <a:lnTo>
                  <a:pt x="8563" y="355181"/>
                </a:lnTo>
                <a:lnTo>
                  <a:pt x="1375" y="313758"/>
                </a:lnTo>
                <a:lnTo>
                  <a:pt x="0" y="285749"/>
                </a:lnTo>
                <a:lnTo>
                  <a:pt x="343" y="271728"/>
                </a:lnTo>
                <a:lnTo>
                  <a:pt x="5490" y="230002"/>
                </a:lnTo>
                <a:lnTo>
                  <a:pt x="16703" y="189483"/>
                </a:lnTo>
                <a:lnTo>
                  <a:pt x="33740" y="151048"/>
                </a:lnTo>
                <a:lnTo>
                  <a:pt x="56233" y="115528"/>
                </a:lnTo>
                <a:lnTo>
                  <a:pt x="83694" y="83694"/>
                </a:lnTo>
                <a:lnTo>
                  <a:pt x="115528" y="56233"/>
                </a:lnTo>
                <a:lnTo>
                  <a:pt x="151048" y="33740"/>
                </a:lnTo>
                <a:lnTo>
                  <a:pt x="189483" y="16703"/>
                </a:lnTo>
                <a:lnTo>
                  <a:pt x="230002" y="5490"/>
                </a:lnTo>
                <a:lnTo>
                  <a:pt x="271728" y="344"/>
                </a:lnTo>
                <a:lnTo>
                  <a:pt x="285749" y="0"/>
                </a:lnTo>
                <a:lnTo>
                  <a:pt x="299771" y="344"/>
                </a:lnTo>
                <a:lnTo>
                  <a:pt x="341496" y="5490"/>
                </a:lnTo>
                <a:lnTo>
                  <a:pt x="382016" y="16703"/>
                </a:lnTo>
                <a:lnTo>
                  <a:pt x="420451" y="33740"/>
                </a:lnTo>
                <a:lnTo>
                  <a:pt x="455971" y="56233"/>
                </a:lnTo>
                <a:lnTo>
                  <a:pt x="487805" y="83694"/>
                </a:lnTo>
                <a:lnTo>
                  <a:pt x="515266" y="115528"/>
                </a:lnTo>
                <a:lnTo>
                  <a:pt x="537758" y="151048"/>
                </a:lnTo>
                <a:lnTo>
                  <a:pt x="554796" y="189483"/>
                </a:lnTo>
                <a:lnTo>
                  <a:pt x="566009" y="230002"/>
                </a:lnTo>
                <a:lnTo>
                  <a:pt x="571156" y="271728"/>
                </a:lnTo>
                <a:lnTo>
                  <a:pt x="571499" y="285749"/>
                </a:lnTo>
                <a:lnTo>
                  <a:pt x="571156" y="299771"/>
                </a:lnTo>
                <a:lnTo>
                  <a:pt x="566009" y="341496"/>
                </a:lnTo>
                <a:lnTo>
                  <a:pt x="554796" y="382016"/>
                </a:lnTo>
                <a:lnTo>
                  <a:pt x="537758" y="420451"/>
                </a:lnTo>
                <a:lnTo>
                  <a:pt x="515266" y="455971"/>
                </a:lnTo>
                <a:lnTo>
                  <a:pt x="487805" y="487805"/>
                </a:lnTo>
                <a:lnTo>
                  <a:pt x="455971" y="515266"/>
                </a:lnTo>
                <a:lnTo>
                  <a:pt x="420451" y="537758"/>
                </a:lnTo>
                <a:lnTo>
                  <a:pt x="382016" y="554796"/>
                </a:lnTo>
                <a:lnTo>
                  <a:pt x="341496" y="566009"/>
                </a:lnTo>
                <a:lnTo>
                  <a:pt x="299771" y="571155"/>
                </a:lnTo>
                <a:lnTo>
                  <a:pt x="285749" y="571499"/>
                </a:lnTo>
                <a:close/>
              </a:path>
            </a:pathLst>
          </a:custGeom>
          <a:solidFill>
            <a:srgbClr val="3A59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 txBox="1"/>
          <p:nvPr/>
        </p:nvSpPr>
        <p:spPr>
          <a:xfrm>
            <a:off x="7908081" y="2312692"/>
            <a:ext cx="433705" cy="233679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350" spc="-170">
                <a:solidFill>
                  <a:srgbClr val="FFFFFF"/>
                </a:solidFill>
                <a:latin typeface="SimSun"/>
                <a:cs typeface="SimSun"/>
              </a:rPr>
              <a:t>木</a:t>
            </a:r>
            <a:r>
              <a:rPr dirty="0" sz="1350" spc="-45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dirty="0" sz="1350" spc="-170">
                <a:solidFill>
                  <a:srgbClr val="FFFFFF"/>
                </a:solidFill>
                <a:latin typeface="SimSun"/>
                <a:cs typeface="SimSun"/>
              </a:rPr>
              <a:t>仁</a:t>
            </a:r>
            <a:r>
              <a:rPr dirty="0" sz="1350" spc="-5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1350">
              <a:latin typeface="Arial"/>
              <a:cs typeface="Arial"/>
            </a:endParaRPr>
          </a:p>
        </p:txBody>
      </p:sp>
      <p:sp>
        <p:nvSpPr>
          <p:cNvPr id="22" name="object 22" descr=""/>
          <p:cNvSpPr/>
          <p:nvPr/>
        </p:nvSpPr>
        <p:spPr>
          <a:xfrm>
            <a:off x="7839075" y="4076699"/>
            <a:ext cx="571500" cy="571500"/>
          </a:xfrm>
          <a:custGeom>
            <a:avLst/>
            <a:gdLst/>
            <a:ahLst/>
            <a:cxnLst/>
            <a:rect l="l" t="t" r="r" b="b"/>
            <a:pathLst>
              <a:path w="571500" h="571500">
                <a:moveTo>
                  <a:pt x="285749" y="571499"/>
                </a:moveTo>
                <a:lnTo>
                  <a:pt x="243821" y="568407"/>
                </a:lnTo>
                <a:lnTo>
                  <a:pt x="202801" y="559195"/>
                </a:lnTo>
                <a:lnTo>
                  <a:pt x="163575" y="544064"/>
                </a:lnTo>
                <a:lnTo>
                  <a:pt x="126995" y="523341"/>
                </a:lnTo>
                <a:lnTo>
                  <a:pt x="93851" y="497476"/>
                </a:lnTo>
                <a:lnTo>
                  <a:pt x="64862" y="467027"/>
                </a:lnTo>
                <a:lnTo>
                  <a:pt x="40653" y="432654"/>
                </a:lnTo>
                <a:lnTo>
                  <a:pt x="21751" y="395101"/>
                </a:lnTo>
                <a:lnTo>
                  <a:pt x="8563" y="355181"/>
                </a:lnTo>
                <a:lnTo>
                  <a:pt x="1375" y="313758"/>
                </a:lnTo>
                <a:lnTo>
                  <a:pt x="0" y="285749"/>
                </a:lnTo>
                <a:lnTo>
                  <a:pt x="343" y="271728"/>
                </a:lnTo>
                <a:lnTo>
                  <a:pt x="5490" y="230002"/>
                </a:lnTo>
                <a:lnTo>
                  <a:pt x="16703" y="189483"/>
                </a:lnTo>
                <a:lnTo>
                  <a:pt x="33740" y="151048"/>
                </a:lnTo>
                <a:lnTo>
                  <a:pt x="56233" y="115528"/>
                </a:lnTo>
                <a:lnTo>
                  <a:pt x="83694" y="83693"/>
                </a:lnTo>
                <a:lnTo>
                  <a:pt x="115528" y="56233"/>
                </a:lnTo>
                <a:lnTo>
                  <a:pt x="151048" y="33741"/>
                </a:lnTo>
                <a:lnTo>
                  <a:pt x="189483" y="16703"/>
                </a:lnTo>
                <a:lnTo>
                  <a:pt x="230002" y="5490"/>
                </a:lnTo>
                <a:lnTo>
                  <a:pt x="271728" y="344"/>
                </a:lnTo>
                <a:lnTo>
                  <a:pt x="285749" y="0"/>
                </a:lnTo>
                <a:lnTo>
                  <a:pt x="299771" y="344"/>
                </a:lnTo>
                <a:lnTo>
                  <a:pt x="341496" y="5490"/>
                </a:lnTo>
                <a:lnTo>
                  <a:pt x="382016" y="16703"/>
                </a:lnTo>
                <a:lnTo>
                  <a:pt x="420451" y="33741"/>
                </a:lnTo>
                <a:lnTo>
                  <a:pt x="455971" y="56233"/>
                </a:lnTo>
                <a:lnTo>
                  <a:pt x="487805" y="83693"/>
                </a:lnTo>
                <a:lnTo>
                  <a:pt x="515266" y="115528"/>
                </a:lnTo>
                <a:lnTo>
                  <a:pt x="537758" y="151048"/>
                </a:lnTo>
                <a:lnTo>
                  <a:pt x="554796" y="189483"/>
                </a:lnTo>
                <a:lnTo>
                  <a:pt x="566009" y="230002"/>
                </a:lnTo>
                <a:lnTo>
                  <a:pt x="571156" y="271728"/>
                </a:lnTo>
                <a:lnTo>
                  <a:pt x="571499" y="285749"/>
                </a:lnTo>
                <a:lnTo>
                  <a:pt x="571156" y="299771"/>
                </a:lnTo>
                <a:lnTo>
                  <a:pt x="566009" y="341496"/>
                </a:lnTo>
                <a:lnTo>
                  <a:pt x="554796" y="382016"/>
                </a:lnTo>
                <a:lnTo>
                  <a:pt x="537758" y="420451"/>
                </a:lnTo>
                <a:lnTo>
                  <a:pt x="515266" y="455970"/>
                </a:lnTo>
                <a:lnTo>
                  <a:pt x="487805" y="487805"/>
                </a:lnTo>
                <a:lnTo>
                  <a:pt x="455971" y="515266"/>
                </a:lnTo>
                <a:lnTo>
                  <a:pt x="420451" y="537758"/>
                </a:lnTo>
                <a:lnTo>
                  <a:pt x="382016" y="554796"/>
                </a:lnTo>
                <a:lnTo>
                  <a:pt x="341496" y="566008"/>
                </a:lnTo>
                <a:lnTo>
                  <a:pt x="299771" y="571155"/>
                </a:lnTo>
                <a:lnTo>
                  <a:pt x="285749" y="571499"/>
                </a:lnTo>
                <a:close/>
              </a:path>
            </a:pathLst>
          </a:custGeom>
          <a:solidFill>
            <a:srgbClr val="6A6F5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 descr=""/>
          <p:cNvSpPr txBox="1"/>
          <p:nvPr/>
        </p:nvSpPr>
        <p:spPr>
          <a:xfrm>
            <a:off x="7908081" y="4217692"/>
            <a:ext cx="433705" cy="233679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350" spc="-170">
                <a:solidFill>
                  <a:srgbClr val="FFFFFF"/>
                </a:solidFill>
                <a:latin typeface="SimSun"/>
                <a:cs typeface="SimSun"/>
              </a:rPr>
              <a:t>金</a:t>
            </a:r>
            <a:r>
              <a:rPr dirty="0" sz="1350" spc="-45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dirty="0" sz="1350" spc="-170">
                <a:solidFill>
                  <a:srgbClr val="FFFFFF"/>
                </a:solidFill>
                <a:latin typeface="SimSun"/>
                <a:cs typeface="SimSun"/>
              </a:rPr>
              <a:t>義</a:t>
            </a:r>
            <a:r>
              <a:rPr dirty="0" sz="1350" spc="-5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1350">
              <a:latin typeface="Arial"/>
              <a:cs typeface="Arial"/>
            </a:endParaRPr>
          </a:p>
        </p:txBody>
      </p:sp>
      <p:sp>
        <p:nvSpPr>
          <p:cNvPr id="24" name="object 24" descr=""/>
          <p:cNvSpPr/>
          <p:nvPr/>
        </p:nvSpPr>
        <p:spPr>
          <a:xfrm>
            <a:off x="6886575" y="3124199"/>
            <a:ext cx="571500" cy="571500"/>
          </a:xfrm>
          <a:custGeom>
            <a:avLst/>
            <a:gdLst/>
            <a:ahLst/>
            <a:cxnLst/>
            <a:rect l="l" t="t" r="r" b="b"/>
            <a:pathLst>
              <a:path w="571500" h="571500">
                <a:moveTo>
                  <a:pt x="285749" y="571499"/>
                </a:moveTo>
                <a:lnTo>
                  <a:pt x="243821" y="568407"/>
                </a:lnTo>
                <a:lnTo>
                  <a:pt x="202801" y="559195"/>
                </a:lnTo>
                <a:lnTo>
                  <a:pt x="163575" y="544065"/>
                </a:lnTo>
                <a:lnTo>
                  <a:pt x="126995" y="523342"/>
                </a:lnTo>
                <a:lnTo>
                  <a:pt x="93851" y="497476"/>
                </a:lnTo>
                <a:lnTo>
                  <a:pt x="64862" y="467027"/>
                </a:lnTo>
                <a:lnTo>
                  <a:pt x="40653" y="432654"/>
                </a:lnTo>
                <a:lnTo>
                  <a:pt x="21751" y="395101"/>
                </a:lnTo>
                <a:lnTo>
                  <a:pt x="8563" y="355181"/>
                </a:lnTo>
                <a:lnTo>
                  <a:pt x="1375" y="313758"/>
                </a:lnTo>
                <a:lnTo>
                  <a:pt x="0" y="285749"/>
                </a:lnTo>
                <a:lnTo>
                  <a:pt x="343" y="271728"/>
                </a:lnTo>
                <a:lnTo>
                  <a:pt x="5490" y="230002"/>
                </a:lnTo>
                <a:lnTo>
                  <a:pt x="16703" y="189483"/>
                </a:lnTo>
                <a:lnTo>
                  <a:pt x="33740" y="151048"/>
                </a:lnTo>
                <a:lnTo>
                  <a:pt x="56233" y="115528"/>
                </a:lnTo>
                <a:lnTo>
                  <a:pt x="83694" y="83694"/>
                </a:lnTo>
                <a:lnTo>
                  <a:pt x="115528" y="56233"/>
                </a:lnTo>
                <a:lnTo>
                  <a:pt x="151048" y="33740"/>
                </a:lnTo>
                <a:lnTo>
                  <a:pt x="189483" y="16703"/>
                </a:lnTo>
                <a:lnTo>
                  <a:pt x="230002" y="5490"/>
                </a:lnTo>
                <a:lnTo>
                  <a:pt x="271728" y="344"/>
                </a:lnTo>
                <a:lnTo>
                  <a:pt x="285749" y="0"/>
                </a:lnTo>
                <a:lnTo>
                  <a:pt x="299771" y="344"/>
                </a:lnTo>
                <a:lnTo>
                  <a:pt x="341496" y="5490"/>
                </a:lnTo>
                <a:lnTo>
                  <a:pt x="382016" y="16703"/>
                </a:lnTo>
                <a:lnTo>
                  <a:pt x="420451" y="33740"/>
                </a:lnTo>
                <a:lnTo>
                  <a:pt x="455971" y="56233"/>
                </a:lnTo>
                <a:lnTo>
                  <a:pt x="487805" y="83694"/>
                </a:lnTo>
                <a:lnTo>
                  <a:pt x="515266" y="115528"/>
                </a:lnTo>
                <a:lnTo>
                  <a:pt x="537758" y="151048"/>
                </a:lnTo>
                <a:lnTo>
                  <a:pt x="554796" y="189483"/>
                </a:lnTo>
                <a:lnTo>
                  <a:pt x="566009" y="230002"/>
                </a:lnTo>
                <a:lnTo>
                  <a:pt x="571155" y="271728"/>
                </a:lnTo>
                <a:lnTo>
                  <a:pt x="571499" y="285749"/>
                </a:lnTo>
                <a:lnTo>
                  <a:pt x="571155" y="299771"/>
                </a:lnTo>
                <a:lnTo>
                  <a:pt x="566009" y="341496"/>
                </a:lnTo>
                <a:lnTo>
                  <a:pt x="554796" y="382016"/>
                </a:lnTo>
                <a:lnTo>
                  <a:pt x="537758" y="420451"/>
                </a:lnTo>
                <a:lnTo>
                  <a:pt x="515266" y="455971"/>
                </a:lnTo>
                <a:lnTo>
                  <a:pt x="487805" y="487805"/>
                </a:lnTo>
                <a:lnTo>
                  <a:pt x="455971" y="515266"/>
                </a:lnTo>
                <a:lnTo>
                  <a:pt x="420451" y="537758"/>
                </a:lnTo>
                <a:lnTo>
                  <a:pt x="382016" y="554796"/>
                </a:lnTo>
                <a:lnTo>
                  <a:pt x="341496" y="566009"/>
                </a:lnTo>
                <a:lnTo>
                  <a:pt x="299771" y="571156"/>
                </a:lnTo>
                <a:lnTo>
                  <a:pt x="285749" y="571499"/>
                </a:lnTo>
                <a:close/>
              </a:path>
            </a:pathLst>
          </a:custGeom>
          <a:solidFill>
            <a:srgbClr val="457B9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 descr=""/>
          <p:cNvSpPr txBox="1"/>
          <p:nvPr/>
        </p:nvSpPr>
        <p:spPr>
          <a:xfrm>
            <a:off x="6955581" y="3265192"/>
            <a:ext cx="433705" cy="233679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350" spc="-170">
                <a:solidFill>
                  <a:srgbClr val="FFFFFF"/>
                </a:solidFill>
                <a:latin typeface="SimSun"/>
                <a:cs typeface="SimSun"/>
              </a:rPr>
              <a:t>水</a:t>
            </a:r>
            <a:r>
              <a:rPr dirty="0" sz="1350" spc="-45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dirty="0" sz="1350" spc="-170">
                <a:solidFill>
                  <a:srgbClr val="FFFFFF"/>
                </a:solidFill>
                <a:latin typeface="SimSun"/>
                <a:cs typeface="SimSun"/>
              </a:rPr>
              <a:t>智</a:t>
            </a:r>
            <a:r>
              <a:rPr dirty="0" sz="1350" spc="-5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1350">
              <a:latin typeface="Arial"/>
              <a:cs typeface="Arial"/>
            </a:endParaRPr>
          </a:p>
        </p:txBody>
      </p:sp>
      <p:sp>
        <p:nvSpPr>
          <p:cNvPr id="26" name="object 26" descr=""/>
          <p:cNvSpPr/>
          <p:nvPr/>
        </p:nvSpPr>
        <p:spPr>
          <a:xfrm>
            <a:off x="8791574" y="3124199"/>
            <a:ext cx="571500" cy="571500"/>
          </a:xfrm>
          <a:custGeom>
            <a:avLst/>
            <a:gdLst/>
            <a:ahLst/>
            <a:cxnLst/>
            <a:rect l="l" t="t" r="r" b="b"/>
            <a:pathLst>
              <a:path w="571500" h="571500">
                <a:moveTo>
                  <a:pt x="285749" y="571499"/>
                </a:moveTo>
                <a:lnTo>
                  <a:pt x="243821" y="568407"/>
                </a:lnTo>
                <a:lnTo>
                  <a:pt x="202801" y="559195"/>
                </a:lnTo>
                <a:lnTo>
                  <a:pt x="163575" y="544065"/>
                </a:lnTo>
                <a:lnTo>
                  <a:pt x="126995" y="523342"/>
                </a:lnTo>
                <a:lnTo>
                  <a:pt x="93851" y="497476"/>
                </a:lnTo>
                <a:lnTo>
                  <a:pt x="64862" y="467027"/>
                </a:lnTo>
                <a:lnTo>
                  <a:pt x="40653" y="432654"/>
                </a:lnTo>
                <a:lnTo>
                  <a:pt x="21751" y="395101"/>
                </a:lnTo>
                <a:lnTo>
                  <a:pt x="8563" y="355181"/>
                </a:lnTo>
                <a:lnTo>
                  <a:pt x="1375" y="313758"/>
                </a:lnTo>
                <a:lnTo>
                  <a:pt x="0" y="285749"/>
                </a:lnTo>
                <a:lnTo>
                  <a:pt x="344" y="271728"/>
                </a:lnTo>
                <a:lnTo>
                  <a:pt x="5490" y="230002"/>
                </a:lnTo>
                <a:lnTo>
                  <a:pt x="16703" y="189483"/>
                </a:lnTo>
                <a:lnTo>
                  <a:pt x="33740" y="151048"/>
                </a:lnTo>
                <a:lnTo>
                  <a:pt x="56233" y="115528"/>
                </a:lnTo>
                <a:lnTo>
                  <a:pt x="83693" y="83694"/>
                </a:lnTo>
                <a:lnTo>
                  <a:pt x="115528" y="56233"/>
                </a:lnTo>
                <a:lnTo>
                  <a:pt x="151048" y="33740"/>
                </a:lnTo>
                <a:lnTo>
                  <a:pt x="189483" y="16703"/>
                </a:lnTo>
                <a:lnTo>
                  <a:pt x="230002" y="5490"/>
                </a:lnTo>
                <a:lnTo>
                  <a:pt x="271728" y="344"/>
                </a:lnTo>
                <a:lnTo>
                  <a:pt x="285749" y="0"/>
                </a:lnTo>
                <a:lnTo>
                  <a:pt x="299771" y="344"/>
                </a:lnTo>
                <a:lnTo>
                  <a:pt x="341496" y="5490"/>
                </a:lnTo>
                <a:lnTo>
                  <a:pt x="382016" y="16703"/>
                </a:lnTo>
                <a:lnTo>
                  <a:pt x="420451" y="33740"/>
                </a:lnTo>
                <a:lnTo>
                  <a:pt x="455970" y="56233"/>
                </a:lnTo>
                <a:lnTo>
                  <a:pt x="487805" y="83694"/>
                </a:lnTo>
                <a:lnTo>
                  <a:pt x="515266" y="115528"/>
                </a:lnTo>
                <a:lnTo>
                  <a:pt x="537758" y="151048"/>
                </a:lnTo>
                <a:lnTo>
                  <a:pt x="554796" y="189483"/>
                </a:lnTo>
                <a:lnTo>
                  <a:pt x="566008" y="230002"/>
                </a:lnTo>
                <a:lnTo>
                  <a:pt x="571156" y="271728"/>
                </a:lnTo>
                <a:lnTo>
                  <a:pt x="571499" y="285749"/>
                </a:lnTo>
                <a:lnTo>
                  <a:pt x="571156" y="299771"/>
                </a:lnTo>
                <a:lnTo>
                  <a:pt x="566008" y="341496"/>
                </a:lnTo>
                <a:lnTo>
                  <a:pt x="554796" y="382016"/>
                </a:lnTo>
                <a:lnTo>
                  <a:pt x="537758" y="420451"/>
                </a:lnTo>
                <a:lnTo>
                  <a:pt x="515266" y="455971"/>
                </a:lnTo>
                <a:lnTo>
                  <a:pt x="487805" y="487805"/>
                </a:lnTo>
                <a:lnTo>
                  <a:pt x="455970" y="515266"/>
                </a:lnTo>
                <a:lnTo>
                  <a:pt x="420451" y="537758"/>
                </a:lnTo>
                <a:lnTo>
                  <a:pt x="382016" y="554796"/>
                </a:lnTo>
                <a:lnTo>
                  <a:pt x="341496" y="566009"/>
                </a:lnTo>
                <a:lnTo>
                  <a:pt x="299771" y="571156"/>
                </a:lnTo>
                <a:lnTo>
                  <a:pt x="285749" y="571499"/>
                </a:lnTo>
                <a:close/>
              </a:path>
            </a:pathLst>
          </a:custGeom>
          <a:solidFill>
            <a:srgbClr val="BC6B2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 descr=""/>
          <p:cNvSpPr txBox="1"/>
          <p:nvPr/>
        </p:nvSpPr>
        <p:spPr>
          <a:xfrm>
            <a:off x="8860581" y="3265192"/>
            <a:ext cx="433705" cy="233679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350" spc="-170">
                <a:solidFill>
                  <a:srgbClr val="FFFFFF"/>
                </a:solidFill>
                <a:latin typeface="SimSun"/>
                <a:cs typeface="SimSun"/>
              </a:rPr>
              <a:t>火</a:t>
            </a:r>
            <a:r>
              <a:rPr dirty="0" sz="1350" spc="-45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dirty="0" sz="1350" spc="-170">
                <a:solidFill>
                  <a:srgbClr val="FFFFFF"/>
                </a:solidFill>
                <a:latin typeface="SimSun"/>
                <a:cs typeface="SimSun"/>
              </a:rPr>
              <a:t>禮</a:t>
            </a:r>
            <a:r>
              <a:rPr dirty="0" sz="1350" spc="-5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1350">
              <a:latin typeface="Arial"/>
              <a:cs typeface="Arial"/>
            </a:endParaRPr>
          </a:p>
        </p:txBody>
      </p:sp>
      <p:grpSp>
        <p:nvGrpSpPr>
          <p:cNvPr id="28" name="object 28" descr=""/>
          <p:cNvGrpSpPr/>
          <p:nvPr/>
        </p:nvGrpSpPr>
        <p:grpSpPr>
          <a:xfrm>
            <a:off x="7505700" y="2790824"/>
            <a:ext cx="1238250" cy="1238250"/>
            <a:chOff x="7505700" y="2790824"/>
            <a:chExt cx="1238250" cy="1238250"/>
          </a:xfrm>
        </p:grpSpPr>
        <p:sp>
          <p:nvSpPr>
            <p:cNvPr id="29" name="object 29" descr=""/>
            <p:cNvSpPr/>
            <p:nvPr/>
          </p:nvSpPr>
          <p:spPr>
            <a:xfrm>
              <a:off x="8124824" y="2790824"/>
              <a:ext cx="0" cy="285750"/>
            </a:xfrm>
            <a:custGeom>
              <a:avLst/>
              <a:gdLst/>
              <a:ahLst/>
              <a:cxnLst/>
              <a:rect l="l" t="t" r="r" b="b"/>
              <a:pathLst>
                <a:path w="0" h="285750">
                  <a:moveTo>
                    <a:pt x="0" y="0"/>
                  </a:moveTo>
                  <a:lnTo>
                    <a:pt x="0" y="285749"/>
                  </a:lnTo>
                </a:path>
              </a:pathLst>
            </a:custGeom>
            <a:ln w="19049">
              <a:solidFill>
                <a:srgbClr val="3A594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8124824" y="3743324"/>
              <a:ext cx="0" cy="285750"/>
            </a:xfrm>
            <a:custGeom>
              <a:avLst/>
              <a:gdLst/>
              <a:ahLst/>
              <a:cxnLst/>
              <a:rect l="l" t="t" r="r" b="b"/>
              <a:pathLst>
                <a:path w="0" h="285750">
                  <a:moveTo>
                    <a:pt x="0" y="0"/>
                  </a:moveTo>
                  <a:lnTo>
                    <a:pt x="0" y="285749"/>
                  </a:lnTo>
                </a:path>
              </a:pathLst>
            </a:custGeom>
            <a:ln w="19049">
              <a:solidFill>
                <a:srgbClr val="6A6F5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7505700" y="3409949"/>
              <a:ext cx="285750" cy="0"/>
            </a:xfrm>
            <a:custGeom>
              <a:avLst/>
              <a:gdLst/>
              <a:ahLst/>
              <a:cxnLst/>
              <a:rect l="l" t="t" r="r" b="b"/>
              <a:pathLst>
                <a:path w="285750" h="0">
                  <a:moveTo>
                    <a:pt x="0" y="0"/>
                  </a:moveTo>
                  <a:lnTo>
                    <a:pt x="285749" y="0"/>
                  </a:lnTo>
                </a:path>
              </a:pathLst>
            </a:custGeom>
            <a:ln w="19049">
              <a:solidFill>
                <a:srgbClr val="457B9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8458199" y="3409949"/>
              <a:ext cx="285750" cy="0"/>
            </a:xfrm>
            <a:custGeom>
              <a:avLst/>
              <a:gdLst/>
              <a:ahLst/>
              <a:cxnLst/>
              <a:rect l="l" t="t" r="r" b="b"/>
              <a:pathLst>
                <a:path w="285750" h="0">
                  <a:moveTo>
                    <a:pt x="0" y="0"/>
                  </a:moveTo>
                  <a:lnTo>
                    <a:pt x="285749" y="0"/>
                  </a:lnTo>
                </a:path>
              </a:pathLst>
            </a:custGeom>
            <a:ln w="19049">
              <a:solidFill>
                <a:srgbClr val="BC6B2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3" name="object 33" descr=""/>
          <p:cNvSpPr/>
          <p:nvPr/>
        </p:nvSpPr>
        <p:spPr>
          <a:xfrm>
            <a:off x="2228849" y="6191249"/>
            <a:ext cx="666750" cy="666750"/>
          </a:xfrm>
          <a:custGeom>
            <a:avLst/>
            <a:gdLst/>
            <a:ahLst/>
            <a:cxnLst/>
            <a:rect l="l" t="t" r="r" b="b"/>
            <a:pathLst>
              <a:path w="666750" h="666750">
                <a:moveTo>
                  <a:pt x="333374" y="666749"/>
                </a:moveTo>
                <a:lnTo>
                  <a:pt x="292563" y="664242"/>
                </a:lnTo>
                <a:lnTo>
                  <a:pt x="252371" y="656759"/>
                </a:lnTo>
                <a:lnTo>
                  <a:pt x="213397" y="644412"/>
                </a:lnTo>
                <a:lnTo>
                  <a:pt x="176223" y="627385"/>
                </a:lnTo>
                <a:lnTo>
                  <a:pt x="141412" y="605935"/>
                </a:lnTo>
                <a:lnTo>
                  <a:pt x="109493" y="580389"/>
                </a:lnTo>
                <a:lnTo>
                  <a:pt x="80941" y="551128"/>
                </a:lnTo>
                <a:lnTo>
                  <a:pt x="56183" y="518588"/>
                </a:lnTo>
                <a:lnTo>
                  <a:pt x="35594" y="483261"/>
                </a:lnTo>
                <a:lnTo>
                  <a:pt x="19487" y="445685"/>
                </a:lnTo>
                <a:lnTo>
                  <a:pt x="8100" y="406420"/>
                </a:lnTo>
                <a:lnTo>
                  <a:pt x="1605" y="366051"/>
                </a:lnTo>
                <a:lnTo>
                  <a:pt x="0" y="333374"/>
                </a:lnTo>
                <a:lnTo>
                  <a:pt x="100" y="325191"/>
                </a:lnTo>
                <a:lnTo>
                  <a:pt x="3608" y="284458"/>
                </a:lnTo>
                <a:lnTo>
                  <a:pt x="12075" y="244461"/>
                </a:lnTo>
                <a:lnTo>
                  <a:pt x="25376" y="205797"/>
                </a:lnTo>
                <a:lnTo>
                  <a:pt x="43310" y="169052"/>
                </a:lnTo>
                <a:lnTo>
                  <a:pt x="65605" y="134783"/>
                </a:lnTo>
                <a:lnTo>
                  <a:pt x="91927" y="103501"/>
                </a:lnTo>
                <a:lnTo>
                  <a:pt x="121884" y="75672"/>
                </a:lnTo>
                <a:lnTo>
                  <a:pt x="155022" y="51720"/>
                </a:lnTo>
                <a:lnTo>
                  <a:pt x="190838" y="32007"/>
                </a:lnTo>
                <a:lnTo>
                  <a:pt x="228798" y="16826"/>
                </a:lnTo>
                <a:lnTo>
                  <a:pt x="268336" y="6405"/>
                </a:lnTo>
                <a:lnTo>
                  <a:pt x="308852" y="903"/>
                </a:lnTo>
                <a:lnTo>
                  <a:pt x="333374" y="0"/>
                </a:lnTo>
                <a:lnTo>
                  <a:pt x="341558" y="100"/>
                </a:lnTo>
                <a:lnTo>
                  <a:pt x="382291" y="3608"/>
                </a:lnTo>
                <a:lnTo>
                  <a:pt x="422287" y="12075"/>
                </a:lnTo>
                <a:lnTo>
                  <a:pt x="460951" y="25376"/>
                </a:lnTo>
                <a:lnTo>
                  <a:pt x="497696" y="43310"/>
                </a:lnTo>
                <a:lnTo>
                  <a:pt x="531966" y="65605"/>
                </a:lnTo>
                <a:lnTo>
                  <a:pt x="563248" y="91927"/>
                </a:lnTo>
                <a:lnTo>
                  <a:pt x="591077" y="121884"/>
                </a:lnTo>
                <a:lnTo>
                  <a:pt x="615029" y="155022"/>
                </a:lnTo>
                <a:lnTo>
                  <a:pt x="634742" y="190838"/>
                </a:lnTo>
                <a:lnTo>
                  <a:pt x="649923" y="228798"/>
                </a:lnTo>
                <a:lnTo>
                  <a:pt x="660344" y="268336"/>
                </a:lnTo>
                <a:lnTo>
                  <a:pt x="665846" y="308852"/>
                </a:lnTo>
                <a:lnTo>
                  <a:pt x="666749" y="333374"/>
                </a:lnTo>
                <a:lnTo>
                  <a:pt x="666649" y="341558"/>
                </a:lnTo>
                <a:lnTo>
                  <a:pt x="663141" y="382291"/>
                </a:lnTo>
                <a:lnTo>
                  <a:pt x="654674" y="422287"/>
                </a:lnTo>
                <a:lnTo>
                  <a:pt x="641373" y="460951"/>
                </a:lnTo>
                <a:lnTo>
                  <a:pt x="623439" y="497697"/>
                </a:lnTo>
                <a:lnTo>
                  <a:pt x="601144" y="531966"/>
                </a:lnTo>
                <a:lnTo>
                  <a:pt x="574822" y="563248"/>
                </a:lnTo>
                <a:lnTo>
                  <a:pt x="544865" y="591077"/>
                </a:lnTo>
                <a:lnTo>
                  <a:pt x="511727" y="615029"/>
                </a:lnTo>
                <a:lnTo>
                  <a:pt x="475911" y="634742"/>
                </a:lnTo>
                <a:lnTo>
                  <a:pt x="437950" y="649923"/>
                </a:lnTo>
                <a:lnTo>
                  <a:pt x="398413" y="660344"/>
                </a:lnTo>
                <a:lnTo>
                  <a:pt x="357897" y="665846"/>
                </a:lnTo>
                <a:lnTo>
                  <a:pt x="333374" y="666749"/>
                </a:lnTo>
                <a:close/>
              </a:path>
            </a:pathLst>
          </a:custGeom>
          <a:solidFill>
            <a:srgbClr val="9A212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 descr=""/>
          <p:cNvSpPr txBox="1"/>
          <p:nvPr/>
        </p:nvSpPr>
        <p:spPr>
          <a:xfrm>
            <a:off x="2396975" y="6381086"/>
            <a:ext cx="33020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135" b="1">
                <a:solidFill>
                  <a:srgbClr val="FFFFFF"/>
                </a:solidFill>
                <a:latin typeface="BIZ UDPGothic"/>
                <a:cs typeface="BIZ UDPGothic"/>
              </a:rPr>
              <a:t>君臣</a:t>
            </a:r>
            <a:endParaRPr sz="1350">
              <a:latin typeface="BIZ UDPGothic"/>
              <a:cs typeface="BIZ UDPGothic"/>
            </a:endParaRPr>
          </a:p>
        </p:txBody>
      </p:sp>
      <p:sp>
        <p:nvSpPr>
          <p:cNvPr id="35" name="object 35" descr=""/>
          <p:cNvSpPr/>
          <p:nvPr/>
        </p:nvSpPr>
        <p:spPr>
          <a:xfrm>
            <a:off x="2276474" y="5572124"/>
            <a:ext cx="571500" cy="571500"/>
          </a:xfrm>
          <a:custGeom>
            <a:avLst/>
            <a:gdLst/>
            <a:ahLst/>
            <a:cxnLst/>
            <a:rect l="l" t="t" r="r" b="b"/>
            <a:pathLst>
              <a:path w="571500" h="571500">
                <a:moveTo>
                  <a:pt x="285749" y="571499"/>
                </a:moveTo>
                <a:lnTo>
                  <a:pt x="243821" y="568407"/>
                </a:lnTo>
                <a:lnTo>
                  <a:pt x="202801" y="559195"/>
                </a:lnTo>
                <a:lnTo>
                  <a:pt x="163575" y="544065"/>
                </a:lnTo>
                <a:lnTo>
                  <a:pt x="126995" y="523342"/>
                </a:lnTo>
                <a:lnTo>
                  <a:pt x="93851" y="497476"/>
                </a:lnTo>
                <a:lnTo>
                  <a:pt x="64862" y="467027"/>
                </a:lnTo>
                <a:lnTo>
                  <a:pt x="40653" y="432654"/>
                </a:lnTo>
                <a:lnTo>
                  <a:pt x="21751" y="395101"/>
                </a:lnTo>
                <a:lnTo>
                  <a:pt x="8563" y="355181"/>
                </a:lnTo>
                <a:lnTo>
                  <a:pt x="1375" y="313758"/>
                </a:lnTo>
                <a:lnTo>
                  <a:pt x="0" y="285749"/>
                </a:lnTo>
                <a:lnTo>
                  <a:pt x="343" y="271728"/>
                </a:lnTo>
                <a:lnTo>
                  <a:pt x="5490" y="230002"/>
                </a:lnTo>
                <a:lnTo>
                  <a:pt x="16703" y="189483"/>
                </a:lnTo>
                <a:lnTo>
                  <a:pt x="33740" y="151048"/>
                </a:lnTo>
                <a:lnTo>
                  <a:pt x="56233" y="115528"/>
                </a:lnTo>
                <a:lnTo>
                  <a:pt x="83694" y="83694"/>
                </a:lnTo>
                <a:lnTo>
                  <a:pt x="115528" y="56233"/>
                </a:lnTo>
                <a:lnTo>
                  <a:pt x="151048" y="33740"/>
                </a:lnTo>
                <a:lnTo>
                  <a:pt x="189483" y="16703"/>
                </a:lnTo>
                <a:lnTo>
                  <a:pt x="230002" y="5490"/>
                </a:lnTo>
                <a:lnTo>
                  <a:pt x="271728" y="343"/>
                </a:lnTo>
                <a:lnTo>
                  <a:pt x="285749" y="0"/>
                </a:lnTo>
                <a:lnTo>
                  <a:pt x="299771" y="343"/>
                </a:lnTo>
                <a:lnTo>
                  <a:pt x="341496" y="5490"/>
                </a:lnTo>
                <a:lnTo>
                  <a:pt x="382016" y="16703"/>
                </a:lnTo>
                <a:lnTo>
                  <a:pt x="420451" y="33740"/>
                </a:lnTo>
                <a:lnTo>
                  <a:pt x="455971" y="56233"/>
                </a:lnTo>
                <a:lnTo>
                  <a:pt x="487805" y="83694"/>
                </a:lnTo>
                <a:lnTo>
                  <a:pt x="515266" y="115528"/>
                </a:lnTo>
                <a:lnTo>
                  <a:pt x="537758" y="151048"/>
                </a:lnTo>
                <a:lnTo>
                  <a:pt x="554796" y="189483"/>
                </a:lnTo>
                <a:lnTo>
                  <a:pt x="566009" y="230002"/>
                </a:lnTo>
                <a:lnTo>
                  <a:pt x="571156" y="271728"/>
                </a:lnTo>
                <a:lnTo>
                  <a:pt x="571499" y="285749"/>
                </a:lnTo>
                <a:lnTo>
                  <a:pt x="571156" y="299771"/>
                </a:lnTo>
                <a:lnTo>
                  <a:pt x="566009" y="341496"/>
                </a:lnTo>
                <a:lnTo>
                  <a:pt x="554796" y="382016"/>
                </a:lnTo>
                <a:lnTo>
                  <a:pt x="537758" y="420451"/>
                </a:lnTo>
                <a:lnTo>
                  <a:pt x="515266" y="455971"/>
                </a:lnTo>
                <a:lnTo>
                  <a:pt x="487805" y="487805"/>
                </a:lnTo>
                <a:lnTo>
                  <a:pt x="455971" y="515266"/>
                </a:lnTo>
                <a:lnTo>
                  <a:pt x="420451" y="537758"/>
                </a:lnTo>
                <a:lnTo>
                  <a:pt x="382016" y="554796"/>
                </a:lnTo>
                <a:lnTo>
                  <a:pt x="341496" y="566009"/>
                </a:lnTo>
                <a:lnTo>
                  <a:pt x="299771" y="571155"/>
                </a:lnTo>
                <a:lnTo>
                  <a:pt x="285749" y="571499"/>
                </a:lnTo>
                <a:close/>
              </a:path>
            </a:pathLst>
          </a:custGeom>
          <a:solidFill>
            <a:srgbClr val="3A59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 descr=""/>
          <p:cNvSpPr txBox="1"/>
          <p:nvPr/>
        </p:nvSpPr>
        <p:spPr>
          <a:xfrm>
            <a:off x="2396975" y="5714336"/>
            <a:ext cx="33020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135">
                <a:solidFill>
                  <a:srgbClr val="FFFFFF"/>
                </a:solidFill>
                <a:latin typeface="SimSun"/>
                <a:cs typeface="SimSun"/>
              </a:rPr>
              <a:t>父子</a:t>
            </a:r>
            <a:endParaRPr sz="1350">
              <a:latin typeface="SimSun"/>
              <a:cs typeface="SimSun"/>
            </a:endParaRPr>
          </a:p>
        </p:txBody>
      </p:sp>
      <p:grpSp>
        <p:nvGrpSpPr>
          <p:cNvPr id="37" name="object 37" descr=""/>
          <p:cNvGrpSpPr/>
          <p:nvPr/>
        </p:nvGrpSpPr>
        <p:grpSpPr>
          <a:xfrm>
            <a:off x="1419224" y="6134099"/>
            <a:ext cx="1152525" cy="676275"/>
            <a:chOff x="1419224" y="6134099"/>
            <a:chExt cx="1152525" cy="676275"/>
          </a:xfrm>
        </p:grpSpPr>
        <p:sp>
          <p:nvSpPr>
            <p:cNvPr id="38" name="object 38" descr=""/>
            <p:cNvSpPr/>
            <p:nvPr/>
          </p:nvSpPr>
          <p:spPr>
            <a:xfrm>
              <a:off x="2562224" y="6143624"/>
              <a:ext cx="0" cy="142875"/>
            </a:xfrm>
            <a:custGeom>
              <a:avLst/>
              <a:gdLst/>
              <a:ahLst/>
              <a:cxnLst/>
              <a:rect l="l" t="t" r="r" b="b"/>
              <a:pathLst>
                <a:path w="0" h="142875">
                  <a:moveTo>
                    <a:pt x="0" y="0"/>
                  </a:moveTo>
                  <a:lnTo>
                    <a:pt x="0" y="142874"/>
                  </a:lnTo>
                </a:path>
              </a:pathLst>
            </a:custGeom>
            <a:ln w="19049">
              <a:solidFill>
                <a:srgbClr val="3A594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1419224" y="6238874"/>
              <a:ext cx="571500" cy="571500"/>
            </a:xfrm>
            <a:custGeom>
              <a:avLst/>
              <a:gdLst/>
              <a:ahLst/>
              <a:cxnLst/>
              <a:rect l="l" t="t" r="r" b="b"/>
              <a:pathLst>
                <a:path w="571500" h="571500">
                  <a:moveTo>
                    <a:pt x="285749" y="571499"/>
                  </a:moveTo>
                  <a:lnTo>
                    <a:pt x="243821" y="568407"/>
                  </a:lnTo>
                  <a:lnTo>
                    <a:pt x="202801" y="559195"/>
                  </a:lnTo>
                  <a:lnTo>
                    <a:pt x="163575" y="544065"/>
                  </a:lnTo>
                  <a:lnTo>
                    <a:pt x="126995" y="523342"/>
                  </a:lnTo>
                  <a:lnTo>
                    <a:pt x="93851" y="497476"/>
                  </a:lnTo>
                  <a:lnTo>
                    <a:pt x="64862" y="467027"/>
                  </a:lnTo>
                  <a:lnTo>
                    <a:pt x="40653" y="432654"/>
                  </a:lnTo>
                  <a:lnTo>
                    <a:pt x="21751" y="395101"/>
                  </a:lnTo>
                  <a:lnTo>
                    <a:pt x="8563" y="355181"/>
                  </a:lnTo>
                  <a:lnTo>
                    <a:pt x="1375" y="313758"/>
                  </a:lnTo>
                  <a:lnTo>
                    <a:pt x="0" y="285749"/>
                  </a:lnTo>
                  <a:lnTo>
                    <a:pt x="343" y="271728"/>
                  </a:lnTo>
                  <a:lnTo>
                    <a:pt x="5490" y="230002"/>
                  </a:lnTo>
                  <a:lnTo>
                    <a:pt x="16703" y="189483"/>
                  </a:lnTo>
                  <a:lnTo>
                    <a:pt x="33740" y="151048"/>
                  </a:lnTo>
                  <a:lnTo>
                    <a:pt x="56233" y="115528"/>
                  </a:lnTo>
                  <a:lnTo>
                    <a:pt x="83694" y="83694"/>
                  </a:lnTo>
                  <a:lnTo>
                    <a:pt x="115528" y="56233"/>
                  </a:lnTo>
                  <a:lnTo>
                    <a:pt x="151048" y="33740"/>
                  </a:lnTo>
                  <a:lnTo>
                    <a:pt x="189483" y="16703"/>
                  </a:lnTo>
                  <a:lnTo>
                    <a:pt x="230002" y="5490"/>
                  </a:lnTo>
                  <a:lnTo>
                    <a:pt x="271728" y="344"/>
                  </a:lnTo>
                  <a:lnTo>
                    <a:pt x="285749" y="0"/>
                  </a:lnTo>
                  <a:lnTo>
                    <a:pt x="299771" y="344"/>
                  </a:lnTo>
                  <a:lnTo>
                    <a:pt x="341496" y="5490"/>
                  </a:lnTo>
                  <a:lnTo>
                    <a:pt x="382016" y="16703"/>
                  </a:lnTo>
                  <a:lnTo>
                    <a:pt x="420451" y="33741"/>
                  </a:lnTo>
                  <a:lnTo>
                    <a:pt x="455971" y="56233"/>
                  </a:lnTo>
                  <a:lnTo>
                    <a:pt x="487805" y="83694"/>
                  </a:lnTo>
                  <a:lnTo>
                    <a:pt x="515266" y="115528"/>
                  </a:lnTo>
                  <a:lnTo>
                    <a:pt x="537758" y="151048"/>
                  </a:lnTo>
                  <a:lnTo>
                    <a:pt x="554796" y="189483"/>
                  </a:lnTo>
                  <a:lnTo>
                    <a:pt x="566009" y="230002"/>
                  </a:lnTo>
                  <a:lnTo>
                    <a:pt x="571155" y="271728"/>
                  </a:lnTo>
                  <a:lnTo>
                    <a:pt x="571499" y="285749"/>
                  </a:lnTo>
                  <a:lnTo>
                    <a:pt x="571155" y="299771"/>
                  </a:lnTo>
                  <a:lnTo>
                    <a:pt x="566009" y="341497"/>
                  </a:lnTo>
                  <a:lnTo>
                    <a:pt x="554796" y="382016"/>
                  </a:lnTo>
                  <a:lnTo>
                    <a:pt x="537758" y="420451"/>
                  </a:lnTo>
                  <a:lnTo>
                    <a:pt x="515266" y="455971"/>
                  </a:lnTo>
                  <a:lnTo>
                    <a:pt x="487805" y="487805"/>
                  </a:lnTo>
                  <a:lnTo>
                    <a:pt x="455971" y="515266"/>
                  </a:lnTo>
                  <a:lnTo>
                    <a:pt x="420451" y="537758"/>
                  </a:lnTo>
                  <a:lnTo>
                    <a:pt x="382016" y="554796"/>
                  </a:lnTo>
                  <a:lnTo>
                    <a:pt x="341496" y="566009"/>
                  </a:lnTo>
                  <a:lnTo>
                    <a:pt x="299771" y="571155"/>
                  </a:lnTo>
                  <a:lnTo>
                    <a:pt x="285749" y="571499"/>
                  </a:lnTo>
                  <a:close/>
                </a:path>
              </a:pathLst>
            </a:custGeom>
            <a:solidFill>
              <a:srgbClr val="BC6B25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0" name="object 40" descr=""/>
          <p:cNvSpPr txBox="1"/>
          <p:nvPr/>
        </p:nvSpPr>
        <p:spPr>
          <a:xfrm>
            <a:off x="1539726" y="6381086"/>
            <a:ext cx="33020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135">
                <a:solidFill>
                  <a:srgbClr val="FFFFFF"/>
                </a:solidFill>
                <a:latin typeface="SimSun"/>
                <a:cs typeface="SimSun"/>
              </a:rPr>
              <a:t>夫婦</a:t>
            </a:r>
            <a:endParaRPr sz="1350">
              <a:latin typeface="SimSun"/>
              <a:cs typeface="SimSun"/>
            </a:endParaRPr>
          </a:p>
        </p:txBody>
      </p:sp>
      <p:grpSp>
        <p:nvGrpSpPr>
          <p:cNvPr id="41" name="object 41" descr=""/>
          <p:cNvGrpSpPr/>
          <p:nvPr/>
        </p:nvGrpSpPr>
        <p:grpSpPr>
          <a:xfrm>
            <a:off x="1981199" y="6238874"/>
            <a:ext cx="1724025" cy="571500"/>
            <a:chOff x="1981199" y="6238874"/>
            <a:chExt cx="1724025" cy="571500"/>
          </a:xfrm>
        </p:grpSpPr>
        <p:sp>
          <p:nvSpPr>
            <p:cNvPr id="42" name="object 42" descr=""/>
            <p:cNvSpPr/>
            <p:nvPr/>
          </p:nvSpPr>
          <p:spPr>
            <a:xfrm>
              <a:off x="1990724" y="6524624"/>
              <a:ext cx="238125" cy="0"/>
            </a:xfrm>
            <a:custGeom>
              <a:avLst/>
              <a:gdLst/>
              <a:ahLst/>
              <a:cxnLst/>
              <a:rect l="l" t="t" r="r" b="b"/>
              <a:pathLst>
                <a:path w="238125" h="0">
                  <a:moveTo>
                    <a:pt x="0" y="0"/>
                  </a:moveTo>
                  <a:lnTo>
                    <a:pt x="238124" y="0"/>
                  </a:lnTo>
                </a:path>
              </a:pathLst>
            </a:custGeom>
            <a:ln w="19049">
              <a:solidFill>
                <a:srgbClr val="BC6B2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3133724" y="6238874"/>
              <a:ext cx="571500" cy="571500"/>
            </a:xfrm>
            <a:custGeom>
              <a:avLst/>
              <a:gdLst/>
              <a:ahLst/>
              <a:cxnLst/>
              <a:rect l="l" t="t" r="r" b="b"/>
              <a:pathLst>
                <a:path w="571500" h="571500">
                  <a:moveTo>
                    <a:pt x="285749" y="571499"/>
                  </a:moveTo>
                  <a:lnTo>
                    <a:pt x="243821" y="568407"/>
                  </a:lnTo>
                  <a:lnTo>
                    <a:pt x="202801" y="559195"/>
                  </a:lnTo>
                  <a:lnTo>
                    <a:pt x="163575" y="544065"/>
                  </a:lnTo>
                  <a:lnTo>
                    <a:pt x="126995" y="523342"/>
                  </a:lnTo>
                  <a:lnTo>
                    <a:pt x="93851" y="497476"/>
                  </a:lnTo>
                  <a:lnTo>
                    <a:pt x="64862" y="467027"/>
                  </a:lnTo>
                  <a:lnTo>
                    <a:pt x="40653" y="432654"/>
                  </a:lnTo>
                  <a:lnTo>
                    <a:pt x="21751" y="395101"/>
                  </a:lnTo>
                  <a:lnTo>
                    <a:pt x="8563" y="355181"/>
                  </a:lnTo>
                  <a:lnTo>
                    <a:pt x="1376" y="313758"/>
                  </a:lnTo>
                  <a:lnTo>
                    <a:pt x="0" y="285749"/>
                  </a:lnTo>
                  <a:lnTo>
                    <a:pt x="344" y="271728"/>
                  </a:lnTo>
                  <a:lnTo>
                    <a:pt x="5490" y="230002"/>
                  </a:lnTo>
                  <a:lnTo>
                    <a:pt x="16703" y="189483"/>
                  </a:lnTo>
                  <a:lnTo>
                    <a:pt x="33740" y="151048"/>
                  </a:lnTo>
                  <a:lnTo>
                    <a:pt x="56233" y="115528"/>
                  </a:lnTo>
                  <a:lnTo>
                    <a:pt x="83694" y="83694"/>
                  </a:lnTo>
                  <a:lnTo>
                    <a:pt x="115528" y="56233"/>
                  </a:lnTo>
                  <a:lnTo>
                    <a:pt x="151048" y="33740"/>
                  </a:lnTo>
                  <a:lnTo>
                    <a:pt x="189483" y="16703"/>
                  </a:lnTo>
                  <a:lnTo>
                    <a:pt x="230002" y="5490"/>
                  </a:lnTo>
                  <a:lnTo>
                    <a:pt x="271728" y="344"/>
                  </a:lnTo>
                  <a:lnTo>
                    <a:pt x="285749" y="0"/>
                  </a:lnTo>
                  <a:lnTo>
                    <a:pt x="299771" y="344"/>
                  </a:lnTo>
                  <a:lnTo>
                    <a:pt x="341496" y="5490"/>
                  </a:lnTo>
                  <a:lnTo>
                    <a:pt x="382016" y="16703"/>
                  </a:lnTo>
                  <a:lnTo>
                    <a:pt x="420451" y="33741"/>
                  </a:lnTo>
                  <a:lnTo>
                    <a:pt x="455971" y="56233"/>
                  </a:lnTo>
                  <a:lnTo>
                    <a:pt x="487805" y="83694"/>
                  </a:lnTo>
                  <a:lnTo>
                    <a:pt x="515266" y="115528"/>
                  </a:lnTo>
                  <a:lnTo>
                    <a:pt x="537758" y="151048"/>
                  </a:lnTo>
                  <a:lnTo>
                    <a:pt x="554796" y="189483"/>
                  </a:lnTo>
                  <a:lnTo>
                    <a:pt x="566008" y="230002"/>
                  </a:lnTo>
                  <a:lnTo>
                    <a:pt x="571155" y="271728"/>
                  </a:lnTo>
                  <a:lnTo>
                    <a:pt x="571499" y="285749"/>
                  </a:lnTo>
                  <a:lnTo>
                    <a:pt x="571155" y="299771"/>
                  </a:lnTo>
                  <a:lnTo>
                    <a:pt x="566008" y="341497"/>
                  </a:lnTo>
                  <a:lnTo>
                    <a:pt x="554796" y="382016"/>
                  </a:lnTo>
                  <a:lnTo>
                    <a:pt x="537758" y="420451"/>
                  </a:lnTo>
                  <a:lnTo>
                    <a:pt x="515266" y="455971"/>
                  </a:lnTo>
                  <a:lnTo>
                    <a:pt x="487805" y="487805"/>
                  </a:lnTo>
                  <a:lnTo>
                    <a:pt x="455971" y="515266"/>
                  </a:lnTo>
                  <a:lnTo>
                    <a:pt x="420451" y="537758"/>
                  </a:lnTo>
                  <a:lnTo>
                    <a:pt x="382016" y="554796"/>
                  </a:lnTo>
                  <a:lnTo>
                    <a:pt x="341496" y="566009"/>
                  </a:lnTo>
                  <a:lnTo>
                    <a:pt x="299771" y="571155"/>
                  </a:lnTo>
                  <a:lnTo>
                    <a:pt x="285749" y="571499"/>
                  </a:lnTo>
                  <a:close/>
                </a:path>
              </a:pathLst>
            </a:custGeom>
            <a:solidFill>
              <a:srgbClr val="457B9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4" name="object 44" descr=""/>
          <p:cNvSpPr txBox="1"/>
          <p:nvPr/>
        </p:nvSpPr>
        <p:spPr>
          <a:xfrm>
            <a:off x="3254226" y="6381086"/>
            <a:ext cx="33020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135">
                <a:solidFill>
                  <a:srgbClr val="FFFFFF"/>
                </a:solidFill>
                <a:latin typeface="SimSun"/>
                <a:cs typeface="SimSun"/>
              </a:rPr>
              <a:t>兄弟</a:t>
            </a:r>
            <a:endParaRPr sz="1350">
              <a:latin typeface="SimSun"/>
              <a:cs typeface="SimSun"/>
            </a:endParaRPr>
          </a:p>
        </p:txBody>
      </p:sp>
      <p:sp>
        <p:nvSpPr>
          <p:cNvPr id="45" name="object 45" descr=""/>
          <p:cNvSpPr/>
          <p:nvPr/>
        </p:nvSpPr>
        <p:spPr>
          <a:xfrm>
            <a:off x="2895599" y="6524625"/>
            <a:ext cx="238125" cy="0"/>
          </a:xfrm>
          <a:custGeom>
            <a:avLst/>
            <a:gdLst/>
            <a:ahLst/>
            <a:cxnLst/>
            <a:rect l="l" t="t" r="r" b="b"/>
            <a:pathLst>
              <a:path w="238125" h="0">
                <a:moveTo>
                  <a:pt x="238124" y="0"/>
                </a:moveTo>
                <a:lnTo>
                  <a:pt x="0" y="0"/>
                </a:lnTo>
              </a:path>
            </a:pathLst>
          </a:custGeom>
          <a:ln w="19049">
            <a:solidFill>
              <a:srgbClr val="457B9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 descr=""/>
          <p:cNvSpPr txBox="1"/>
          <p:nvPr/>
        </p:nvSpPr>
        <p:spPr>
          <a:xfrm>
            <a:off x="749299" y="8604376"/>
            <a:ext cx="1978025" cy="1587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50"/>
              </a:lnSpc>
            </a:pPr>
            <a:r>
              <a:rPr dirty="0" sz="1150" spc="-190">
                <a:solidFill>
                  <a:srgbClr val="6A7280"/>
                </a:solidFill>
                <a:latin typeface="Dotum"/>
                <a:cs typeface="Dotum"/>
              </a:rPr>
              <a:t>삼강오륜</a:t>
            </a:r>
            <a:r>
              <a:rPr dirty="0" sz="1150" spc="-70">
                <a:solidFill>
                  <a:srgbClr val="6A7280"/>
                </a:solidFill>
                <a:latin typeface="Dotum"/>
                <a:cs typeface="Dotum"/>
              </a:rPr>
              <a:t> </a:t>
            </a:r>
            <a:r>
              <a:rPr dirty="0" sz="1150" spc="-190">
                <a:solidFill>
                  <a:srgbClr val="6A7280"/>
                </a:solidFill>
                <a:latin typeface="Dotum"/>
                <a:cs typeface="Dotum"/>
              </a:rPr>
              <a:t>출현의</a:t>
            </a:r>
            <a:r>
              <a:rPr dirty="0" sz="1150" spc="-70">
                <a:solidFill>
                  <a:srgbClr val="6A7280"/>
                </a:solidFill>
                <a:latin typeface="Dotum"/>
                <a:cs typeface="Dotum"/>
              </a:rPr>
              <a:t> </a:t>
            </a:r>
            <a:r>
              <a:rPr dirty="0" sz="1150" spc="-190">
                <a:solidFill>
                  <a:srgbClr val="6A7280"/>
                </a:solidFill>
                <a:latin typeface="Dotum"/>
                <a:cs typeface="Dotum"/>
              </a:rPr>
              <a:t>스토리텔링적</a:t>
            </a:r>
            <a:r>
              <a:rPr dirty="0" sz="1150" spc="-70">
                <a:solidFill>
                  <a:srgbClr val="6A7280"/>
                </a:solidFill>
                <a:latin typeface="Dotum"/>
                <a:cs typeface="Dotum"/>
              </a:rPr>
              <a:t> </a:t>
            </a:r>
            <a:r>
              <a:rPr dirty="0" sz="1150" spc="-165">
                <a:solidFill>
                  <a:srgbClr val="6A7280"/>
                </a:solidFill>
                <a:latin typeface="Dotum"/>
                <a:cs typeface="Dotum"/>
              </a:rPr>
              <a:t>배경</a:t>
            </a:r>
            <a:endParaRPr sz="1150">
              <a:latin typeface="Dotum"/>
              <a:cs typeface="Dotum"/>
            </a:endParaRPr>
          </a:p>
        </p:txBody>
      </p:sp>
      <p:sp>
        <p:nvSpPr>
          <p:cNvPr id="47" name="object 47" descr=""/>
          <p:cNvSpPr txBox="1"/>
          <p:nvPr/>
        </p:nvSpPr>
        <p:spPr>
          <a:xfrm>
            <a:off x="11317782" y="8604376"/>
            <a:ext cx="163195" cy="1587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50"/>
              </a:lnSpc>
            </a:pPr>
            <a:fld id="{81D60167-4931-47E6-BA6A-407CBD079E47}" type="slidenum">
              <a:rPr dirty="0" sz="1150" spc="-50">
                <a:solidFill>
                  <a:srgbClr val="6A7280"/>
                </a:solidFill>
                <a:latin typeface="Arial"/>
                <a:cs typeface="Arial"/>
              </a:rPr>
              <a:t>5</a:t>
            </a:fld>
            <a:endParaRPr sz="11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459"/>
              <a:t>캠벨</a:t>
            </a:r>
            <a:r>
              <a:rPr dirty="0" spc="-229"/>
              <a:t> </a:t>
            </a:r>
            <a:r>
              <a:rPr dirty="0" spc="-459"/>
              <a:t>이론의</a:t>
            </a:r>
            <a:r>
              <a:rPr dirty="0" spc="-235"/>
              <a:t> </a:t>
            </a:r>
            <a:r>
              <a:rPr dirty="0" spc="-530"/>
              <a:t>구조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820291" y="1653032"/>
            <a:ext cx="11239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 b="1">
                <a:solidFill>
                  <a:srgbClr val="9A2125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120775" y="1581785"/>
            <a:ext cx="4129404" cy="1085215"/>
          </a:xfrm>
          <a:prstGeom prst="rect">
            <a:avLst/>
          </a:prstGeom>
        </p:spPr>
        <p:txBody>
          <a:bodyPr wrap="square" lIns="0" tIns="882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dirty="0" sz="1700" spc="-325" b="1">
                <a:solidFill>
                  <a:srgbClr val="333333"/>
                </a:solidFill>
                <a:latin typeface="Malgun Gothic"/>
                <a:cs typeface="Malgun Gothic"/>
              </a:rPr>
              <a:t>조셉</a:t>
            </a:r>
            <a:r>
              <a:rPr dirty="0" sz="1700" spc="-175" b="1">
                <a:solidFill>
                  <a:srgbClr val="333333"/>
                </a:solidFill>
                <a:latin typeface="Malgun Gothic"/>
                <a:cs typeface="Malgun Gothic"/>
              </a:rPr>
              <a:t> </a:t>
            </a:r>
            <a:r>
              <a:rPr dirty="0" sz="1700" spc="-325" b="1">
                <a:solidFill>
                  <a:srgbClr val="333333"/>
                </a:solidFill>
                <a:latin typeface="Malgun Gothic"/>
                <a:cs typeface="Malgun Gothic"/>
              </a:rPr>
              <a:t>캠벨의</a:t>
            </a:r>
            <a:r>
              <a:rPr dirty="0" sz="1700" spc="-175" b="1">
                <a:solidFill>
                  <a:srgbClr val="333333"/>
                </a:solidFill>
                <a:latin typeface="Malgun Gothic"/>
                <a:cs typeface="Malgun Gothic"/>
              </a:rPr>
              <a:t> </a:t>
            </a:r>
            <a:r>
              <a:rPr dirty="0" sz="1700" spc="-325" b="1">
                <a:solidFill>
                  <a:srgbClr val="333333"/>
                </a:solidFill>
                <a:latin typeface="Malgun Gothic"/>
                <a:cs typeface="Malgun Gothic"/>
              </a:rPr>
              <a:t>원질신화</a:t>
            </a:r>
            <a:r>
              <a:rPr dirty="0" sz="1700" spc="-175" b="1">
                <a:solidFill>
                  <a:srgbClr val="333333"/>
                </a:solidFill>
                <a:latin typeface="Malgun Gothic"/>
                <a:cs typeface="Malgun Gothic"/>
              </a:rPr>
              <a:t> </a:t>
            </a:r>
            <a:r>
              <a:rPr dirty="0" sz="1700" spc="-350" b="1">
                <a:solidFill>
                  <a:srgbClr val="333333"/>
                </a:solidFill>
                <a:latin typeface="Malgun Gothic"/>
                <a:cs typeface="Malgun Gothic"/>
              </a:rPr>
              <a:t>이론</a:t>
            </a:r>
            <a:endParaRPr sz="1700">
              <a:latin typeface="Malgun Gothic"/>
              <a:cs typeface="Malgun Gothic"/>
            </a:endParaRPr>
          </a:p>
          <a:p>
            <a:pPr marL="184150" indent="-95885">
              <a:lnSpc>
                <a:spcPct val="100000"/>
              </a:lnSpc>
              <a:spcBef>
                <a:spcPts val="484"/>
              </a:spcBef>
              <a:buFont typeface="Microsoft Sans Serif"/>
              <a:buChar char="-"/>
              <a:tabLst>
                <a:tab pos="184150" algn="l"/>
              </a:tabLst>
            </a:pP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수천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개의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신화를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분석하여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공통된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패턴을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발견한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180">
                <a:solidFill>
                  <a:srgbClr val="333333"/>
                </a:solidFill>
                <a:latin typeface="Microsoft Sans Serif"/>
                <a:cs typeface="Microsoft Sans Serif"/>
              </a:rPr>
              <a:t>'</a:t>
            </a:r>
            <a:r>
              <a:rPr dirty="0" sz="1350" spc="-180">
                <a:solidFill>
                  <a:srgbClr val="333333"/>
                </a:solidFill>
                <a:latin typeface="Dotum"/>
                <a:cs typeface="Dotum"/>
              </a:rPr>
              <a:t>영웅의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50">
                <a:solidFill>
                  <a:srgbClr val="333333"/>
                </a:solidFill>
                <a:latin typeface="Dotum"/>
                <a:cs typeface="Dotum"/>
              </a:rPr>
              <a:t>여정</a:t>
            </a:r>
            <a:r>
              <a:rPr dirty="0" sz="1350" spc="-50">
                <a:solidFill>
                  <a:srgbClr val="333333"/>
                </a:solidFill>
                <a:latin typeface="Microsoft Sans Serif"/>
                <a:cs typeface="Microsoft Sans Serif"/>
              </a:rPr>
              <a:t>'</a:t>
            </a:r>
            <a:endParaRPr sz="1350">
              <a:latin typeface="Microsoft Sans Serif"/>
              <a:cs typeface="Microsoft Sans Serif"/>
            </a:endParaRPr>
          </a:p>
          <a:p>
            <a:pPr marL="184150" indent="-95885">
              <a:lnSpc>
                <a:spcPct val="100000"/>
              </a:lnSpc>
              <a:spcBef>
                <a:spcPts val="130"/>
              </a:spcBef>
              <a:buClr>
                <a:srgbClr val="333333"/>
              </a:buClr>
              <a:buFont typeface="Microsoft Sans Serif"/>
              <a:buChar char="-"/>
              <a:tabLst>
                <a:tab pos="184150" algn="l"/>
              </a:tabLst>
            </a:pPr>
            <a:r>
              <a:rPr dirty="0" sz="1350" spc="-100">
                <a:solidFill>
                  <a:srgbClr val="7E1C1C"/>
                </a:solidFill>
                <a:latin typeface="Dotum"/>
                <a:cs typeface="Dotum"/>
              </a:rPr>
              <a:t>단일신화</a:t>
            </a:r>
            <a:r>
              <a:rPr dirty="0" sz="1400" spc="-100">
                <a:solidFill>
                  <a:srgbClr val="7E1C1C"/>
                </a:solidFill>
                <a:latin typeface="Microsoft Sans Serif"/>
                <a:cs typeface="Microsoft Sans Serif"/>
              </a:rPr>
              <a:t>(Monomyth):</a:t>
            </a:r>
            <a:r>
              <a:rPr dirty="0" sz="1400" spc="-25">
                <a:solidFill>
                  <a:srgbClr val="7E1C1C"/>
                </a:solidFill>
                <a:latin typeface="Microsoft Sans Serif"/>
                <a:cs typeface="Microsoft Sans Serif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모든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신화와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이야기의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기본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333333"/>
                </a:solidFill>
                <a:latin typeface="Dotum"/>
                <a:cs typeface="Dotum"/>
              </a:rPr>
              <a:t>구조</a:t>
            </a:r>
            <a:endParaRPr sz="1350">
              <a:latin typeface="Dotum"/>
              <a:cs typeface="Dotum"/>
            </a:endParaRPr>
          </a:p>
          <a:p>
            <a:pPr marL="184150" indent="-95885">
              <a:lnSpc>
                <a:spcPct val="100000"/>
              </a:lnSpc>
              <a:spcBef>
                <a:spcPts val="170"/>
              </a:spcBef>
              <a:buFont typeface="Microsoft Sans Serif"/>
              <a:buChar char="-"/>
              <a:tabLst>
                <a:tab pos="184150" algn="l"/>
              </a:tabLst>
            </a:pP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현대</a:t>
            </a:r>
            <a:r>
              <a:rPr dirty="0" sz="1350" spc="-11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헐리우드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영화와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게임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시나리오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제작의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기본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틀로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333333"/>
                </a:solidFill>
                <a:latin typeface="Dotum"/>
                <a:cs typeface="Dotum"/>
              </a:rPr>
              <a:t>활용</a:t>
            </a:r>
            <a:endParaRPr sz="1350">
              <a:latin typeface="Dotum"/>
              <a:cs typeface="Dotum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761999" y="3009899"/>
            <a:ext cx="10668000" cy="9525"/>
          </a:xfrm>
          <a:custGeom>
            <a:avLst/>
            <a:gdLst/>
            <a:ahLst/>
            <a:cxnLst/>
            <a:rect l="l" t="t" r="r" b="b"/>
            <a:pathLst>
              <a:path w="10668000" h="9525">
                <a:moveTo>
                  <a:pt x="10667999" y="9524"/>
                </a:moveTo>
                <a:lnTo>
                  <a:pt x="0" y="9524"/>
                </a:lnTo>
                <a:lnTo>
                  <a:pt x="0" y="0"/>
                </a:lnTo>
                <a:lnTo>
                  <a:pt x="10667999" y="0"/>
                </a:lnTo>
                <a:lnTo>
                  <a:pt x="10667999" y="9524"/>
                </a:lnTo>
                <a:close/>
              </a:path>
            </a:pathLst>
          </a:custGeom>
          <a:solidFill>
            <a:srgbClr val="DFDFD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761999" y="5991224"/>
            <a:ext cx="10668000" cy="9525"/>
          </a:xfrm>
          <a:custGeom>
            <a:avLst/>
            <a:gdLst/>
            <a:ahLst/>
            <a:cxnLst/>
            <a:rect l="l" t="t" r="r" b="b"/>
            <a:pathLst>
              <a:path w="10668000" h="9525">
                <a:moveTo>
                  <a:pt x="10667999" y="9524"/>
                </a:moveTo>
                <a:lnTo>
                  <a:pt x="0" y="9524"/>
                </a:lnTo>
                <a:lnTo>
                  <a:pt x="0" y="0"/>
                </a:lnTo>
                <a:lnTo>
                  <a:pt x="10667999" y="0"/>
                </a:lnTo>
                <a:lnTo>
                  <a:pt x="10667999" y="9524"/>
                </a:lnTo>
                <a:close/>
              </a:path>
            </a:pathLst>
          </a:custGeom>
          <a:solidFill>
            <a:srgbClr val="DFDFD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 txBox="1"/>
          <p:nvPr/>
        </p:nvSpPr>
        <p:spPr>
          <a:xfrm>
            <a:off x="820291" y="6129781"/>
            <a:ext cx="11239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 b="1">
                <a:solidFill>
                  <a:srgbClr val="9A2125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120775" y="6071077"/>
            <a:ext cx="4935220" cy="1073785"/>
          </a:xfrm>
          <a:prstGeom prst="rect">
            <a:avLst/>
          </a:prstGeom>
        </p:spPr>
        <p:txBody>
          <a:bodyPr wrap="square" lIns="0" tIns="755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dirty="0" sz="1700" spc="-325" b="1">
                <a:solidFill>
                  <a:srgbClr val="333333"/>
                </a:solidFill>
                <a:latin typeface="Malgun Gothic"/>
                <a:cs typeface="Malgun Gothic"/>
              </a:rPr>
              <a:t>영웅의</a:t>
            </a:r>
            <a:r>
              <a:rPr dirty="0" sz="1700" spc="-175" b="1">
                <a:solidFill>
                  <a:srgbClr val="333333"/>
                </a:solidFill>
                <a:latin typeface="Malgun Gothic"/>
                <a:cs typeface="Malgun Gothic"/>
              </a:rPr>
              <a:t> </a:t>
            </a:r>
            <a:r>
              <a:rPr dirty="0" sz="1700" spc="-325" b="1">
                <a:solidFill>
                  <a:srgbClr val="333333"/>
                </a:solidFill>
                <a:latin typeface="Malgun Gothic"/>
                <a:cs typeface="Malgun Gothic"/>
              </a:rPr>
              <a:t>여정</a:t>
            </a:r>
            <a:r>
              <a:rPr dirty="0" sz="1700" spc="-175" b="1">
                <a:solidFill>
                  <a:srgbClr val="333333"/>
                </a:solidFill>
                <a:latin typeface="Malgun Gothic"/>
                <a:cs typeface="Malgun Gothic"/>
              </a:rPr>
              <a:t> </a:t>
            </a:r>
            <a:r>
              <a:rPr dirty="0" sz="1650" spc="-25" b="1">
                <a:solidFill>
                  <a:srgbClr val="333333"/>
                </a:solidFill>
                <a:latin typeface="Trebuchet MS"/>
                <a:cs typeface="Trebuchet MS"/>
              </a:rPr>
              <a:t>3</a:t>
            </a:r>
            <a:r>
              <a:rPr dirty="0" sz="1700" spc="-25" b="1">
                <a:solidFill>
                  <a:srgbClr val="333333"/>
                </a:solidFill>
                <a:latin typeface="Malgun Gothic"/>
                <a:cs typeface="Malgun Gothic"/>
              </a:rPr>
              <a:t>단계</a:t>
            </a:r>
            <a:endParaRPr sz="1700">
              <a:latin typeface="Malgun Gothic"/>
              <a:cs typeface="Malgun Gothic"/>
            </a:endParaRPr>
          </a:p>
          <a:p>
            <a:pPr marL="184150" indent="-95885">
              <a:lnSpc>
                <a:spcPct val="100000"/>
              </a:lnSpc>
              <a:spcBef>
                <a:spcPts val="434"/>
              </a:spcBef>
              <a:buClr>
                <a:srgbClr val="333333"/>
              </a:buClr>
              <a:buFont typeface="Microsoft Sans Serif"/>
              <a:buChar char="-"/>
              <a:tabLst>
                <a:tab pos="184150" algn="l"/>
              </a:tabLst>
            </a:pPr>
            <a:r>
              <a:rPr dirty="0" sz="1350" spc="-80">
                <a:solidFill>
                  <a:srgbClr val="7E1C1C"/>
                </a:solidFill>
                <a:latin typeface="Dotum"/>
                <a:cs typeface="Dotum"/>
              </a:rPr>
              <a:t>출발</a:t>
            </a:r>
            <a:r>
              <a:rPr dirty="0" sz="1400" spc="-80">
                <a:solidFill>
                  <a:srgbClr val="7E1C1C"/>
                </a:solidFill>
                <a:latin typeface="Microsoft Sans Serif"/>
                <a:cs typeface="Microsoft Sans Serif"/>
              </a:rPr>
              <a:t>(Departure):</a:t>
            </a:r>
            <a:r>
              <a:rPr dirty="0" sz="1400" spc="-25">
                <a:solidFill>
                  <a:srgbClr val="7E1C1C"/>
                </a:solidFill>
                <a:latin typeface="Microsoft Sans Serif"/>
                <a:cs typeface="Microsoft Sans Serif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평범한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일상에서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모험의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부름을</a:t>
            </a:r>
            <a:r>
              <a:rPr dirty="0" sz="1350" spc="-9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받고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새로운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세계로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333333"/>
                </a:solidFill>
                <a:latin typeface="Dotum"/>
                <a:cs typeface="Dotum"/>
              </a:rPr>
              <a:t>진입</a:t>
            </a:r>
            <a:endParaRPr sz="1350">
              <a:latin typeface="Dotum"/>
              <a:cs typeface="Dotum"/>
            </a:endParaRPr>
          </a:p>
          <a:p>
            <a:pPr marL="184150" indent="-95885">
              <a:lnSpc>
                <a:spcPct val="100000"/>
              </a:lnSpc>
              <a:spcBef>
                <a:spcPts val="120"/>
              </a:spcBef>
              <a:buClr>
                <a:srgbClr val="333333"/>
              </a:buClr>
              <a:buFont typeface="Microsoft Sans Serif"/>
              <a:buChar char="-"/>
              <a:tabLst>
                <a:tab pos="184150" algn="l"/>
              </a:tabLst>
            </a:pPr>
            <a:r>
              <a:rPr dirty="0" sz="1350" spc="-45">
                <a:solidFill>
                  <a:srgbClr val="7E1C1C"/>
                </a:solidFill>
                <a:latin typeface="Dotum"/>
                <a:cs typeface="Dotum"/>
              </a:rPr>
              <a:t>시련</a:t>
            </a:r>
            <a:r>
              <a:rPr dirty="0" sz="1400" spc="-45">
                <a:solidFill>
                  <a:srgbClr val="7E1C1C"/>
                </a:solidFill>
                <a:latin typeface="Microsoft Sans Serif"/>
                <a:cs typeface="Microsoft Sans Serif"/>
              </a:rPr>
              <a:t>(Initiation):</a:t>
            </a:r>
            <a:r>
              <a:rPr dirty="0" sz="1400" spc="-30">
                <a:solidFill>
                  <a:srgbClr val="7E1C1C"/>
                </a:solidFill>
                <a:latin typeface="Microsoft Sans Serif"/>
                <a:cs typeface="Microsoft Sans Serif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다양한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도전과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시험을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극복하며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성장하고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보상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333333"/>
                </a:solidFill>
                <a:latin typeface="Dotum"/>
                <a:cs typeface="Dotum"/>
              </a:rPr>
              <a:t>획득</a:t>
            </a:r>
            <a:endParaRPr sz="1350">
              <a:latin typeface="Dotum"/>
              <a:cs typeface="Dotum"/>
            </a:endParaRPr>
          </a:p>
          <a:p>
            <a:pPr marL="184150" indent="-95885">
              <a:lnSpc>
                <a:spcPct val="100000"/>
              </a:lnSpc>
              <a:spcBef>
                <a:spcPts val="120"/>
              </a:spcBef>
              <a:buClr>
                <a:srgbClr val="333333"/>
              </a:buClr>
              <a:buFont typeface="Microsoft Sans Serif"/>
              <a:buChar char="-"/>
              <a:tabLst>
                <a:tab pos="184150" algn="l"/>
              </a:tabLst>
            </a:pPr>
            <a:r>
              <a:rPr dirty="0" sz="1350" spc="-90">
                <a:solidFill>
                  <a:srgbClr val="7E1C1C"/>
                </a:solidFill>
                <a:latin typeface="Dotum"/>
                <a:cs typeface="Dotum"/>
              </a:rPr>
              <a:t>귀환</a:t>
            </a:r>
            <a:r>
              <a:rPr dirty="0" sz="1400" spc="-90">
                <a:solidFill>
                  <a:srgbClr val="7E1C1C"/>
                </a:solidFill>
                <a:latin typeface="Microsoft Sans Serif"/>
                <a:cs typeface="Microsoft Sans Serif"/>
              </a:rPr>
              <a:t>(Return):</a:t>
            </a:r>
            <a:r>
              <a:rPr dirty="0" sz="1400" spc="-25">
                <a:solidFill>
                  <a:srgbClr val="7E1C1C"/>
                </a:solidFill>
                <a:latin typeface="Microsoft Sans Serif"/>
                <a:cs typeface="Microsoft Sans Serif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변화된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자신으로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원래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세계로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돌아와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사회에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333333"/>
                </a:solidFill>
                <a:latin typeface="Dotum"/>
                <a:cs typeface="Dotum"/>
              </a:rPr>
              <a:t>공헌</a:t>
            </a:r>
            <a:endParaRPr sz="1350">
              <a:latin typeface="Dotum"/>
              <a:cs typeface="Dotum"/>
            </a:endParaRPr>
          </a:p>
        </p:txBody>
      </p:sp>
      <p:sp>
        <p:nvSpPr>
          <p:cNvPr id="9" name="object 9" descr=""/>
          <p:cNvSpPr/>
          <p:nvPr/>
        </p:nvSpPr>
        <p:spPr>
          <a:xfrm>
            <a:off x="761999" y="7296149"/>
            <a:ext cx="10668000" cy="9525"/>
          </a:xfrm>
          <a:custGeom>
            <a:avLst/>
            <a:gdLst/>
            <a:ahLst/>
            <a:cxnLst/>
            <a:rect l="l" t="t" r="r" b="b"/>
            <a:pathLst>
              <a:path w="10668000" h="9525">
                <a:moveTo>
                  <a:pt x="10667999" y="9524"/>
                </a:moveTo>
                <a:lnTo>
                  <a:pt x="0" y="9524"/>
                </a:lnTo>
                <a:lnTo>
                  <a:pt x="0" y="0"/>
                </a:lnTo>
                <a:lnTo>
                  <a:pt x="10667999" y="0"/>
                </a:lnTo>
                <a:lnTo>
                  <a:pt x="10667999" y="9524"/>
                </a:lnTo>
                <a:close/>
              </a:path>
            </a:pathLst>
          </a:custGeom>
          <a:solidFill>
            <a:srgbClr val="DFDFD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 txBox="1"/>
          <p:nvPr/>
        </p:nvSpPr>
        <p:spPr>
          <a:xfrm>
            <a:off x="820291" y="7434706"/>
            <a:ext cx="11239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 b="1">
                <a:solidFill>
                  <a:srgbClr val="9A2125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120775" y="7363459"/>
            <a:ext cx="3623310" cy="1085215"/>
          </a:xfrm>
          <a:prstGeom prst="rect">
            <a:avLst/>
          </a:prstGeom>
        </p:spPr>
        <p:txBody>
          <a:bodyPr wrap="square" lIns="0" tIns="882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dirty="0" sz="1700" spc="-325" b="1">
                <a:solidFill>
                  <a:srgbClr val="333333"/>
                </a:solidFill>
                <a:latin typeface="Malgun Gothic"/>
                <a:cs typeface="Malgun Gothic"/>
              </a:rPr>
              <a:t>동서양</a:t>
            </a:r>
            <a:r>
              <a:rPr dirty="0" sz="1700" spc="-175" b="1">
                <a:solidFill>
                  <a:srgbClr val="333333"/>
                </a:solidFill>
                <a:latin typeface="Malgun Gothic"/>
                <a:cs typeface="Malgun Gothic"/>
              </a:rPr>
              <a:t> </a:t>
            </a:r>
            <a:r>
              <a:rPr dirty="0" sz="1700" spc="-325" b="1">
                <a:solidFill>
                  <a:srgbClr val="333333"/>
                </a:solidFill>
                <a:latin typeface="Malgun Gothic"/>
                <a:cs typeface="Malgun Gothic"/>
              </a:rPr>
              <a:t>스토리텔링의</a:t>
            </a:r>
            <a:r>
              <a:rPr dirty="0" sz="1700" spc="-170" b="1">
                <a:solidFill>
                  <a:srgbClr val="333333"/>
                </a:solidFill>
                <a:latin typeface="Malgun Gothic"/>
                <a:cs typeface="Malgun Gothic"/>
              </a:rPr>
              <a:t> </a:t>
            </a:r>
            <a:r>
              <a:rPr dirty="0" sz="1700" spc="-350" b="1">
                <a:solidFill>
                  <a:srgbClr val="333333"/>
                </a:solidFill>
                <a:latin typeface="Malgun Gothic"/>
                <a:cs typeface="Malgun Gothic"/>
              </a:rPr>
              <a:t>공통점</a:t>
            </a:r>
            <a:endParaRPr sz="1700">
              <a:latin typeface="Malgun Gothic"/>
              <a:cs typeface="Malgun Gothic"/>
            </a:endParaRPr>
          </a:p>
          <a:p>
            <a:pPr marL="184150" indent="-95885">
              <a:lnSpc>
                <a:spcPct val="100000"/>
              </a:lnSpc>
              <a:spcBef>
                <a:spcPts val="484"/>
              </a:spcBef>
              <a:buFont typeface="Microsoft Sans Serif"/>
              <a:buChar char="-"/>
              <a:tabLst>
                <a:tab pos="184150" algn="l"/>
              </a:tabLst>
            </a:pP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인격적</a:t>
            </a:r>
            <a:r>
              <a:rPr dirty="0" sz="1350" spc="-11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성장을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통한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사회</a:t>
            </a:r>
            <a:r>
              <a:rPr dirty="0" sz="1350" spc="-11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기여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333333"/>
                </a:solidFill>
                <a:latin typeface="Dotum"/>
                <a:cs typeface="Dotum"/>
              </a:rPr>
              <a:t>구조</a:t>
            </a:r>
            <a:endParaRPr sz="1350">
              <a:latin typeface="Dotum"/>
              <a:cs typeface="Dotum"/>
            </a:endParaRPr>
          </a:p>
          <a:p>
            <a:pPr marL="184150" indent="-95885">
              <a:lnSpc>
                <a:spcPct val="100000"/>
              </a:lnSpc>
              <a:spcBef>
                <a:spcPts val="180"/>
              </a:spcBef>
              <a:buFont typeface="Microsoft Sans Serif"/>
              <a:buChar char="-"/>
              <a:tabLst>
                <a:tab pos="184150" algn="l"/>
              </a:tabLst>
            </a:pPr>
            <a:r>
              <a:rPr dirty="0" sz="1350" spc="-215">
                <a:solidFill>
                  <a:srgbClr val="333333"/>
                </a:solidFill>
                <a:latin typeface="Dotum"/>
                <a:cs typeface="Dotum"/>
              </a:rPr>
              <a:t>영웅</a:t>
            </a:r>
            <a:r>
              <a:rPr dirty="0" sz="1350" spc="-215">
                <a:solidFill>
                  <a:srgbClr val="333333"/>
                </a:solidFill>
                <a:latin typeface="Microsoft Sans Serif"/>
                <a:cs typeface="Microsoft Sans Serif"/>
              </a:rPr>
              <a:t>/</a:t>
            </a:r>
            <a:r>
              <a:rPr dirty="0" sz="1350" spc="-215">
                <a:solidFill>
                  <a:srgbClr val="333333"/>
                </a:solidFill>
                <a:latin typeface="Dotum"/>
                <a:cs typeface="Dotum"/>
              </a:rPr>
              <a:t>주인공의</a:t>
            </a:r>
            <a:r>
              <a:rPr dirty="0" sz="1350" spc="-9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변형과</a:t>
            </a:r>
            <a:r>
              <a:rPr dirty="0" sz="1350" spc="-9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완성을</a:t>
            </a:r>
            <a:r>
              <a:rPr dirty="0" sz="1350" spc="-9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통한</a:t>
            </a:r>
            <a:r>
              <a:rPr dirty="0" sz="1350" spc="-9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80">
                <a:solidFill>
                  <a:srgbClr val="333333"/>
                </a:solidFill>
                <a:latin typeface="Dotum"/>
                <a:cs typeface="Dotum"/>
              </a:rPr>
              <a:t>자기실현</a:t>
            </a:r>
            <a:endParaRPr sz="1350">
              <a:latin typeface="Dotum"/>
              <a:cs typeface="Dotum"/>
            </a:endParaRPr>
          </a:p>
          <a:p>
            <a:pPr marL="184150" indent="-95885">
              <a:lnSpc>
                <a:spcPct val="100000"/>
              </a:lnSpc>
              <a:spcBef>
                <a:spcPts val="180"/>
              </a:spcBef>
              <a:buFont typeface="Microsoft Sans Serif"/>
              <a:buChar char="-"/>
              <a:tabLst>
                <a:tab pos="184150" algn="l"/>
              </a:tabLst>
            </a:pP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서양은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개인의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10">
                <a:solidFill>
                  <a:srgbClr val="333333"/>
                </a:solidFill>
                <a:latin typeface="Dotum"/>
                <a:cs typeface="Dotum"/>
              </a:rPr>
              <a:t>성장에</a:t>
            </a:r>
            <a:r>
              <a:rPr dirty="0" sz="1350" spc="-210">
                <a:solidFill>
                  <a:srgbClr val="333333"/>
                </a:solidFill>
                <a:latin typeface="Microsoft Sans Serif"/>
                <a:cs typeface="Microsoft Sans Serif"/>
              </a:rPr>
              <a:t>,</a:t>
            </a:r>
            <a:r>
              <a:rPr dirty="0" sz="1350" spc="-1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동양은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관계와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질서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회복에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333333"/>
                </a:solidFill>
                <a:latin typeface="Dotum"/>
                <a:cs typeface="Dotum"/>
              </a:rPr>
              <a:t>초점</a:t>
            </a:r>
            <a:endParaRPr sz="1350">
              <a:latin typeface="Dotum"/>
              <a:cs typeface="Dotum"/>
            </a:endParaRPr>
          </a:p>
        </p:txBody>
      </p:sp>
      <p:sp>
        <p:nvSpPr>
          <p:cNvPr id="12" name="object 12" descr=""/>
          <p:cNvSpPr/>
          <p:nvPr/>
        </p:nvSpPr>
        <p:spPr>
          <a:xfrm>
            <a:off x="0" y="0"/>
            <a:ext cx="12192000" cy="76200"/>
          </a:xfrm>
          <a:custGeom>
            <a:avLst/>
            <a:gdLst/>
            <a:ahLst/>
            <a:cxnLst/>
            <a:rect l="l" t="t" r="r" b="b"/>
            <a:pathLst>
              <a:path w="12192000" h="76200">
                <a:moveTo>
                  <a:pt x="12191999" y="76199"/>
                </a:moveTo>
                <a:lnTo>
                  <a:pt x="0" y="761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76199"/>
                </a:lnTo>
                <a:close/>
              </a:path>
            </a:pathLst>
          </a:custGeom>
          <a:solidFill>
            <a:srgbClr val="9A212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/>
          <p:nvPr/>
        </p:nvSpPr>
        <p:spPr>
          <a:xfrm>
            <a:off x="3714749" y="3171824"/>
            <a:ext cx="1143000" cy="1143000"/>
          </a:xfrm>
          <a:custGeom>
            <a:avLst/>
            <a:gdLst/>
            <a:ahLst/>
            <a:cxnLst/>
            <a:rect l="l" t="t" r="r" b="b"/>
            <a:pathLst>
              <a:path w="1143000" h="1143000">
                <a:moveTo>
                  <a:pt x="571499" y="1142999"/>
                </a:moveTo>
                <a:lnTo>
                  <a:pt x="529461" y="1141451"/>
                </a:lnTo>
                <a:lnTo>
                  <a:pt x="487643" y="1136814"/>
                </a:lnTo>
                <a:lnTo>
                  <a:pt x="446278" y="1129112"/>
                </a:lnTo>
                <a:lnTo>
                  <a:pt x="405601" y="1118391"/>
                </a:lnTo>
                <a:lnTo>
                  <a:pt x="365823" y="1104706"/>
                </a:lnTo>
                <a:lnTo>
                  <a:pt x="327151" y="1088129"/>
                </a:lnTo>
                <a:lnTo>
                  <a:pt x="289804" y="1068752"/>
                </a:lnTo>
                <a:lnTo>
                  <a:pt x="253990" y="1046683"/>
                </a:lnTo>
                <a:lnTo>
                  <a:pt x="219897" y="1022042"/>
                </a:lnTo>
                <a:lnTo>
                  <a:pt x="187703" y="994953"/>
                </a:lnTo>
                <a:lnTo>
                  <a:pt x="157589" y="965569"/>
                </a:lnTo>
                <a:lnTo>
                  <a:pt x="129724" y="934055"/>
                </a:lnTo>
                <a:lnTo>
                  <a:pt x="104252" y="900577"/>
                </a:lnTo>
                <a:lnTo>
                  <a:pt x="81307" y="865309"/>
                </a:lnTo>
                <a:lnTo>
                  <a:pt x="61019" y="828448"/>
                </a:lnTo>
                <a:lnTo>
                  <a:pt x="43502" y="790202"/>
                </a:lnTo>
                <a:lnTo>
                  <a:pt x="28845" y="750772"/>
                </a:lnTo>
                <a:lnTo>
                  <a:pt x="17126" y="710362"/>
                </a:lnTo>
                <a:lnTo>
                  <a:pt x="8412" y="669200"/>
                </a:lnTo>
                <a:lnTo>
                  <a:pt x="2751" y="627516"/>
                </a:lnTo>
                <a:lnTo>
                  <a:pt x="172" y="585529"/>
                </a:lnTo>
                <a:lnTo>
                  <a:pt x="0" y="571499"/>
                </a:lnTo>
                <a:lnTo>
                  <a:pt x="172" y="557470"/>
                </a:lnTo>
                <a:lnTo>
                  <a:pt x="2751" y="515483"/>
                </a:lnTo>
                <a:lnTo>
                  <a:pt x="8412" y="473799"/>
                </a:lnTo>
                <a:lnTo>
                  <a:pt x="17126" y="432636"/>
                </a:lnTo>
                <a:lnTo>
                  <a:pt x="28845" y="392226"/>
                </a:lnTo>
                <a:lnTo>
                  <a:pt x="43502" y="352796"/>
                </a:lnTo>
                <a:lnTo>
                  <a:pt x="61019" y="314550"/>
                </a:lnTo>
                <a:lnTo>
                  <a:pt x="81306" y="277689"/>
                </a:lnTo>
                <a:lnTo>
                  <a:pt x="104251" y="242421"/>
                </a:lnTo>
                <a:lnTo>
                  <a:pt x="129724" y="208944"/>
                </a:lnTo>
                <a:lnTo>
                  <a:pt x="157589" y="177430"/>
                </a:lnTo>
                <a:lnTo>
                  <a:pt x="187703" y="148046"/>
                </a:lnTo>
                <a:lnTo>
                  <a:pt x="219898" y="120957"/>
                </a:lnTo>
                <a:lnTo>
                  <a:pt x="253990" y="96315"/>
                </a:lnTo>
                <a:lnTo>
                  <a:pt x="289804" y="74247"/>
                </a:lnTo>
                <a:lnTo>
                  <a:pt x="327151" y="54869"/>
                </a:lnTo>
                <a:lnTo>
                  <a:pt x="365823" y="38292"/>
                </a:lnTo>
                <a:lnTo>
                  <a:pt x="405601" y="24608"/>
                </a:lnTo>
                <a:lnTo>
                  <a:pt x="446278" y="13887"/>
                </a:lnTo>
                <a:lnTo>
                  <a:pt x="487643" y="6185"/>
                </a:lnTo>
                <a:lnTo>
                  <a:pt x="529461" y="1548"/>
                </a:lnTo>
                <a:lnTo>
                  <a:pt x="571499" y="0"/>
                </a:lnTo>
                <a:lnTo>
                  <a:pt x="585529" y="172"/>
                </a:lnTo>
                <a:lnTo>
                  <a:pt x="627516" y="2752"/>
                </a:lnTo>
                <a:lnTo>
                  <a:pt x="669200" y="8413"/>
                </a:lnTo>
                <a:lnTo>
                  <a:pt x="710362" y="17127"/>
                </a:lnTo>
                <a:lnTo>
                  <a:pt x="750772" y="28845"/>
                </a:lnTo>
                <a:lnTo>
                  <a:pt x="790203" y="43502"/>
                </a:lnTo>
                <a:lnTo>
                  <a:pt x="828448" y="61020"/>
                </a:lnTo>
                <a:lnTo>
                  <a:pt x="865309" y="81307"/>
                </a:lnTo>
                <a:lnTo>
                  <a:pt x="900577" y="104252"/>
                </a:lnTo>
                <a:lnTo>
                  <a:pt x="934055" y="129724"/>
                </a:lnTo>
                <a:lnTo>
                  <a:pt x="965569" y="157589"/>
                </a:lnTo>
                <a:lnTo>
                  <a:pt x="994953" y="187703"/>
                </a:lnTo>
                <a:lnTo>
                  <a:pt x="1022042" y="219898"/>
                </a:lnTo>
                <a:lnTo>
                  <a:pt x="1046684" y="253991"/>
                </a:lnTo>
                <a:lnTo>
                  <a:pt x="1068752" y="289804"/>
                </a:lnTo>
                <a:lnTo>
                  <a:pt x="1088129" y="327151"/>
                </a:lnTo>
                <a:lnTo>
                  <a:pt x="1104706" y="365823"/>
                </a:lnTo>
                <a:lnTo>
                  <a:pt x="1118390" y="405602"/>
                </a:lnTo>
                <a:lnTo>
                  <a:pt x="1129112" y="446279"/>
                </a:lnTo>
                <a:lnTo>
                  <a:pt x="1136814" y="487643"/>
                </a:lnTo>
                <a:lnTo>
                  <a:pt x="1141452" y="529461"/>
                </a:lnTo>
                <a:lnTo>
                  <a:pt x="1142999" y="571499"/>
                </a:lnTo>
                <a:lnTo>
                  <a:pt x="1142828" y="585529"/>
                </a:lnTo>
                <a:lnTo>
                  <a:pt x="1140248" y="627516"/>
                </a:lnTo>
                <a:lnTo>
                  <a:pt x="1134586" y="669200"/>
                </a:lnTo>
                <a:lnTo>
                  <a:pt x="1125872" y="710362"/>
                </a:lnTo>
                <a:lnTo>
                  <a:pt x="1114154" y="750772"/>
                </a:lnTo>
                <a:lnTo>
                  <a:pt x="1099496" y="790203"/>
                </a:lnTo>
                <a:lnTo>
                  <a:pt x="1081979" y="828448"/>
                </a:lnTo>
                <a:lnTo>
                  <a:pt x="1061691" y="865309"/>
                </a:lnTo>
                <a:lnTo>
                  <a:pt x="1038747" y="900577"/>
                </a:lnTo>
                <a:lnTo>
                  <a:pt x="1013274" y="934055"/>
                </a:lnTo>
                <a:lnTo>
                  <a:pt x="985409" y="965569"/>
                </a:lnTo>
                <a:lnTo>
                  <a:pt x="955295" y="994953"/>
                </a:lnTo>
                <a:lnTo>
                  <a:pt x="923101" y="1022042"/>
                </a:lnTo>
                <a:lnTo>
                  <a:pt x="889007" y="1046683"/>
                </a:lnTo>
                <a:lnTo>
                  <a:pt x="853194" y="1068752"/>
                </a:lnTo>
                <a:lnTo>
                  <a:pt x="815847" y="1088129"/>
                </a:lnTo>
                <a:lnTo>
                  <a:pt x="777175" y="1104706"/>
                </a:lnTo>
                <a:lnTo>
                  <a:pt x="737397" y="1118390"/>
                </a:lnTo>
                <a:lnTo>
                  <a:pt x="696720" y="1129112"/>
                </a:lnTo>
                <a:lnTo>
                  <a:pt x="655356" y="1136814"/>
                </a:lnTo>
                <a:lnTo>
                  <a:pt x="613537" y="1141451"/>
                </a:lnTo>
                <a:lnTo>
                  <a:pt x="571499" y="1142999"/>
                </a:lnTo>
                <a:close/>
              </a:path>
            </a:pathLst>
          </a:custGeom>
          <a:solidFill>
            <a:srgbClr val="9A212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 txBox="1"/>
          <p:nvPr/>
        </p:nvSpPr>
        <p:spPr>
          <a:xfrm>
            <a:off x="3889275" y="3501700"/>
            <a:ext cx="793750" cy="476884"/>
          </a:xfrm>
          <a:prstGeom prst="rect">
            <a:avLst/>
          </a:prstGeom>
        </p:spPr>
        <p:txBody>
          <a:bodyPr wrap="square" lIns="0" tIns="3175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50"/>
              </a:spcBef>
            </a:pPr>
            <a:r>
              <a:rPr dirty="0" sz="1500" spc="-295" b="1">
                <a:solidFill>
                  <a:srgbClr val="FFFFFF"/>
                </a:solidFill>
                <a:latin typeface="Malgun Gothic"/>
                <a:cs typeface="Malgun Gothic"/>
              </a:rPr>
              <a:t>출발</a:t>
            </a:r>
            <a:endParaRPr sz="1500">
              <a:latin typeface="Malgun Gothic"/>
              <a:cs typeface="Malgun Gothic"/>
            </a:endParaRP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250" spc="-55" b="1">
                <a:solidFill>
                  <a:srgbClr val="FFFFFF"/>
                </a:solidFill>
                <a:latin typeface="Arial"/>
                <a:cs typeface="Arial"/>
              </a:rPr>
              <a:t>(Departure)</a:t>
            </a:r>
            <a:endParaRPr sz="1250">
              <a:latin typeface="Arial"/>
              <a:cs typeface="Arial"/>
            </a:endParaRPr>
          </a:p>
        </p:txBody>
      </p:sp>
      <p:sp>
        <p:nvSpPr>
          <p:cNvPr id="15" name="object 15" descr=""/>
          <p:cNvSpPr/>
          <p:nvPr/>
        </p:nvSpPr>
        <p:spPr>
          <a:xfrm>
            <a:off x="7334249" y="3171824"/>
            <a:ext cx="1143000" cy="1143000"/>
          </a:xfrm>
          <a:custGeom>
            <a:avLst/>
            <a:gdLst/>
            <a:ahLst/>
            <a:cxnLst/>
            <a:rect l="l" t="t" r="r" b="b"/>
            <a:pathLst>
              <a:path w="1143000" h="1143000">
                <a:moveTo>
                  <a:pt x="571499" y="1142999"/>
                </a:moveTo>
                <a:lnTo>
                  <a:pt x="529461" y="1141451"/>
                </a:lnTo>
                <a:lnTo>
                  <a:pt x="487642" y="1136814"/>
                </a:lnTo>
                <a:lnTo>
                  <a:pt x="446278" y="1129112"/>
                </a:lnTo>
                <a:lnTo>
                  <a:pt x="405601" y="1118391"/>
                </a:lnTo>
                <a:lnTo>
                  <a:pt x="365822" y="1104706"/>
                </a:lnTo>
                <a:lnTo>
                  <a:pt x="327151" y="1088129"/>
                </a:lnTo>
                <a:lnTo>
                  <a:pt x="289803" y="1068752"/>
                </a:lnTo>
                <a:lnTo>
                  <a:pt x="253989" y="1046683"/>
                </a:lnTo>
                <a:lnTo>
                  <a:pt x="219897" y="1022042"/>
                </a:lnTo>
                <a:lnTo>
                  <a:pt x="187703" y="994953"/>
                </a:lnTo>
                <a:lnTo>
                  <a:pt x="157589" y="965569"/>
                </a:lnTo>
                <a:lnTo>
                  <a:pt x="129724" y="934055"/>
                </a:lnTo>
                <a:lnTo>
                  <a:pt x="104251" y="900577"/>
                </a:lnTo>
                <a:lnTo>
                  <a:pt x="81307" y="865309"/>
                </a:lnTo>
                <a:lnTo>
                  <a:pt x="61019" y="828448"/>
                </a:lnTo>
                <a:lnTo>
                  <a:pt x="43502" y="790202"/>
                </a:lnTo>
                <a:lnTo>
                  <a:pt x="28845" y="750772"/>
                </a:lnTo>
                <a:lnTo>
                  <a:pt x="17126" y="710362"/>
                </a:lnTo>
                <a:lnTo>
                  <a:pt x="8413" y="669200"/>
                </a:lnTo>
                <a:lnTo>
                  <a:pt x="2752" y="627516"/>
                </a:lnTo>
                <a:lnTo>
                  <a:pt x="172" y="585529"/>
                </a:lnTo>
                <a:lnTo>
                  <a:pt x="0" y="571499"/>
                </a:lnTo>
                <a:lnTo>
                  <a:pt x="172" y="557470"/>
                </a:lnTo>
                <a:lnTo>
                  <a:pt x="2752" y="515483"/>
                </a:lnTo>
                <a:lnTo>
                  <a:pt x="8412" y="473799"/>
                </a:lnTo>
                <a:lnTo>
                  <a:pt x="17126" y="432636"/>
                </a:lnTo>
                <a:lnTo>
                  <a:pt x="28845" y="392226"/>
                </a:lnTo>
                <a:lnTo>
                  <a:pt x="43502" y="352796"/>
                </a:lnTo>
                <a:lnTo>
                  <a:pt x="61019" y="314550"/>
                </a:lnTo>
                <a:lnTo>
                  <a:pt x="81307" y="277689"/>
                </a:lnTo>
                <a:lnTo>
                  <a:pt x="104251" y="242421"/>
                </a:lnTo>
                <a:lnTo>
                  <a:pt x="129724" y="208944"/>
                </a:lnTo>
                <a:lnTo>
                  <a:pt x="157589" y="177430"/>
                </a:lnTo>
                <a:lnTo>
                  <a:pt x="187703" y="148046"/>
                </a:lnTo>
                <a:lnTo>
                  <a:pt x="219897" y="120957"/>
                </a:lnTo>
                <a:lnTo>
                  <a:pt x="253989" y="96315"/>
                </a:lnTo>
                <a:lnTo>
                  <a:pt x="289803" y="74247"/>
                </a:lnTo>
                <a:lnTo>
                  <a:pt x="327151" y="54869"/>
                </a:lnTo>
                <a:lnTo>
                  <a:pt x="365822" y="38292"/>
                </a:lnTo>
                <a:lnTo>
                  <a:pt x="405601" y="24608"/>
                </a:lnTo>
                <a:lnTo>
                  <a:pt x="446278" y="13887"/>
                </a:lnTo>
                <a:lnTo>
                  <a:pt x="487643" y="6185"/>
                </a:lnTo>
                <a:lnTo>
                  <a:pt x="529461" y="1548"/>
                </a:lnTo>
                <a:lnTo>
                  <a:pt x="571499" y="0"/>
                </a:lnTo>
                <a:lnTo>
                  <a:pt x="585529" y="172"/>
                </a:lnTo>
                <a:lnTo>
                  <a:pt x="627516" y="2752"/>
                </a:lnTo>
                <a:lnTo>
                  <a:pt x="669200" y="8413"/>
                </a:lnTo>
                <a:lnTo>
                  <a:pt x="710362" y="17127"/>
                </a:lnTo>
                <a:lnTo>
                  <a:pt x="750772" y="28845"/>
                </a:lnTo>
                <a:lnTo>
                  <a:pt x="790202" y="43502"/>
                </a:lnTo>
                <a:lnTo>
                  <a:pt x="828447" y="61020"/>
                </a:lnTo>
                <a:lnTo>
                  <a:pt x="865308" y="81307"/>
                </a:lnTo>
                <a:lnTo>
                  <a:pt x="900576" y="104252"/>
                </a:lnTo>
                <a:lnTo>
                  <a:pt x="934055" y="129724"/>
                </a:lnTo>
                <a:lnTo>
                  <a:pt x="965568" y="157589"/>
                </a:lnTo>
                <a:lnTo>
                  <a:pt x="994953" y="187703"/>
                </a:lnTo>
                <a:lnTo>
                  <a:pt x="1022041" y="219898"/>
                </a:lnTo>
                <a:lnTo>
                  <a:pt x="1046683" y="253991"/>
                </a:lnTo>
                <a:lnTo>
                  <a:pt x="1068751" y="289804"/>
                </a:lnTo>
                <a:lnTo>
                  <a:pt x="1088129" y="327151"/>
                </a:lnTo>
                <a:lnTo>
                  <a:pt x="1104706" y="365823"/>
                </a:lnTo>
                <a:lnTo>
                  <a:pt x="1118390" y="405602"/>
                </a:lnTo>
                <a:lnTo>
                  <a:pt x="1129111" y="446279"/>
                </a:lnTo>
                <a:lnTo>
                  <a:pt x="1136814" y="487643"/>
                </a:lnTo>
                <a:lnTo>
                  <a:pt x="1141452" y="529461"/>
                </a:lnTo>
                <a:lnTo>
                  <a:pt x="1142999" y="571499"/>
                </a:lnTo>
                <a:lnTo>
                  <a:pt x="1142828" y="585529"/>
                </a:lnTo>
                <a:lnTo>
                  <a:pt x="1140247" y="627516"/>
                </a:lnTo>
                <a:lnTo>
                  <a:pt x="1134586" y="669200"/>
                </a:lnTo>
                <a:lnTo>
                  <a:pt x="1125872" y="710362"/>
                </a:lnTo>
                <a:lnTo>
                  <a:pt x="1114153" y="750772"/>
                </a:lnTo>
                <a:lnTo>
                  <a:pt x="1099495" y="790203"/>
                </a:lnTo>
                <a:lnTo>
                  <a:pt x="1081978" y="828448"/>
                </a:lnTo>
                <a:lnTo>
                  <a:pt x="1061690" y="865309"/>
                </a:lnTo>
                <a:lnTo>
                  <a:pt x="1038746" y="900577"/>
                </a:lnTo>
                <a:lnTo>
                  <a:pt x="1013274" y="934055"/>
                </a:lnTo>
                <a:lnTo>
                  <a:pt x="985409" y="965569"/>
                </a:lnTo>
                <a:lnTo>
                  <a:pt x="955295" y="994953"/>
                </a:lnTo>
                <a:lnTo>
                  <a:pt x="923100" y="1022042"/>
                </a:lnTo>
                <a:lnTo>
                  <a:pt x="889007" y="1046683"/>
                </a:lnTo>
                <a:lnTo>
                  <a:pt x="853194" y="1068752"/>
                </a:lnTo>
                <a:lnTo>
                  <a:pt x="815846" y="1088129"/>
                </a:lnTo>
                <a:lnTo>
                  <a:pt x="777175" y="1104706"/>
                </a:lnTo>
                <a:lnTo>
                  <a:pt x="737397" y="1118390"/>
                </a:lnTo>
                <a:lnTo>
                  <a:pt x="696720" y="1129112"/>
                </a:lnTo>
                <a:lnTo>
                  <a:pt x="655356" y="1136814"/>
                </a:lnTo>
                <a:lnTo>
                  <a:pt x="613538" y="1141451"/>
                </a:lnTo>
                <a:lnTo>
                  <a:pt x="571499" y="1142999"/>
                </a:lnTo>
                <a:close/>
              </a:path>
            </a:pathLst>
          </a:custGeom>
          <a:solidFill>
            <a:srgbClr val="AE201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 txBox="1"/>
          <p:nvPr/>
        </p:nvSpPr>
        <p:spPr>
          <a:xfrm>
            <a:off x="7538690" y="3501700"/>
            <a:ext cx="734060" cy="476884"/>
          </a:xfrm>
          <a:prstGeom prst="rect">
            <a:avLst/>
          </a:prstGeom>
        </p:spPr>
        <p:txBody>
          <a:bodyPr wrap="square" lIns="0" tIns="3175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50"/>
              </a:spcBef>
            </a:pPr>
            <a:r>
              <a:rPr dirty="0" sz="1500" spc="-295" b="1">
                <a:solidFill>
                  <a:srgbClr val="FFFFFF"/>
                </a:solidFill>
                <a:latin typeface="Malgun Gothic"/>
                <a:cs typeface="Malgun Gothic"/>
              </a:rPr>
              <a:t>시련</a:t>
            </a:r>
            <a:endParaRPr sz="1500">
              <a:latin typeface="Malgun Gothic"/>
              <a:cs typeface="Malgun Gothic"/>
            </a:endParaRP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250" spc="-35" b="1">
                <a:solidFill>
                  <a:srgbClr val="FFFFFF"/>
                </a:solidFill>
                <a:latin typeface="Arial"/>
                <a:cs typeface="Arial"/>
              </a:rPr>
              <a:t>(Initiation)</a:t>
            </a:r>
            <a:endParaRPr sz="1250">
              <a:latin typeface="Arial"/>
              <a:cs typeface="Arial"/>
            </a:endParaRPr>
          </a:p>
        </p:txBody>
      </p:sp>
      <p:sp>
        <p:nvSpPr>
          <p:cNvPr id="17" name="object 17" descr=""/>
          <p:cNvSpPr/>
          <p:nvPr/>
        </p:nvSpPr>
        <p:spPr>
          <a:xfrm>
            <a:off x="5524499" y="4695824"/>
            <a:ext cx="1143000" cy="1143000"/>
          </a:xfrm>
          <a:custGeom>
            <a:avLst/>
            <a:gdLst/>
            <a:ahLst/>
            <a:cxnLst/>
            <a:rect l="l" t="t" r="r" b="b"/>
            <a:pathLst>
              <a:path w="1143000" h="1143000">
                <a:moveTo>
                  <a:pt x="571499" y="1142999"/>
                </a:moveTo>
                <a:lnTo>
                  <a:pt x="529461" y="1141451"/>
                </a:lnTo>
                <a:lnTo>
                  <a:pt x="487643" y="1136814"/>
                </a:lnTo>
                <a:lnTo>
                  <a:pt x="446279" y="1129112"/>
                </a:lnTo>
                <a:lnTo>
                  <a:pt x="405602" y="1118391"/>
                </a:lnTo>
                <a:lnTo>
                  <a:pt x="365823" y="1104706"/>
                </a:lnTo>
                <a:lnTo>
                  <a:pt x="327152" y="1088130"/>
                </a:lnTo>
                <a:lnTo>
                  <a:pt x="289804" y="1068752"/>
                </a:lnTo>
                <a:lnTo>
                  <a:pt x="253991" y="1046684"/>
                </a:lnTo>
                <a:lnTo>
                  <a:pt x="219898" y="1022042"/>
                </a:lnTo>
                <a:lnTo>
                  <a:pt x="187703" y="994953"/>
                </a:lnTo>
                <a:lnTo>
                  <a:pt x="157589" y="965569"/>
                </a:lnTo>
                <a:lnTo>
                  <a:pt x="129724" y="934055"/>
                </a:lnTo>
                <a:lnTo>
                  <a:pt x="104252" y="900577"/>
                </a:lnTo>
                <a:lnTo>
                  <a:pt x="81307" y="865309"/>
                </a:lnTo>
                <a:lnTo>
                  <a:pt x="61020" y="828449"/>
                </a:lnTo>
                <a:lnTo>
                  <a:pt x="43502" y="790203"/>
                </a:lnTo>
                <a:lnTo>
                  <a:pt x="28845" y="750773"/>
                </a:lnTo>
                <a:lnTo>
                  <a:pt x="17126" y="710363"/>
                </a:lnTo>
                <a:lnTo>
                  <a:pt x="8412" y="669200"/>
                </a:lnTo>
                <a:lnTo>
                  <a:pt x="2751" y="627516"/>
                </a:lnTo>
                <a:lnTo>
                  <a:pt x="171" y="585529"/>
                </a:lnTo>
                <a:lnTo>
                  <a:pt x="0" y="571499"/>
                </a:lnTo>
                <a:lnTo>
                  <a:pt x="171" y="557470"/>
                </a:lnTo>
                <a:lnTo>
                  <a:pt x="2751" y="515483"/>
                </a:lnTo>
                <a:lnTo>
                  <a:pt x="8412" y="473799"/>
                </a:lnTo>
                <a:lnTo>
                  <a:pt x="17126" y="432636"/>
                </a:lnTo>
                <a:lnTo>
                  <a:pt x="28845" y="392226"/>
                </a:lnTo>
                <a:lnTo>
                  <a:pt x="43502" y="352796"/>
                </a:lnTo>
                <a:lnTo>
                  <a:pt x="61020" y="314550"/>
                </a:lnTo>
                <a:lnTo>
                  <a:pt x="81307" y="277690"/>
                </a:lnTo>
                <a:lnTo>
                  <a:pt x="104252" y="242421"/>
                </a:lnTo>
                <a:lnTo>
                  <a:pt x="129724" y="208944"/>
                </a:lnTo>
                <a:lnTo>
                  <a:pt x="157589" y="177430"/>
                </a:lnTo>
                <a:lnTo>
                  <a:pt x="187703" y="148046"/>
                </a:lnTo>
                <a:lnTo>
                  <a:pt x="219898" y="120957"/>
                </a:lnTo>
                <a:lnTo>
                  <a:pt x="253991" y="96315"/>
                </a:lnTo>
                <a:lnTo>
                  <a:pt x="289804" y="74247"/>
                </a:lnTo>
                <a:lnTo>
                  <a:pt x="327152" y="54869"/>
                </a:lnTo>
                <a:lnTo>
                  <a:pt x="365823" y="38292"/>
                </a:lnTo>
                <a:lnTo>
                  <a:pt x="405602" y="24608"/>
                </a:lnTo>
                <a:lnTo>
                  <a:pt x="446279" y="13886"/>
                </a:lnTo>
                <a:lnTo>
                  <a:pt x="487643" y="6185"/>
                </a:lnTo>
                <a:lnTo>
                  <a:pt x="529462" y="1547"/>
                </a:lnTo>
                <a:lnTo>
                  <a:pt x="571499" y="0"/>
                </a:lnTo>
                <a:lnTo>
                  <a:pt x="585529" y="171"/>
                </a:lnTo>
                <a:lnTo>
                  <a:pt x="627516" y="2751"/>
                </a:lnTo>
                <a:lnTo>
                  <a:pt x="669200" y="8412"/>
                </a:lnTo>
                <a:lnTo>
                  <a:pt x="710363" y="17126"/>
                </a:lnTo>
                <a:lnTo>
                  <a:pt x="750773" y="28845"/>
                </a:lnTo>
                <a:lnTo>
                  <a:pt x="790203" y="43502"/>
                </a:lnTo>
                <a:lnTo>
                  <a:pt x="828449" y="61020"/>
                </a:lnTo>
                <a:lnTo>
                  <a:pt x="865309" y="81307"/>
                </a:lnTo>
                <a:lnTo>
                  <a:pt x="900577" y="104252"/>
                </a:lnTo>
                <a:lnTo>
                  <a:pt x="934055" y="129724"/>
                </a:lnTo>
                <a:lnTo>
                  <a:pt x="965569" y="157589"/>
                </a:lnTo>
                <a:lnTo>
                  <a:pt x="994953" y="187703"/>
                </a:lnTo>
                <a:lnTo>
                  <a:pt x="1022042" y="219898"/>
                </a:lnTo>
                <a:lnTo>
                  <a:pt x="1046684" y="253991"/>
                </a:lnTo>
                <a:lnTo>
                  <a:pt x="1068752" y="289804"/>
                </a:lnTo>
                <a:lnTo>
                  <a:pt x="1088130" y="327152"/>
                </a:lnTo>
                <a:lnTo>
                  <a:pt x="1104706" y="365823"/>
                </a:lnTo>
                <a:lnTo>
                  <a:pt x="1118391" y="405602"/>
                </a:lnTo>
                <a:lnTo>
                  <a:pt x="1129112" y="446279"/>
                </a:lnTo>
                <a:lnTo>
                  <a:pt x="1136814" y="487643"/>
                </a:lnTo>
                <a:lnTo>
                  <a:pt x="1141451" y="529462"/>
                </a:lnTo>
                <a:lnTo>
                  <a:pt x="1142999" y="571499"/>
                </a:lnTo>
                <a:lnTo>
                  <a:pt x="1142827" y="585529"/>
                </a:lnTo>
                <a:lnTo>
                  <a:pt x="1140247" y="627516"/>
                </a:lnTo>
                <a:lnTo>
                  <a:pt x="1134586" y="669200"/>
                </a:lnTo>
                <a:lnTo>
                  <a:pt x="1125873" y="710363"/>
                </a:lnTo>
                <a:lnTo>
                  <a:pt x="1114154" y="750773"/>
                </a:lnTo>
                <a:lnTo>
                  <a:pt x="1099496" y="790203"/>
                </a:lnTo>
                <a:lnTo>
                  <a:pt x="1081979" y="828449"/>
                </a:lnTo>
                <a:lnTo>
                  <a:pt x="1061692" y="865309"/>
                </a:lnTo>
                <a:lnTo>
                  <a:pt x="1038747" y="900577"/>
                </a:lnTo>
                <a:lnTo>
                  <a:pt x="1013275" y="934055"/>
                </a:lnTo>
                <a:lnTo>
                  <a:pt x="985410" y="965569"/>
                </a:lnTo>
                <a:lnTo>
                  <a:pt x="955296" y="994953"/>
                </a:lnTo>
                <a:lnTo>
                  <a:pt x="923101" y="1022042"/>
                </a:lnTo>
                <a:lnTo>
                  <a:pt x="889008" y="1046684"/>
                </a:lnTo>
                <a:lnTo>
                  <a:pt x="853194" y="1068752"/>
                </a:lnTo>
                <a:lnTo>
                  <a:pt x="815847" y="1088130"/>
                </a:lnTo>
                <a:lnTo>
                  <a:pt x="777176" y="1104706"/>
                </a:lnTo>
                <a:lnTo>
                  <a:pt x="737397" y="1118391"/>
                </a:lnTo>
                <a:lnTo>
                  <a:pt x="696720" y="1129112"/>
                </a:lnTo>
                <a:lnTo>
                  <a:pt x="655356" y="1136814"/>
                </a:lnTo>
                <a:lnTo>
                  <a:pt x="613537" y="1141451"/>
                </a:lnTo>
                <a:lnTo>
                  <a:pt x="571499" y="1142999"/>
                </a:lnTo>
                <a:close/>
              </a:path>
            </a:pathLst>
          </a:custGeom>
          <a:solidFill>
            <a:srgbClr val="BA3D0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 txBox="1"/>
          <p:nvPr/>
        </p:nvSpPr>
        <p:spPr>
          <a:xfrm>
            <a:off x="5808562" y="5025700"/>
            <a:ext cx="575310" cy="476884"/>
          </a:xfrm>
          <a:prstGeom prst="rect">
            <a:avLst/>
          </a:prstGeom>
        </p:spPr>
        <p:txBody>
          <a:bodyPr wrap="square" lIns="0" tIns="3175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50"/>
              </a:spcBef>
            </a:pPr>
            <a:r>
              <a:rPr dirty="0" sz="1500" spc="-295" b="1">
                <a:solidFill>
                  <a:srgbClr val="FFFFFF"/>
                </a:solidFill>
                <a:latin typeface="Malgun Gothic"/>
                <a:cs typeface="Malgun Gothic"/>
              </a:rPr>
              <a:t>귀환</a:t>
            </a:r>
            <a:endParaRPr sz="1500">
              <a:latin typeface="Malgun Gothic"/>
              <a:cs typeface="Malgun Gothic"/>
            </a:endParaRP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250" spc="-55" b="1">
                <a:solidFill>
                  <a:srgbClr val="FFFFFF"/>
                </a:solidFill>
                <a:latin typeface="Arial"/>
                <a:cs typeface="Arial"/>
              </a:rPr>
              <a:t>(Return)</a:t>
            </a:r>
            <a:endParaRPr sz="1250">
              <a:latin typeface="Arial"/>
              <a:cs typeface="Arial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749299" y="8471026"/>
            <a:ext cx="1978025" cy="1587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50"/>
              </a:lnSpc>
            </a:pPr>
            <a:r>
              <a:rPr dirty="0" sz="1150" spc="-190">
                <a:solidFill>
                  <a:srgbClr val="6A7280"/>
                </a:solidFill>
                <a:latin typeface="Dotum"/>
                <a:cs typeface="Dotum"/>
              </a:rPr>
              <a:t>삼강오륜</a:t>
            </a:r>
            <a:r>
              <a:rPr dirty="0" sz="1150" spc="-70">
                <a:solidFill>
                  <a:srgbClr val="6A7280"/>
                </a:solidFill>
                <a:latin typeface="Dotum"/>
                <a:cs typeface="Dotum"/>
              </a:rPr>
              <a:t> </a:t>
            </a:r>
            <a:r>
              <a:rPr dirty="0" sz="1150" spc="-190">
                <a:solidFill>
                  <a:srgbClr val="6A7280"/>
                </a:solidFill>
                <a:latin typeface="Dotum"/>
                <a:cs typeface="Dotum"/>
              </a:rPr>
              <a:t>출현의</a:t>
            </a:r>
            <a:r>
              <a:rPr dirty="0" sz="1150" spc="-70">
                <a:solidFill>
                  <a:srgbClr val="6A7280"/>
                </a:solidFill>
                <a:latin typeface="Dotum"/>
                <a:cs typeface="Dotum"/>
              </a:rPr>
              <a:t> </a:t>
            </a:r>
            <a:r>
              <a:rPr dirty="0" sz="1150" spc="-190">
                <a:solidFill>
                  <a:srgbClr val="6A7280"/>
                </a:solidFill>
                <a:latin typeface="Dotum"/>
                <a:cs typeface="Dotum"/>
              </a:rPr>
              <a:t>스토리텔링적</a:t>
            </a:r>
            <a:r>
              <a:rPr dirty="0" sz="1150" spc="-70">
                <a:solidFill>
                  <a:srgbClr val="6A7280"/>
                </a:solidFill>
                <a:latin typeface="Dotum"/>
                <a:cs typeface="Dotum"/>
              </a:rPr>
              <a:t> </a:t>
            </a:r>
            <a:r>
              <a:rPr dirty="0" sz="1150" spc="-165">
                <a:solidFill>
                  <a:srgbClr val="6A7280"/>
                </a:solidFill>
                <a:latin typeface="Dotum"/>
                <a:cs typeface="Dotum"/>
              </a:rPr>
              <a:t>배경</a:t>
            </a:r>
            <a:endParaRPr sz="1150">
              <a:latin typeface="Dotum"/>
              <a:cs typeface="Dotum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11317782" y="8471026"/>
            <a:ext cx="163195" cy="1587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50"/>
              </a:lnSpc>
            </a:pPr>
            <a:fld id="{81D60167-4931-47E6-BA6A-407CBD079E47}" type="slidenum">
              <a:rPr dirty="0" sz="1150" spc="-50">
                <a:solidFill>
                  <a:srgbClr val="6A7280"/>
                </a:solidFill>
                <a:latin typeface="Arial"/>
                <a:cs typeface="Arial"/>
              </a:rPr>
              <a:t>6</a:t>
            </a:fld>
            <a:endParaRPr sz="1150">
              <a:latin typeface="Arial"/>
              <a:cs typeface="Arial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5111749" y="3687038"/>
            <a:ext cx="254000" cy="787400"/>
          </a:xfrm>
          <a:prstGeom prst="rect">
            <a:avLst/>
          </a:prstGeom>
        </p:spPr>
        <p:txBody>
          <a:bodyPr wrap="square" lIns="0" tIns="876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dirty="0" sz="2000" spc="-150">
                <a:solidFill>
                  <a:srgbClr val="9A2125"/>
                </a:solidFill>
                <a:latin typeface="Arial"/>
                <a:cs typeface="Arial"/>
              </a:rPr>
              <a:t>→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dirty="0" sz="2000" spc="-150">
                <a:solidFill>
                  <a:srgbClr val="9A2125"/>
                </a:solidFill>
                <a:latin typeface="Arial"/>
                <a:cs typeface="Arial"/>
              </a:rPr>
              <a:t>←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6826250" y="4520056"/>
            <a:ext cx="25400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750">
                <a:solidFill>
                  <a:srgbClr val="9A2125"/>
                </a:solidFill>
                <a:latin typeface="Arial"/>
                <a:cs typeface="Arial"/>
              </a:rPr>
              <a:t>↓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465"/>
              <a:t>삼강오륜과</a:t>
            </a:r>
            <a:r>
              <a:rPr dirty="0" spc="-229"/>
              <a:t> </a:t>
            </a:r>
            <a:r>
              <a:rPr dirty="0" spc="-459"/>
              <a:t>캠벨</a:t>
            </a:r>
            <a:r>
              <a:rPr dirty="0" spc="-229"/>
              <a:t> </a:t>
            </a:r>
            <a:r>
              <a:rPr dirty="0" spc="-459"/>
              <a:t>이론의</a:t>
            </a:r>
            <a:r>
              <a:rPr dirty="0" spc="-229"/>
              <a:t> </a:t>
            </a:r>
            <a:r>
              <a:rPr dirty="0" spc="-505"/>
              <a:t>비교</a:t>
            </a:r>
            <a:r>
              <a:rPr dirty="0" spc="-130"/>
              <a:t> </a:t>
            </a:r>
            <a:r>
              <a:rPr dirty="0" spc="-710"/>
              <a:t>분석</a:t>
            </a:r>
          </a:p>
        </p:txBody>
      </p:sp>
      <p:sp>
        <p:nvSpPr>
          <p:cNvPr id="3" name="object 3" descr=""/>
          <p:cNvSpPr/>
          <p:nvPr/>
        </p:nvSpPr>
        <p:spPr>
          <a:xfrm>
            <a:off x="761999" y="1790699"/>
            <a:ext cx="2133600" cy="457200"/>
          </a:xfrm>
          <a:custGeom>
            <a:avLst/>
            <a:gdLst/>
            <a:ahLst/>
            <a:cxnLst/>
            <a:rect l="l" t="t" r="r" b="b"/>
            <a:pathLst>
              <a:path w="2133600" h="457200">
                <a:moveTo>
                  <a:pt x="2133599" y="457199"/>
                </a:moveTo>
                <a:lnTo>
                  <a:pt x="0" y="457199"/>
                </a:lnTo>
                <a:lnTo>
                  <a:pt x="0" y="71196"/>
                </a:lnTo>
                <a:lnTo>
                  <a:pt x="15621" y="29705"/>
                </a:lnTo>
                <a:lnTo>
                  <a:pt x="51661" y="3885"/>
                </a:lnTo>
                <a:lnTo>
                  <a:pt x="71196" y="0"/>
                </a:lnTo>
                <a:lnTo>
                  <a:pt x="2133599" y="0"/>
                </a:lnTo>
                <a:lnTo>
                  <a:pt x="2133599" y="457199"/>
                </a:lnTo>
                <a:close/>
              </a:path>
            </a:pathLst>
          </a:custGeom>
          <a:solidFill>
            <a:srgbClr val="9A212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7162799" y="1790699"/>
            <a:ext cx="4267200" cy="457200"/>
          </a:xfrm>
          <a:custGeom>
            <a:avLst/>
            <a:gdLst/>
            <a:ahLst/>
            <a:cxnLst/>
            <a:rect l="l" t="t" r="r" b="b"/>
            <a:pathLst>
              <a:path w="4267200" h="457200">
                <a:moveTo>
                  <a:pt x="4267199" y="457199"/>
                </a:moveTo>
                <a:lnTo>
                  <a:pt x="0" y="457199"/>
                </a:lnTo>
                <a:lnTo>
                  <a:pt x="0" y="0"/>
                </a:lnTo>
                <a:lnTo>
                  <a:pt x="4196002" y="0"/>
                </a:lnTo>
                <a:lnTo>
                  <a:pt x="4200957" y="488"/>
                </a:lnTo>
                <a:lnTo>
                  <a:pt x="4237493" y="15621"/>
                </a:lnTo>
                <a:lnTo>
                  <a:pt x="4263312" y="51661"/>
                </a:lnTo>
                <a:lnTo>
                  <a:pt x="4267199" y="457199"/>
                </a:lnTo>
                <a:close/>
              </a:path>
            </a:pathLst>
          </a:custGeom>
          <a:solidFill>
            <a:srgbClr val="9A2125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5" name="object 5" descr=""/>
          <p:cNvGraphicFramePr>
            <a:graphicFrameLocks noGrp="1"/>
          </p:cNvGraphicFramePr>
          <p:nvPr/>
        </p:nvGraphicFramePr>
        <p:xfrm>
          <a:off x="761999" y="1790699"/>
          <a:ext cx="10744200" cy="26422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33600"/>
                <a:gridCol w="4267200"/>
                <a:gridCol w="4267200"/>
              </a:tblGrid>
              <a:tr h="4565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dirty="0" sz="1350" spc="-260">
                          <a:solidFill>
                            <a:srgbClr val="FFFFFF"/>
                          </a:solidFill>
                          <a:latin typeface="Dotum"/>
                          <a:cs typeface="Dotum"/>
                        </a:rPr>
                        <a:t>비교</a:t>
                      </a:r>
                      <a:r>
                        <a:rPr dirty="0" sz="1350" spc="-110">
                          <a:solidFill>
                            <a:srgbClr val="FFFFFF"/>
                          </a:solidFill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95">
                          <a:solidFill>
                            <a:srgbClr val="FFFFFF"/>
                          </a:solidFill>
                          <a:latin typeface="Dotum"/>
                          <a:cs typeface="Dotum"/>
                        </a:rPr>
                        <a:t>요소</a:t>
                      </a:r>
                      <a:endParaRPr sz="1350">
                        <a:latin typeface="Dotum"/>
                        <a:cs typeface="Dotum"/>
                      </a:endParaRPr>
                    </a:p>
                  </a:txBody>
                  <a:tcPr marL="0" marR="0" marB="0" marT="1238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dirty="0" sz="1350" spc="-260">
                          <a:solidFill>
                            <a:srgbClr val="FFFFFF"/>
                          </a:solidFill>
                          <a:latin typeface="Dotum"/>
                          <a:cs typeface="Dotum"/>
                        </a:rPr>
                        <a:t>삼강오륜</a:t>
                      </a:r>
                      <a:r>
                        <a:rPr dirty="0" sz="1350" spc="-105">
                          <a:solidFill>
                            <a:srgbClr val="FFFFFF"/>
                          </a:solidFill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0">
                          <a:solidFill>
                            <a:srgbClr val="FFFFFF"/>
                          </a:solidFill>
                          <a:latin typeface="Berlin Sans FB"/>
                          <a:cs typeface="Berlin Sans FB"/>
                        </a:rPr>
                        <a:t>(</a:t>
                      </a:r>
                      <a:r>
                        <a:rPr dirty="0" sz="1350" spc="-20">
                          <a:solidFill>
                            <a:srgbClr val="FFFFFF"/>
                          </a:solidFill>
                          <a:latin typeface="Dotum"/>
                          <a:cs typeface="Dotum"/>
                        </a:rPr>
                        <a:t>동양</a:t>
                      </a:r>
                      <a:r>
                        <a:rPr dirty="0" sz="1350" spc="-20">
                          <a:solidFill>
                            <a:srgbClr val="FFFFFF"/>
                          </a:solidFill>
                          <a:latin typeface="Berlin Sans FB"/>
                          <a:cs typeface="Berlin Sans FB"/>
                        </a:rPr>
                        <a:t>)</a:t>
                      </a:r>
                      <a:endParaRPr sz="1350">
                        <a:latin typeface="Berlin Sans FB"/>
                        <a:cs typeface="Berlin Sans FB"/>
                      </a:endParaRPr>
                    </a:p>
                  </a:txBody>
                  <a:tcPr marL="0" marR="0" marB="0" marT="123825">
                    <a:solidFill>
                      <a:srgbClr val="9A212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dirty="0" sz="1350" spc="-260">
                          <a:solidFill>
                            <a:srgbClr val="FFFFFF"/>
                          </a:solidFill>
                          <a:latin typeface="Dotum"/>
                          <a:cs typeface="Dotum"/>
                        </a:rPr>
                        <a:t>캠벨</a:t>
                      </a:r>
                      <a:r>
                        <a:rPr dirty="0" sz="1350" spc="-110">
                          <a:solidFill>
                            <a:srgbClr val="FFFFFF"/>
                          </a:solidFill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60">
                          <a:solidFill>
                            <a:srgbClr val="FFFFFF"/>
                          </a:solidFill>
                          <a:latin typeface="Dotum"/>
                          <a:cs typeface="Dotum"/>
                        </a:rPr>
                        <a:t>이론</a:t>
                      </a:r>
                      <a:r>
                        <a:rPr dirty="0" sz="1350" spc="-110">
                          <a:solidFill>
                            <a:srgbClr val="FFFFFF"/>
                          </a:solidFill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0">
                          <a:solidFill>
                            <a:srgbClr val="FFFFFF"/>
                          </a:solidFill>
                          <a:latin typeface="Berlin Sans FB"/>
                          <a:cs typeface="Berlin Sans FB"/>
                        </a:rPr>
                        <a:t>(</a:t>
                      </a:r>
                      <a:r>
                        <a:rPr dirty="0" sz="1350" spc="-20">
                          <a:solidFill>
                            <a:srgbClr val="FFFFFF"/>
                          </a:solidFill>
                          <a:latin typeface="Dotum"/>
                          <a:cs typeface="Dotum"/>
                        </a:rPr>
                        <a:t>서양</a:t>
                      </a:r>
                      <a:r>
                        <a:rPr dirty="0" sz="1350" spc="-20">
                          <a:solidFill>
                            <a:srgbClr val="FFFFFF"/>
                          </a:solidFill>
                          <a:latin typeface="Berlin Sans FB"/>
                          <a:cs typeface="Berlin Sans FB"/>
                        </a:rPr>
                        <a:t>)</a:t>
                      </a:r>
                      <a:endParaRPr sz="1350">
                        <a:latin typeface="Berlin Sans FB"/>
                        <a:cs typeface="Berlin Sans FB"/>
                      </a:endParaRPr>
                    </a:p>
                  </a:txBody>
                  <a:tcPr marL="0" marR="0" marB="0" marT="123825"/>
                </a:tc>
              </a:tr>
              <a:tr h="461645">
                <a:tc>
                  <a:txBody>
                    <a:bodyPr/>
                    <a:lstStyle/>
                    <a:p>
                      <a:pPr marL="142875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dirty="0" sz="1350" spc="-26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구조적</a:t>
                      </a:r>
                      <a:r>
                        <a:rPr dirty="0" sz="1350" spc="-105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95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기반</a:t>
                      </a:r>
                      <a:endParaRPr sz="1350">
                        <a:latin typeface="Dotum"/>
                        <a:cs typeface="Dotum"/>
                      </a:endParaRPr>
                    </a:p>
                  </a:txBody>
                  <a:tcPr marL="0" marR="0" marB="0" marT="123825">
                    <a:lnB w="9525">
                      <a:solidFill>
                        <a:srgbClr val="E4E7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2875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dirty="0" sz="1350" spc="-26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입체</a:t>
                      </a:r>
                      <a:r>
                        <a:rPr dirty="0" sz="1350" spc="-105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6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오행구조</a:t>
                      </a:r>
                      <a:r>
                        <a:rPr dirty="0" sz="1350" spc="-105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00" spc="-100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(3</a:t>
                      </a:r>
                      <a:r>
                        <a:rPr dirty="0" sz="1350" spc="-10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강</a:t>
                      </a:r>
                      <a:r>
                        <a:rPr dirty="0" sz="1300" spc="-100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dirty="0" sz="1300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300" spc="-125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5</a:t>
                      </a:r>
                      <a:r>
                        <a:rPr dirty="0" sz="1350" spc="-125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륜</a:t>
                      </a:r>
                      <a:r>
                        <a:rPr dirty="0" sz="1300" spc="-125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)</a:t>
                      </a:r>
                      <a:r>
                        <a:rPr dirty="0" sz="1300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 - </a:t>
                      </a:r>
                      <a:r>
                        <a:rPr dirty="0" sz="1350" spc="-26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우주</a:t>
                      </a:r>
                      <a:r>
                        <a:rPr dirty="0" sz="1350" spc="-105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6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질서에</a:t>
                      </a:r>
                      <a:r>
                        <a:rPr dirty="0" sz="1350" spc="-105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85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기반</a:t>
                      </a:r>
                      <a:endParaRPr sz="1350">
                        <a:latin typeface="Dotum"/>
                        <a:cs typeface="Dotum"/>
                      </a:endParaRPr>
                    </a:p>
                  </a:txBody>
                  <a:tcPr marL="0" marR="0" marB="0" marT="123825">
                    <a:lnB w="9525">
                      <a:solidFill>
                        <a:srgbClr val="E4E7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2875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dirty="0" sz="1350" spc="-26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영웅의</a:t>
                      </a:r>
                      <a:r>
                        <a:rPr dirty="0" sz="1350" spc="-105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6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여정</a:t>
                      </a:r>
                      <a:r>
                        <a:rPr dirty="0" sz="1350" spc="-105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00" spc="-150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(</a:t>
                      </a:r>
                      <a:r>
                        <a:rPr dirty="0" sz="1350" spc="-15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출발</a:t>
                      </a:r>
                      <a:r>
                        <a:rPr dirty="0" sz="1300" spc="-150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dirty="0" sz="1300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350" spc="-19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시련</a:t>
                      </a:r>
                      <a:r>
                        <a:rPr dirty="0" sz="1300" spc="-190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dirty="0" sz="1300" spc="5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350" spc="-19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귀환</a:t>
                      </a:r>
                      <a:r>
                        <a:rPr dirty="0" sz="1300" spc="-190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)</a:t>
                      </a:r>
                      <a:r>
                        <a:rPr dirty="0" sz="1300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 - </a:t>
                      </a:r>
                      <a:r>
                        <a:rPr dirty="0" sz="1350" spc="-26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개인</a:t>
                      </a:r>
                      <a:r>
                        <a:rPr dirty="0" sz="1350" spc="-10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6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성장에</a:t>
                      </a:r>
                      <a:r>
                        <a:rPr dirty="0" sz="1350" spc="-105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85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기반</a:t>
                      </a:r>
                      <a:endParaRPr sz="1350">
                        <a:latin typeface="Dotum"/>
                        <a:cs typeface="Dotum"/>
                      </a:endParaRPr>
                    </a:p>
                  </a:txBody>
                  <a:tcPr marL="0" marR="0" marB="0" marT="123825">
                    <a:lnB w="9525">
                      <a:solidFill>
                        <a:srgbClr val="E4E7EB"/>
                      </a:solidFill>
                      <a:prstDash val="solid"/>
                    </a:lnB>
                  </a:tcPr>
                </a:tc>
              </a:tr>
              <a:tr h="466090">
                <a:tc>
                  <a:txBody>
                    <a:bodyPr/>
                    <a:lstStyle/>
                    <a:p>
                      <a:pPr marL="142875"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r>
                        <a:rPr dirty="0" sz="1350" spc="-26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핵심</a:t>
                      </a:r>
                      <a:r>
                        <a:rPr dirty="0" sz="1350" spc="-11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95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관계</a:t>
                      </a:r>
                      <a:endParaRPr sz="1350">
                        <a:latin typeface="Dotum"/>
                        <a:cs typeface="Dotum"/>
                      </a:endParaRPr>
                    </a:p>
                  </a:txBody>
                  <a:tcPr marL="0" marR="0" marB="0" marT="128270">
                    <a:lnT w="9525">
                      <a:solidFill>
                        <a:srgbClr val="E4E7EB"/>
                      </a:solidFill>
                      <a:prstDash val="solid"/>
                    </a:lnT>
                    <a:lnB w="9525">
                      <a:solidFill>
                        <a:srgbClr val="E4E7EB"/>
                      </a:solidFill>
                      <a:prstDash val="solid"/>
                    </a:lnB>
                    <a:solidFill>
                      <a:srgbClr val="9A2125">
                        <a:alpha val="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42875"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r>
                        <a:rPr dirty="0" sz="1350" spc="-20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수직적</a:t>
                      </a:r>
                      <a:r>
                        <a:rPr dirty="0" sz="1300" spc="-200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(</a:t>
                      </a:r>
                      <a:r>
                        <a:rPr dirty="0" sz="1350" spc="-20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군신</a:t>
                      </a:r>
                      <a:r>
                        <a:rPr dirty="0" sz="1300" spc="-200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dirty="0" sz="1300" spc="15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350" spc="-175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부자</a:t>
                      </a:r>
                      <a:r>
                        <a:rPr dirty="0" sz="1300" spc="-175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)·</a:t>
                      </a:r>
                      <a:r>
                        <a:rPr dirty="0" sz="1350" spc="-175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수평적</a:t>
                      </a:r>
                      <a:r>
                        <a:rPr dirty="0" sz="1300" spc="-175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(</a:t>
                      </a:r>
                      <a:r>
                        <a:rPr dirty="0" sz="1350" spc="-175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부부</a:t>
                      </a:r>
                      <a:r>
                        <a:rPr dirty="0" sz="1300" spc="-175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)</a:t>
                      </a:r>
                      <a:r>
                        <a:rPr dirty="0" sz="1300" spc="20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350" spc="-28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가족관계</a:t>
                      </a:r>
                      <a:endParaRPr sz="1350">
                        <a:latin typeface="Dotum"/>
                        <a:cs typeface="Dotum"/>
                      </a:endParaRPr>
                    </a:p>
                  </a:txBody>
                  <a:tcPr marL="0" marR="0" marB="0" marT="128270">
                    <a:lnT w="9525">
                      <a:solidFill>
                        <a:srgbClr val="E4E7EB"/>
                      </a:solidFill>
                      <a:prstDash val="solid"/>
                    </a:lnT>
                    <a:lnB w="9525">
                      <a:solidFill>
                        <a:srgbClr val="E4E7EB"/>
                      </a:solidFill>
                      <a:prstDash val="solid"/>
                    </a:lnB>
                    <a:solidFill>
                      <a:srgbClr val="9A2125">
                        <a:alpha val="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42875"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r>
                        <a:rPr dirty="0" sz="1350" spc="-26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개인</a:t>
                      </a:r>
                      <a:r>
                        <a:rPr dirty="0" sz="1350" spc="-95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6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영웅과</a:t>
                      </a:r>
                      <a:r>
                        <a:rPr dirty="0" sz="1350" spc="-95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04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세계</a:t>
                      </a:r>
                      <a:r>
                        <a:rPr dirty="0" sz="1300" spc="-204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/</a:t>
                      </a:r>
                      <a:r>
                        <a:rPr dirty="0" sz="1350" spc="-204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도전의</a:t>
                      </a:r>
                      <a:r>
                        <a:rPr dirty="0" sz="1350" spc="-9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85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관계</a:t>
                      </a:r>
                      <a:endParaRPr sz="1350">
                        <a:latin typeface="Dotum"/>
                        <a:cs typeface="Dotum"/>
                      </a:endParaRPr>
                    </a:p>
                  </a:txBody>
                  <a:tcPr marL="0" marR="0" marB="0" marT="128270">
                    <a:lnT w="9525">
                      <a:solidFill>
                        <a:srgbClr val="E4E7EB"/>
                      </a:solidFill>
                      <a:prstDash val="solid"/>
                    </a:lnT>
                    <a:lnB w="9525">
                      <a:solidFill>
                        <a:srgbClr val="E4E7EB"/>
                      </a:solidFill>
                      <a:prstDash val="solid"/>
                    </a:lnB>
                    <a:solidFill>
                      <a:srgbClr val="9A2125">
                        <a:alpha val="5099"/>
                      </a:srgbClr>
                    </a:solidFill>
                  </a:tcPr>
                </a:tc>
              </a:tr>
              <a:tr h="466090">
                <a:tc>
                  <a:txBody>
                    <a:bodyPr/>
                    <a:lstStyle/>
                    <a:p>
                      <a:pPr marL="142875"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r>
                        <a:rPr dirty="0" sz="1350" spc="-26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문화적</a:t>
                      </a:r>
                      <a:r>
                        <a:rPr dirty="0" sz="1350" spc="-105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95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초점</a:t>
                      </a:r>
                      <a:endParaRPr sz="1350">
                        <a:latin typeface="Dotum"/>
                        <a:cs typeface="Dotum"/>
                      </a:endParaRPr>
                    </a:p>
                  </a:txBody>
                  <a:tcPr marL="0" marR="0" marB="0" marT="128270">
                    <a:lnT w="9525">
                      <a:solidFill>
                        <a:srgbClr val="E4E7EB"/>
                      </a:solidFill>
                      <a:prstDash val="solid"/>
                    </a:lnT>
                    <a:lnB w="9525">
                      <a:solidFill>
                        <a:srgbClr val="E4E7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2875"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r>
                        <a:rPr dirty="0" sz="1350" spc="-26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집단의</a:t>
                      </a:r>
                      <a:r>
                        <a:rPr dirty="0" sz="1350" spc="-105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6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조화와</a:t>
                      </a:r>
                      <a:r>
                        <a:rPr dirty="0" sz="1350" spc="-10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19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질서</a:t>
                      </a:r>
                      <a:r>
                        <a:rPr dirty="0" sz="1300" spc="-190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dirty="0" sz="1300" spc="5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350" spc="-26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관계의</a:t>
                      </a:r>
                      <a:r>
                        <a:rPr dirty="0" sz="1350" spc="-10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85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지속</a:t>
                      </a:r>
                      <a:endParaRPr sz="1350">
                        <a:latin typeface="Dotum"/>
                        <a:cs typeface="Dotum"/>
                      </a:endParaRPr>
                    </a:p>
                  </a:txBody>
                  <a:tcPr marL="0" marR="0" marB="0" marT="128270">
                    <a:lnT w="9525">
                      <a:solidFill>
                        <a:srgbClr val="E4E7EB"/>
                      </a:solidFill>
                      <a:prstDash val="solid"/>
                    </a:lnT>
                    <a:lnB w="9525">
                      <a:solidFill>
                        <a:srgbClr val="E4E7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2875"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r>
                        <a:rPr dirty="0" sz="1350" spc="-26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개인의</a:t>
                      </a:r>
                      <a:r>
                        <a:rPr dirty="0" sz="1350" spc="-105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6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성장과</a:t>
                      </a:r>
                      <a:r>
                        <a:rPr dirty="0" sz="1350" spc="-10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19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변화</a:t>
                      </a:r>
                      <a:r>
                        <a:rPr dirty="0" sz="1300" spc="-190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dirty="0" sz="1300" spc="5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350" spc="-26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여정의</a:t>
                      </a:r>
                      <a:r>
                        <a:rPr dirty="0" sz="1350" spc="-10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85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완성</a:t>
                      </a:r>
                      <a:endParaRPr sz="1350">
                        <a:latin typeface="Dotum"/>
                        <a:cs typeface="Dotum"/>
                      </a:endParaRPr>
                    </a:p>
                  </a:txBody>
                  <a:tcPr marL="0" marR="0" marB="0" marT="128270">
                    <a:lnT w="9525">
                      <a:solidFill>
                        <a:srgbClr val="E4E7EB"/>
                      </a:solidFill>
                      <a:prstDash val="solid"/>
                    </a:lnT>
                    <a:lnB w="9525">
                      <a:solidFill>
                        <a:srgbClr val="E4E7EB"/>
                      </a:solidFill>
                      <a:prstDash val="solid"/>
                    </a:lnB>
                  </a:tcPr>
                </a:tc>
              </a:tr>
              <a:tr h="466090">
                <a:tc>
                  <a:txBody>
                    <a:bodyPr/>
                    <a:lstStyle/>
                    <a:p>
                      <a:pPr marL="142875"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r>
                        <a:rPr dirty="0" sz="1350" spc="-26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스토리</a:t>
                      </a:r>
                      <a:r>
                        <a:rPr dirty="0" sz="1350" spc="-105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95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전개</a:t>
                      </a:r>
                      <a:endParaRPr sz="1350">
                        <a:latin typeface="Dotum"/>
                        <a:cs typeface="Dotum"/>
                      </a:endParaRPr>
                    </a:p>
                  </a:txBody>
                  <a:tcPr marL="0" marR="0" marB="0" marT="128270">
                    <a:lnT w="9525">
                      <a:solidFill>
                        <a:srgbClr val="E4E7EB"/>
                      </a:solidFill>
                      <a:prstDash val="solid"/>
                    </a:lnT>
                    <a:lnB w="9525">
                      <a:solidFill>
                        <a:srgbClr val="E4E7EB"/>
                      </a:solidFill>
                      <a:prstDash val="solid"/>
                    </a:lnB>
                    <a:solidFill>
                      <a:srgbClr val="9A2125">
                        <a:alpha val="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42875"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r>
                        <a:rPr dirty="0" sz="1350" spc="-21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순환적</a:t>
                      </a:r>
                      <a:r>
                        <a:rPr dirty="0" sz="1300" spc="-210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dirty="0" sz="1300" spc="5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350" spc="-26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관계</a:t>
                      </a:r>
                      <a:r>
                        <a:rPr dirty="0" sz="1350" spc="-10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19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중심</a:t>
                      </a:r>
                      <a:r>
                        <a:rPr dirty="0" sz="1300" spc="-190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dirty="0" sz="1300" spc="10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350" spc="-26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질서</a:t>
                      </a:r>
                      <a:r>
                        <a:rPr dirty="0" sz="1350" spc="-10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6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회복</a:t>
                      </a:r>
                      <a:r>
                        <a:rPr dirty="0" sz="1350" spc="-10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85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지향</a:t>
                      </a:r>
                      <a:endParaRPr sz="1350">
                        <a:latin typeface="Dotum"/>
                        <a:cs typeface="Dotum"/>
                      </a:endParaRPr>
                    </a:p>
                  </a:txBody>
                  <a:tcPr marL="0" marR="0" marB="0" marT="128270">
                    <a:lnT w="9525">
                      <a:solidFill>
                        <a:srgbClr val="E4E7EB"/>
                      </a:solidFill>
                      <a:prstDash val="solid"/>
                    </a:lnT>
                    <a:lnB w="9525">
                      <a:solidFill>
                        <a:srgbClr val="E4E7EB"/>
                      </a:solidFill>
                      <a:prstDash val="solid"/>
                    </a:lnB>
                    <a:solidFill>
                      <a:srgbClr val="9A2125">
                        <a:alpha val="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42875"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r>
                        <a:rPr dirty="0" sz="1350" spc="-21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선형적</a:t>
                      </a:r>
                      <a:r>
                        <a:rPr dirty="0" sz="1300" spc="-210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dirty="0" sz="1300" spc="5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350" spc="-26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모험</a:t>
                      </a:r>
                      <a:r>
                        <a:rPr dirty="0" sz="1350" spc="-10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19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중심</a:t>
                      </a:r>
                      <a:r>
                        <a:rPr dirty="0" sz="1300" spc="-190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dirty="0" sz="1300" spc="10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350" spc="-26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변화와</a:t>
                      </a:r>
                      <a:r>
                        <a:rPr dirty="0" sz="1350" spc="-10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6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성장</a:t>
                      </a:r>
                      <a:r>
                        <a:rPr dirty="0" sz="1350" spc="-95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85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지향</a:t>
                      </a:r>
                      <a:endParaRPr sz="1350">
                        <a:latin typeface="Dotum"/>
                        <a:cs typeface="Dotum"/>
                      </a:endParaRPr>
                    </a:p>
                  </a:txBody>
                  <a:tcPr marL="0" marR="0" marB="0" marT="128270">
                    <a:lnT w="9525">
                      <a:solidFill>
                        <a:srgbClr val="E4E7EB"/>
                      </a:solidFill>
                      <a:prstDash val="solid"/>
                    </a:lnT>
                    <a:lnB w="9525">
                      <a:solidFill>
                        <a:srgbClr val="E4E7EB"/>
                      </a:solidFill>
                      <a:prstDash val="solid"/>
                    </a:lnB>
                    <a:solidFill>
                      <a:srgbClr val="9A2125">
                        <a:alpha val="5099"/>
                      </a:srgbClr>
                    </a:solidFill>
                  </a:tcPr>
                </a:tc>
              </a:tr>
              <a:tr h="325755">
                <a:tc>
                  <a:txBody>
                    <a:bodyPr/>
                    <a:lstStyle/>
                    <a:p>
                      <a:pPr marL="142875">
                        <a:lnSpc>
                          <a:spcPts val="1455"/>
                        </a:lnSpc>
                        <a:spcBef>
                          <a:spcPts val="1010"/>
                        </a:spcBef>
                      </a:pPr>
                      <a:r>
                        <a:rPr dirty="0" sz="1350" spc="-26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가치</a:t>
                      </a:r>
                      <a:r>
                        <a:rPr dirty="0" sz="1350" spc="-11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95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체계</a:t>
                      </a:r>
                      <a:endParaRPr sz="1350">
                        <a:latin typeface="Dotum"/>
                        <a:cs typeface="Dotum"/>
                      </a:endParaRPr>
                    </a:p>
                  </a:txBody>
                  <a:tcPr marL="0" marR="0" marB="0" marT="128270">
                    <a:lnT w="9525">
                      <a:solidFill>
                        <a:srgbClr val="E4E7E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42875">
                        <a:lnSpc>
                          <a:spcPts val="1455"/>
                        </a:lnSpc>
                        <a:spcBef>
                          <a:spcPts val="1010"/>
                        </a:spcBef>
                      </a:pPr>
                      <a:r>
                        <a:rPr dirty="0" sz="1350" spc="-225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인의예지신</a:t>
                      </a:r>
                      <a:r>
                        <a:rPr dirty="0" sz="1300" spc="-225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(</a:t>
                      </a:r>
                      <a:r>
                        <a:rPr dirty="0" sz="1350" spc="-170">
                          <a:solidFill>
                            <a:srgbClr val="333333"/>
                          </a:solidFill>
                          <a:latin typeface="SimSun"/>
                          <a:cs typeface="SimSun"/>
                        </a:rPr>
                        <a:t>仁義禮智信</a:t>
                      </a:r>
                      <a:r>
                        <a:rPr dirty="0" sz="1300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) - </a:t>
                      </a:r>
                      <a:r>
                        <a:rPr dirty="0" sz="1350" spc="-26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사회적</a:t>
                      </a:r>
                      <a:r>
                        <a:rPr dirty="0" sz="1350" spc="-105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85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덕목</a:t>
                      </a:r>
                      <a:endParaRPr sz="1350">
                        <a:latin typeface="Dotum"/>
                        <a:cs typeface="Dotum"/>
                      </a:endParaRPr>
                    </a:p>
                  </a:txBody>
                  <a:tcPr marL="0" marR="0" marB="0" marT="128270">
                    <a:lnT w="9525">
                      <a:solidFill>
                        <a:srgbClr val="E4E7E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42875">
                        <a:lnSpc>
                          <a:spcPts val="1455"/>
                        </a:lnSpc>
                        <a:spcBef>
                          <a:spcPts val="1010"/>
                        </a:spcBef>
                      </a:pPr>
                      <a:r>
                        <a:rPr dirty="0" sz="1350" spc="-19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도전</a:t>
                      </a:r>
                      <a:r>
                        <a:rPr dirty="0" sz="1300" spc="-190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dirty="0" sz="1300" spc="-5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350" spc="-19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시련</a:t>
                      </a:r>
                      <a:r>
                        <a:rPr dirty="0" sz="1300" spc="-190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,</a:t>
                      </a:r>
                      <a:r>
                        <a:rPr dirty="0" sz="1300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dirty="0" sz="1350" spc="-26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성취</a:t>
                      </a:r>
                      <a:r>
                        <a:rPr dirty="0" sz="1350" spc="-105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00">
                          <a:solidFill>
                            <a:srgbClr val="333333"/>
                          </a:solidFill>
                          <a:latin typeface="Microsoft Sans Serif"/>
                          <a:cs typeface="Microsoft Sans Serif"/>
                        </a:rPr>
                        <a:t>- </a:t>
                      </a:r>
                      <a:r>
                        <a:rPr dirty="0" sz="1350" spc="-260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개인적</a:t>
                      </a:r>
                      <a:r>
                        <a:rPr dirty="0" sz="1350" spc="-105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 </a:t>
                      </a:r>
                      <a:r>
                        <a:rPr dirty="0" sz="1350" spc="-285">
                          <a:solidFill>
                            <a:srgbClr val="333333"/>
                          </a:solidFill>
                          <a:latin typeface="Dotum"/>
                          <a:cs typeface="Dotum"/>
                        </a:rPr>
                        <a:t>성장</a:t>
                      </a:r>
                      <a:endParaRPr sz="1350">
                        <a:latin typeface="Dotum"/>
                        <a:cs typeface="Dotum"/>
                      </a:endParaRPr>
                    </a:p>
                  </a:txBody>
                  <a:tcPr marL="0" marR="0" marB="0" marT="128270">
                    <a:lnT w="9525">
                      <a:solidFill>
                        <a:srgbClr val="E4E7EB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6" name="object 6" descr=""/>
          <p:cNvSpPr/>
          <p:nvPr/>
        </p:nvSpPr>
        <p:spPr>
          <a:xfrm>
            <a:off x="761987" y="4572000"/>
            <a:ext cx="10668000" cy="9525"/>
          </a:xfrm>
          <a:custGeom>
            <a:avLst/>
            <a:gdLst/>
            <a:ahLst/>
            <a:cxnLst/>
            <a:rect l="l" t="t" r="r" b="b"/>
            <a:pathLst>
              <a:path w="10668000" h="9525">
                <a:moveTo>
                  <a:pt x="10668000" y="0"/>
                </a:moveTo>
                <a:lnTo>
                  <a:pt x="6400800" y="0"/>
                </a:lnTo>
                <a:lnTo>
                  <a:pt x="2133600" y="0"/>
                </a:lnTo>
                <a:lnTo>
                  <a:pt x="0" y="0"/>
                </a:lnTo>
                <a:lnTo>
                  <a:pt x="0" y="9525"/>
                </a:lnTo>
                <a:lnTo>
                  <a:pt x="2133600" y="9525"/>
                </a:lnTo>
                <a:lnTo>
                  <a:pt x="6400800" y="9525"/>
                </a:lnTo>
                <a:lnTo>
                  <a:pt x="10668000" y="9525"/>
                </a:lnTo>
                <a:lnTo>
                  <a:pt x="10668000" y="0"/>
                </a:lnTo>
                <a:close/>
              </a:path>
            </a:pathLst>
          </a:custGeom>
          <a:solidFill>
            <a:srgbClr val="E4E7EB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7" name="object 7" descr=""/>
          <p:cNvGrpSpPr/>
          <p:nvPr/>
        </p:nvGrpSpPr>
        <p:grpSpPr>
          <a:xfrm>
            <a:off x="761999" y="4810124"/>
            <a:ext cx="10668000" cy="1428750"/>
            <a:chOff x="761999" y="4810124"/>
            <a:chExt cx="10668000" cy="1428750"/>
          </a:xfrm>
        </p:grpSpPr>
        <p:sp>
          <p:nvSpPr>
            <p:cNvPr id="8" name="object 8" descr=""/>
            <p:cNvSpPr/>
            <p:nvPr/>
          </p:nvSpPr>
          <p:spPr>
            <a:xfrm>
              <a:off x="766762" y="4814887"/>
              <a:ext cx="10658475" cy="1419225"/>
            </a:xfrm>
            <a:custGeom>
              <a:avLst/>
              <a:gdLst/>
              <a:ahLst/>
              <a:cxnLst/>
              <a:rect l="l" t="t" r="r" b="b"/>
              <a:pathLst>
                <a:path w="10658475" h="1419225">
                  <a:moveTo>
                    <a:pt x="10591727" y="1419224"/>
                  </a:moveTo>
                  <a:lnTo>
                    <a:pt x="66746" y="1419224"/>
                  </a:lnTo>
                  <a:lnTo>
                    <a:pt x="62101" y="1418767"/>
                  </a:lnTo>
                  <a:lnTo>
                    <a:pt x="24240" y="1401617"/>
                  </a:lnTo>
                  <a:lnTo>
                    <a:pt x="2287" y="1366323"/>
                  </a:lnTo>
                  <a:lnTo>
                    <a:pt x="0" y="1352477"/>
                  </a:lnTo>
                  <a:lnTo>
                    <a:pt x="0" y="1347787"/>
                  </a:lnTo>
                  <a:lnTo>
                    <a:pt x="0" y="66746"/>
                  </a:lnTo>
                  <a:lnTo>
                    <a:pt x="14645" y="27848"/>
                  </a:lnTo>
                  <a:lnTo>
                    <a:pt x="48433" y="3642"/>
                  </a:lnTo>
                  <a:lnTo>
                    <a:pt x="66746" y="0"/>
                  </a:lnTo>
                  <a:lnTo>
                    <a:pt x="10591727" y="0"/>
                  </a:lnTo>
                  <a:lnTo>
                    <a:pt x="10630624" y="14645"/>
                  </a:lnTo>
                  <a:lnTo>
                    <a:pt x="10654830" y="48432"/>
                  </a:lnTo>
                  <a:lnTo>
                    <a:pt x="10658474" y="66746"/>
                  </a:lnTo>
                  <a:lnTo>
                    <a:pt x="10658474" y="1352477"/>
                  </a:lnTo>
                  <a:lnTo>
                    <a:pt x="10643827" y="1391375"/>
                  </a:lnTo>
                  <a:lnTo>
                    <a:pt x="10610039" y="1415581"/>
                  </a:lnTo>
                  <a:lnTo>
                    <a:pt x="10596372" y="1418767"/>
                  </a:lnTo>
                  <a:lnTo>
                    <a:pt x="10591727" y="1419224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766762" y="4814887"/>
              <a:ext cx="10658475" cy="1419225"/>
            </a:xfrm>
            <a:custGeom>
              <a:avLst/>
              <a:gdLst/>
              <a:ahLst/>
              <a:cxnLst/>
              <a:rect l="l" t="t" r="r" b="b"/>
              <a:pathLst>
                <a:path w="10658475" h="1419225">
                  <a:moveTo>
                    <a:pt x="0" y="1347787"/>
                  </a:moveTo>
                  <a:lnTo>
                    <a:pt x="0" y="71437"/>
                  </a:lnTo>
                  <a:lnTo>
                    <a:pt x="0" y="66746"/>
                  </a:lnTo>
                  <a:lnTo>
                    <a:pt x="457" y="62100"/>
                  </a:lnTo>
                  <a:lnTo>
                    <a:pt x="17606" y="24240"/>
                  </a:lnTo>
                  <a:lnTo>
                    <a:pt x="20923" y="20923"/>
                  </a:lnTo>
                  <a:lnTo>
                    <a:pt x="24240" y="17606"/>
                  </a:lnTo>
                  <a:lnTo>
                    <a:pt x="62101" y="457"/>
                  </a:lnTo>
                  <a:lnTo>
                    <a:pt x="66746" y="0"/>
                  </a:lnTo>
                  <a:lnTo>
                    <a:pt x="71437" y="0"/>
                  </a:lnTo>
                  <a:lnTo>
                    <a:pt x="10587036" y="0"/>
                  </a:lnTo>
                  <a:lnTo>
                    <a:pt x="10591727" y="0"/>
                  </a:lnTo>
                  <a:lnTo>
                    <a:pt x="10596372" y="457"/>
                  </a:lnTo>
                  <a:lnTo>
                    <a:pt x="10626723" y="12039"/>
                  </a:lnTo>
                  <a:lnTo>
                    <a:pt x="10630624" y="14645"/>
                  </a:lnTo>
                  <a:lnTo>
                    <a:pt x="10634232" y="17606"/>
                  </a:lnTo>
                  <a:lnTo>
                    <a:pt x="10637549" y="20923"/>
                  </a:lnTo>
                  <a:lnTo>
                    <a:pt x="10640867" y="24240"/>
                  </a:lnTo>
                  <a:lnTo>
                    <a:pt x="10643827" y="27848"/>
                  </a:lnTo>
                  <a:lnTo>
                    <a:pt x="10646433" y="31748"/>
                  </a:lnTo>
                  <a:lnTo>
                    <a:pt x="10649038" y="35648"/>
                  </a:lnTo>
                  <a:lnTo>
                    <a:pt x="10657100" y="57500"/>
                  </a:lnTo>
                  <a:lnTo>
                    <a:pt x="10658016" y="62100"/>
                  </a:lnTo>
                  <a:lnTo>
                    <a:pt x="10658474" y="66746"/>
                  </a:lnTo>
                  <a:lnTo>
                    <a:pt x="10658474" y="71437"/>
                  </a:lnTo>
                  <a:lnTo>
                    <a:pt x="10658474" y="1347787"/>
                  </a:lnTo>
                  <a:lnTo>
                    <a:pt x="10658474" y="1352477"/>
                  </a:lnTo>
                  <a:lnTo>
                    <a:pt x="10658016" y="1357122"/>
                  </a:lnTo>
                  <a:lnTo>
                    <a:pt x="10657100" y="1361723"/>
                  </a:lnTo>
                  <a:lnTo>
                    <a:pt x="10656185" y="1366323"/>
                  </a:lnTo>
                  <a:lnTo>
                    <a:pt x="10637549" y="1398301"/>
                  </a:lnTo>
                  <a:lnTo>
                    <a:pt x="10634232" y="1401617"/>
                  </a:lnTo>
                  <a:lnTo>
                    <a:pt x="10630624" y="1404578"/>
                  </a:lnTo>
                  <a:lnTo>
                    <a:pt x="10626723" y="1407184"/>
                  </a:lnTo>
                  <a:lnTo>
                    <a:pt x="10622823" y="1409790"/>
                  </a:lnTo>
                  <a:lnTo>
                    <a:pt x="10600972" y="1417851"/>
                  </a:lnTo>
                  <a:lnTo>
                    <a:pt x="10596372" y="1418767"/>
                  </a:lnTo>
                  <a:lnTo>
                    <a:pt x="10591727" y="1419224"/>
                  </a:lnTo>
                  <a:lnTo>
                    <a:pt x="10587036" y="1419224"/>
                  </a:lnTo>
                  <a:lnTo>
                    <a:pt x="71437" y="1419224"/>
                  </a:lnTo>
                  <a:lnTo>
                    <a:pt x="66746" y="1419224"/>
                  </a:lnTo>
                  <a:lnTo>
                    <a:pt x="62101" y="1418767"/>
                  </a:lnTo>
                  <a:lnTo>
                    <a:pt x="57500" y="1417851"/>
                  </a:lnTo>
                  <a:lnTo>
                    <a:pt x="52900" y="1416936"/>
                  </a:lnTo>
                  <a:lnTo>
                    <a:pt x="20923" y="1398301"/>
                  </a:lnTo>
                  <a:lnTo>
                    <a:pt x="17606" y="1394984"/>
                  </a:lnTo>
                  <a:lnTo>
                    <a:pt x="457" y="1357122"/>
                  </a:lnTo>
                  <a:lnTo>
                    <a:pt x="0" y="1352477"/>
                  </a:lnTo>
                  <a:lnTo>
                    <a:pt x="0" y="1347787"/>
                  </a:lnTo>
                  <a:close/>
                </a:path>
              </a:pathLst>
            </a:custGeom>
            <a:ln w="9524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933437" y="5410199"/>
              <a:ext cx="57150" cy="590550"/>
            </a:xfrm>
            <a:custGeom>
              <a:avLst/>
              <a:gdLst/>
              <a:ahLst/>
              <a:cxnLst/>
              <a:rect l="l" t="t" r="r" b="b"/>
              <a:pathLst>
                <a:path w="57150" h="590550">
                  <a:moveTo>
                    <a:pt x="57150" y="558190"/>
                  </a:moveTo>
                  <a:lnTo>
                    <a:pt x="32372" y="533400"/>
                  </a:lnTo>
                  <a:lnTo>
                    <a:pt x="24790" y="533400"/>
                  </a:lnTo>
                  <a:lnTo>
                    <a:pt x="0" y="558190"/>
                  </a:lnTo>
                  <a:lnTo>
                    <a:pt x="0" y="565772"/>
                  </a:lnTo>
                  <a:lnTo>
                    <a:pt x="24790" y="590550"/>
                  </a:lnTo>
                  <a:lnTo>
                    <a:pt x="32372" y="590550"/>
                  </a:lnTo>
                  <a:lnTo>
                    <a:pt x="57150" y="565772"/>
                  </a:lnTo>
                  <a:lnTo>
                    <a:pt x="57150" y="561975"/>
                  </a:lnTo>
                  <a:lnTo>
                    <a:pt x="57150" y="558190"/>
                  </a:lnTo>
                  <a:close/>
                </a:path>
                <a:path w="57150" h="590550">
                  <a:moveTo>
                    <a:pt x="57150" y="291490"/>
                  </a:moveTo>
                  <a:lnTo>
                    <a:pt x="32372" y="266700"/>
                  </a:lnTo>
                  <a:lnTo>
                    <a:pt x="24790" y="266700"/>
                  </a:lnTo>
                  <a:lnTo>
                    <a:pt x="0" y="291490"/>
                  </a:lnTo>
                  <a:lnTo>
                    <a:pt x="0" y="299072"/>
                  </a:lnTo>
                  <a:lnTo>
                    <a:pt x="24790" y="323850"/>
                  </a:lnTo>
                  <a:lnTo>
                    <a:pt x="32372" y="323850"/>
                  </a:lnTo>
                  <a:lnTo>
                    <a:pt x="57150" y="299072"/>
                  </a:lnTo>
                  <a:lnTo>
                    <a:pt x="57150" y="295275"/>
                  </a:lnTo>
                  <a:lnTo>
                    <a:pt x="57150" y="291490"/>
                  </a:lnTo>
                  <a:close/>
                </a:path>
                <a:path w="57150" h="590550">
                  <a:moveTo>
                    <a:pt x="57150" y="24790"/>
                  </a:moveTo>
                  <a:lnTo>
                    <a:pt x="32372" y="0"/>
                  </a:lnTo>
                  <a:lnTo>
                    <a:pt x="24790" y="0"/>
                  </a:lnTo>
                  <a:lnTo>
                    <a:pt x="0" y="24790"/>
                  </a:lnTo>
                  <a:lnTo>
                    <a:pt x="0" y="32372"/>
                  </a:lnTo>
                  <a:lnTo>
                    <a:pt x="24790" y="57150"/>
                  </a:lnTo>
                  <a:lnTo>
                    <a:pt x="32372" y="57150"/>
                  </a:lnTo>
                  <a:lnTo>
                    <a:pt x="57150" y="32372"/>
                  </a:lnTo>
                  <a:lnTo>
                    <a:pt x="57150" y="28575"/>
                  </a:lnTo>
                  <a:lnTo>
                    <a:pt x="57150" y="24790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 descr=""/>
          <p:cNvSpPr txBox="1"/>
          <p:nvPr/>
        </p:nvSpPr>
        <p:spPr>
          <a:xfrm>
            <a:off x="911225" y="4858875"/>
            <a:ext cx="4385945" cy="1217930"/>
          </a:xfrm>
          <a:prstGeom prst="rect">
            <a:avLst/>
          </a:prstGeom>
        </p:spPr>
        <p:txBody>
          <a:bodyPr wrap="square" lIns="0" tIns="1320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40"/>
              </a:spcBef>
            </a:pPr>
            <a:r>
              <a:rPr dirty="0" sz="1500" spc="-270" b="1">
                <a:solidFill>
                  <a:srgbClr val="333333"/>
                </a:solidFill>
                <a:latin typeface="Malgun Gothic"/>
                <a:cs typeface="Malgun Gothic"/>
              </a:rPr>
              <a:t>비교</a:t>
            </a:r>
            <a:r>
              <a:rPr dirty="0" sz="1500" spc="-150" b="1">
                <a:solidFill>
                  <a:srgbClr val="333333"/>
                </a:solidFill>
                <a:latin typeface="Malgun Gothic"/>
                <a:cs typeface="Malgun Gothic"/>
              </a:rPr>
              <a:t> </a:t>
            </a:r>
            <a:r>
              <a:rPr dirty="0" sz="1500" spc="-270" b="1">
                <a:solidFill>
                  <a:srgbClr val="333333"/>
                </a:solidFill>
                <a:latin typeface="Malgun Gothic"/>
                <a:cs typeface="Malgun Gothic"/>
              </a:rPr>
              <a:t>분석의</a:t>
            </a:r>
            <a:r>
              <a:rPr dirty="0" sz="1500" spc="-150" b="1">
                <a:solidFill>
                  <a:srgbClr val="333333"/>
                </a:solidFill>
                <a:latin typeface="Malgun Gothic"/>
                <a:cs typeface="Malgun Gothic"/>
              </a:rPr>
              <a:t> </a:t>
            </a:r>
            <a:r>
              <a:rPr dirty="0" sz="1500" spc="-295" b="1">
                <a:solidFill>
                  <a:srgbClr val="333333"/>
                </a:solidFill>
                <a:latin typeface="Malgun Gothic"/>
                <a:cs typeface="Malgun Gothic"/>
              </a:rPr>
              <a:t>시사점</a:t>
            </a:r>
            <a:endParaRPr sz="1500">
              <a:latin typeface="Malgun Gothic"/>
              <a:cs typeface="Malgun Gothic"/>
            </a:endParaRPr>
          </a:p>
          <a:p>
            <a:pPr marL="202565" marR="748665">
              <a:lnSpc>
                <a:spcPct val="129600"/>
              </a:lnSpc>
              <a:spcBef>
                <a:spcPts val="345"/>
              </a:spcBef>
            </a:pPr>
            <a:r>
              <a:rPr dirty="0" sz="1350" spc="-220">
                <a:solidFill>
                  <a:srgbClr val="333333"/>
                </a:solidFill>
                <a:latin typeface="Dotum"/>
                <a:cs typeface="Dotum"/>
              </a:rPr>
              <a:t>삼강오륜</a:t>
            </a:r>
            <a:r>
              <a:rPr dirty="0" sz="1300" spc="-220">
                <a:solidFill>
                  <a:srgbClr val="333333"/>
                </a:solidFill>
                <a:latin typeface="Microsoft Sans Serif"/>
                <a:cs typeface="Microsoft Sans Serif"/>
              </a:rPr>
              <a:t>:</a:t>
            </a:r>
            <a:r>
              <a:rPr dirty="0" sz="1300" spc="5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사회적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관계와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조화를</a:t>
            </a:r>
            <a:r>
              <a:rPr dirty="0" sz="1350" spc="-9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통한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스토리텔링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333333"/>
                </a:solidFill>
                <a:latin typeface="Dotum"/>
                <a:cs typeface="Dotum"/>
              </a:rPr>
              <a:t>구조</a:t>
            </a:r>
            <a:r>
              <a:rPr dirty="0" sz="1350" spc="5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캠벨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190">
                <a:solidFill>
                  <a:srgbClr val="333333"/>
                </a:solidFill>
                <a:latin typeface="Dotum"/>
                <a:cs typeface="Dotum"/>
              </a:rPr>
              <a:t>이론</a:t>
            </a:r>
            <a:r>
              <a:rPr dirty="0" sz="1300" spc="-190">
                <a:solidFill>
                  <a:srgbClr val="333333"/>
                </a:solidFill>
                <a:latin typeface="Microsoft Sans Serif"/>
                <a:cs typeface="Microsoft Sans Serif"/>
              </a:rPr>
              <a:t>:</a:t>
            </a:r>
            <a:r>
              <a:rPr dirty="0" sz="1300" spc="5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개인의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여정과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성장을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통한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스토리텔링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333333"/>
                </a:solidFill>
                <a:latin typeface="Dotum"/>
                <a:cs typeface="Dotum"/>
              </a:rPr>
              <a:t>구조</a:t>
            </a:r>
            <a:endParaRPr sz="1350">
              <a:latin typeface="Dotum"/>
              <a:cs typeface="Dotum"/>
            </a:endParaRPr>
          </a:p>
          <a:p>
            <a:pPr marL="202565">
              <a:lnSpc>
                <a:spcPct val="100000"/>
              </a:lnSpc>
              <a:spcBef>
                <a:spcPts val="480"/>
              </a:spcBef>
            </a:pP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동서양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스토리텔링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융합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10">
                <a:solidFill>
                  <a:srgbClr val="333333"/>
                </a:solidFill>
                <a:latin typeface="Dotum"/>
                <a:cs typeface="Dotum"/>
              </a:rPr>
              <a:t>가능성</a:t>
            </a:r>
            <a:r>
              <a:rPr dirty="0" sz="1300" spc="-210">
                <a:solidFill>
                  <a:srgbClr val="333333"/>
                </a:solidFill>
                <a:latin typeface="Microsoft Sans Serif"/>
                <a:cs typeface="Microsoft Sans Serif"/>
              </a:rPr>
              <a:t>:</a:t>
            </a:r>
            <a:r>
              <a:rPr dirty="0" sz="1300" spc="5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개인의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성장과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사회적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조화의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333333"/>
                </a:solidFill>
                <a:latin typeface="Dotum"/>
                <a:cs typeface="Dotum"/>
              </a:rPr>
              <a:t>균형</a:t>
            </a:r>
            <a:endParaRPr sz="1350">
              <a:latin typeface="Dotum"/>
              <a:cs typeface="Dotum"/>
            </a:endParaRPr>
          </a:p>
        </p:txBody>
      </p:sp>
      <p:sp>
        <p:nvSpPr>
          <p:cNvPr id="12" name="object 12" descr=""/>
          <p:cNvSpPr/>
          <p:nvPr/>
        </p:nvSpPr>
        <p:spPr>
          <a:xfrm>
            <a:off x="0" y="0"/>
            <a:ext cx="12192000" cy="76200"/>
          </a:xfrm>
          <a:custGeom>
            <a:avLst/>
            <a:gdLst/>
            <a:ahLst/>
            <a:cxnLst/>
            <a:rect l="l" t="t" r="r" b="b"/>
            <a:pathLst>
              <a:path w="12192000" h="76200">
                <a:moveTo>
                  <a:pt x="12191999" y="76199"/>
                </a:moveTo>
                <a:lnTo>
                  <a:pt x="0" y="761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76199"/>
                </a:lnTo>
                <a:close/>
              </a:path>
            </a:pathLst>
          </a:custGeom>
          <a:solidFill>
            <a:srgbClr val="9A212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50"/>
              </a:lnSpc>
            </a:pPr>
            <a:r>
              <a:rPr dirty="0" spc="-190"/>
              <a:t>삼강오륜</a:t>
            </a:r>
            <a:r>
              <a:rPr dirty="0" spc="-70"/>
              <a:t> </a:t>
            </a:r>
            <a:r>
              <a:rPr dirty="0" spc="-190"/>
              <a:t>출현의</a:t>
            </a:r>
            <a:r>
              <a:rPr dirty="0" spc="-70"/>
              <a:t> </a:t>
            </a:r>
            <a:r>
              <a:rPr dirty="0" spc="-190"/>
              <a:t>스토리텔링적</a:t>
            </a:r>
            <a:r>
              <a:rPr dirty="0" spc="-70"/>
              <a:t> </a:t>
            </a:r>
            <a:r>
              <a:rPr dirty="0" spc="-165"/>
              <a:t>배경</a:t>
            </a:r>
          </a:p>
        </p:txBody>
      </p:sp>
      <p:sp>
        <p:nvSpPr>
          <p:cNvPr id="14" name="object 1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50"/>
              </a:lnSpc>
            </a:pPr>
            <a:fld id="{81D60167-4931-47E6-BA6A-407CBD079E47}" type="slidenum">
              <a:rPr dirty="0" spc="-50"/>
              <a:t>7</a:t>
            </a:fld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825"/>
              <a:t>결</a:t>
            </a:r>
            <a:r>
              <a:rPr dirty="0" spc="-700"/>
              <a:t> </a:t>
            </a:r>
            <a:r>
              <a:rPr dirty="0" spc="-550"/>
              <a:t>론</a:t>
            </a:r>
            <a:r>
              <a:rPr dirty="0" spc="-135"/>
              <a:t> </a:t>
            </a:r>
            <a:r>
              <a:rPr dirty="0" spc="-459"/>
              <a:t>및</a:t>
            </a:r>
            <a:r>
              <a:rPr dirty="0" spc="-240"/>
              <a:t> </a:t>
            </a:r>
            <a:r>
              <a:rPr dirty="0" spc="-650"/>
              <a:t>시사점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820291" y="1805432"/>
            <a:ext cx="11239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 b="1">
                <a:solidFill>
                  <a:srgbClr val="9A2125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120775" y="1736233"/>
            <a:ext cx="5231765" cy="1083310"/>
          </a:xfrm>
          <a:prstGeom prst="rect">
            <a:avLst/>
          </a:prstGeom>
        </p:spPr>
        <p:txBody>
          <a:bodyPr wrap="square" lIns="0" tIns="857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dirty="0" sz="1700" spc="-325" b="1">
                <a:solidFill>
                  <a:srgbClr val="333333"/>
                </a:solidFill>
                <a:latin typeface="Malgun Gothic"/>
                <a:cs typeface="Malgun Gothic"/>
              </a:rPr>
              <a:t>삼강오륜</a:t>
            </a:r>
            <a:r>
              <a:rPr dirty="0" sz="1700" spc="-185" b="1">
                <a:solidFill>
                  <a:srgbClr val="333333"/>
                </a:solidFill>
                <a:latin typeface="Malgun Gothic"/>
                <a:cs typeface="Malgun Gothic"/>
              </a:rPr>
              <a:t> </a:t>
            </a:r>
            <a:r>
              <a:rPr dirty="0" sz="1700" spc="-325" b="1">
                <a:solidFill>
                  <a:srgbClr val="333333"/>
                </a:solidFill>
                <a:latin typeface="Malgun Gothic"/>
                <a:cs typeface="Malgun Gothic"/>
              </a:rPr>
              <a:t>스토리텔링</a:t>
            </a:r>
            <a:r>
              <a:rPr dirty="0" sz="1700" spc="-170" b="1">
                <a:solidFill>
                  <a:srgbClr val="333333"/>
                </a:solidFill>
                <a:latin typeface="Malgun Gothic"/>
                <a:cs typeface="Malgun Gothic"/>
              </a:rPr>
              <a:t> </a:t>
            </a:r>
            <a:r>
              <a:rPr dirty="0" sz="1700" spc="-325" b="1">
                <a:solidFill>
                  <a:srgbClr val="333333"/>
                </a:solidFill>
                <a:latin typeface="Malgun Gothic"/>
                <a:cs typeface="Malgun Gothic"/>
              </a:rPr>
              <a:t>구조의</a:t>
            </a:r>
            <a:r>
              <a:rPr dirty="0" sz="1700" spc="-175" b="1">
                <a:solidFill>
                  <a:srgbClr val="333333"/>
                </a:solidFill>
                <a:latin typeface="Malgun Gothic"/>
                <a:cs typeface="Malgun Gothic"/>
              </a:rPr>
              <a:t> </a:t>
            </a:r>
            <a:r>
              <a:rPr dirty="0" sz="1700" spc="-325" b="1">
                <a:solidFill>
                  <a:srgbClr val="333333"/>
                </a:solidFill>
                <a:latin typeface="Malgun Gothic"/>
                <a:cs typeface="Malgun Gothic"/>
              </a:rPr>
              <a:t>현대적</a:t>
            </a:r>
            <a:r>
              <a:rPr dirty="0" sz="1700" spc="-170" b="1">
                <a:solidFill>
                  <a:srgbClr val="333333"/>
                </a:solidFill>
                <a:latin typeface="Malgun Gothic"/>
                <a:cs typeface="Malgun Gothic"/>
              </a:rPr>
              <a:t> </a:t>
            </a:r>
            <a:r>
              <a:rPr dirty="0" sz="1700" spc="-350" b="1">
                <a:solidFill>
                  <a:srgbClr val="333333"/>
                </a:solidFill>
                <a:latin typeface="Malgun Gothic"/>
                <a:cs typeface="Malgun Gothic"/>
              </a:rPr>
              <a:t>의미</a:t>
            </a:r>
            <a:endParaRPr sz="1700">
              <a:latin typeface="Malgun Gothic"/>
              <a:cs typeface="Malgun Gothic"/>
            </a:endParaRPr>
          </a:p>
          <a:p>
            <a:pPr marL="184150" indent="-95885">
              <a:lnSpc>
                <a:spcPct val="100000"/>
              </a:lnSpc>
              <a:spcBef>
                <a:spcPts val="484"/>
              </a:spcBef>
              <a:buFont typeface="Microsoft Sans Serif"/>
              <a:buChar char="-"/>
              <a:tabLst>
                <a:tab pos="184150" algn="l"/>
              </a:tabLst>
            </a:pP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이데올로기를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넘어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인간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관계의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7E1C1C"/>
                </a:solidFill>
                <a:latin typeface="Dotum"/>
                <a:cs typeface="Dotum"/>
              </a:rPr>
              <a:t>보편적</a:t>
            </a:r>
            <a:r>
              <a:rPr dirty="0" sz="1350" spc="-105">
                <a:solidFill>
                  <a:srgbClr val="7E1C1C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7E1C1C"/>
                </a:solidFill>
                <a:latin typeface="Dotum"/>
                <a:cs typeface="Dotum"/>
              </a:rPr>
              <a:t>서사</a:t>
            </a:r>
            <a:r>
              <a:rPr dirty="0" sz="1350" spc="-105">
                <a:solidFill>
                  <a:srgbClr val="7E1C1C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7E1C1C"/>
                </a:solidFill>
                <a:latin typeface="Dotum"/>
                <a:cs typeface="Dotum"/>
              </a:rPr>
              <a:t>구조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로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재해석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333333"/>
                </a:solidFill>
                <a:latin typeface="Dotum"/>
                <a:cs typeface="Dotum"/>
              </a:rPr>
              <a:t>가능</a:t>
            </a:r>
            <a:endParaRPr sz="1350">
              <a:latin typeface="Dotum"/>
              <a:cs typeface="Dotum"/>
            </a:endParaRPr>
          </a:p>
          <a:p>
            <a:pPr marL="184150" indent="-95885">
              <a:lnSpc>
                <a:spcPct val="100000"/>
              </a:lnSpc>
              <a:spcBef>
                <a:spcPts val="180"/>
              </a:spcBef>
              <a:buFont typeface="Microsoft Sans Serif"/>
              <a:buChar char="-"/>
              <a:tabLst>
                <a:tab pos="184150" algn="l"/>
              </a:tabLst>
            </a:pPr>
            <a:r>
              <a:rPr dirty="0" sz="1350" spc="-204">
                <a:solidFill>
                  <a:srgbClr val="333333"/>
                </a:solidFill>
                <a:latin typeface="Dotum"/>
                <a:cs typeface="Dotum"/>
              </a:rPr>
              <a:t>수직적</a:t>
            </a:r>
            <a:r>
              <a:rPr dirty="0" sz="1350" spc="-204">
                <a:solidFill>
                  <a:srgbClr val="333333"/>
                </a:solidFill>
                <a:latin typeface="Microsoft Sans Serif"/>
                <a:cs typeface="Microsoft Sans Serif"/>
              </a:rPr>
              <a:t>(</a:t>
            </a:r>
            <a:r>
              <a:rPr dirty="0" sz="1350" spc="-204">
                <a:solidFill>
                  <a:srgbClr val="333333"/>
                </a:solidFill>
                <a:latin typeface="Dotum"/>
                <a:cs typeface="Dotum"/>
              </a:rPr>
              <a:t>부자관계</a:t>
            </a:r>
            <a:r>
              <a:rPr dirty="0" sz="1350" spc="-204">
                <a:solidFill>
                  <a:srgbClr val="333333"/>
                </a:solidFill>
                <a:latin typeface="Microsoft Sans Serif"/>
                <a:cs typeface="Microsoft Sans Serif"/>
              </a:rPr>
              <a:t>)·</a:t>
            </a:r>
            <a:r>
              <a:rPr dirty="0" sz="1350" spc="-204">
                <a:solidFill>
                  <a:srgbClr val="333333"/>
                </a:solidFill>
                <a:latin typeface="Dotum"/>
                <a:cs typeface="Dotum"/>
              </a:rPr>
              <a:t>수평적</a:t>
            </a:r>
            <a:r>
              <a:rPr dirty="0" sz="1350" spc="-204">
                <a:solidFill>
                  <a:srgbClr val="333333"/>
                </a:solidFill>
                <a:latin typeface="Microsoft Sans Serif"/>
                <a:cs typeface="Microsoft Sans Serif"/>
              </a:rPr>
              <a:t>(</a:t>
            </a:r>
            <a:r>
              <a:rPr dirty="0" sz="1350" spc="-204">
                <a:solidFill>
                  <a:srgbClr val="333333"/>
                </a:solidFill>
                <a:latin typeface="Dotum"/>
                <a:cs typeface="Dotum"/>
              </a:rPr>
              <a:t>부부관계</a:t>
            </a:r>
            <a:r>
              <a:rPr dirty="0" sz="1350" spc="-204">
                <a:solidFill>
                  <a:srgbClr val="333333"/>
                </a:solidFill>
                <a:latin typeface="Microsoft Sans Serif"/>
                <a:cs typeface="Microsoft Sans Serif"/>
              </a:rPr>
              <a:t>)</a:t>
            </a:r>
            <a:r>
              <a:rPr dirty="0" sz="1350" spc="-10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축의</a:t>
            </a:r>
            <a:r>
              <a:rPr dirty="0" sz="1350" spc="-9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7E1C1C"/>
                </a:solidFill>
                <a:latin typeface="Dotum"/>
                <a:cs typeface="Dotum"/>
              </a:rPr>
              <a:t>균형과</a:t>
            </a:r>
            <a:r>
              <a:rPr dirty="0" sz="1350" spc="-95">
                <a:solidFill>
                  <a:srgbClr val="7E1C1C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7E1C1C"/>
                </a:solidFill>
                <a:latin typeface="Dotum"/>
                <a:cs typeface="Dotum"/>
              </a:rPr>
              <a:t>조화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가</a:t>
            </a:r>
            <a:r>
              <a:rPr dirty="0" sz="1350" spc="-9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현대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사회에</a:t>
            </a:r>
            <a:r>
              <a:rPr dirty="0" sz="1350" spc="-9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주는</a:t>
            </a:r>
            <a:r>
              <a:rPr dirty="0" sz="1350" spc="-9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333333"/>
                </a:solidFill>
                <a:latin typeface="Dotum"/>
                <a:cs typeface="Dotum"/>
              </a:rPr>
              <a:t>시사점</a:t>
            </a:r>
            <a:endParaRPr sz="1350">
              <a:latin typeface="Dotum"/>
              <a:cs typeface="Dotum"/>
            </a:endParaRPr>
          </a:p>
          <a:p>
            <a:pPr marL="184150" indent="-95885">
              <a:lnSpc>
                <a:spcPct val="100000"/>
              </a:lnSpc>
              <a:spcBef>
                <a:spcPts val="180"/>
              </a:spcBef>
              <a:buFont typeface="Microsoft Sans Serif"/>
              <a:buChar char="-"/>
              <a:tabLst>
                <a:tab pos="184150" algn="l"/>
              </a:tabLst>
            </a:pP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개인주의를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보완하는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7E1C1C"/>
                </a:solidFill>
                <a:latin typeface="Dotum"/>
                <a:cs typeface="Dotum"/>
              </a:rPr>
              <a:t>관계</a:t>
            </a:r>
            <a:r>
              <a:rPr dirty="0" sz="1350" spc="-105">
                <a:solidFill>
                  <a:srgbClr val="7E1C1C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7E1C1C"/>
                </a:solidFill>
                <a:latin typeface="Dotum"/>
                <a:cs typeface="Dotum"/>
              </a:rPr>
              <a:t>중심</a:t>
            </a:r>
            <a:r>
              <a:rPr dirty="0" sz="1350" spc="-105">
                <a:solidFill>
                  <a:srgbClr val="7E1C1C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문화의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새로운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333333"/>
                </a:solidFill>
                <a:latin typeface="Dotum"/>
                <a:cs typeface="Dotum"/>
              </a:rPr>
              <a:t>가치</a:t>
            </a:r>
            <a:endParaRPr sz="1350">
              <a:latin typeface="Dotum"/>
              <a:cs typeface="Dotum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761999" y="3238499"/>
            <a:ext cx="10668000" cy="9525"/>
          </a:xfrm>
          <a:custGeom>
            <a:avLst/>
            <a:gdLst/>
            <a:ahLst/>
            <a:cxnLst/>
            <a:rect l="l" t="t" r="r" b="b"/>
            <a:pathLst>
              <a:path w="10668000" h="9525">
                <a:moveTo>
                  <a:pt x="10667999" y="9524"/>
                </a:moveTo>
                <a:lnTo>
                  <a:pt x="0" y="9524"/>
                </a:lnTo>
                <a:lnTo>
                  <a:pt x="0" y="0"/>
                </a:lnTo>
                <a:lnTo>
                  <a:pt x="10667999" y="0"/>
                </a:lnTo>
                <a:lnTo>
                  <a:pt x="10667999" y="9524"/>
                </a:lnTo>
                <a:close/>
              </a:path>
            </a:pathLst>
          </a:custGeom>
          <a:solidFill>
            <a:srgbClr val="DFDFD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/>
          <p:nvPr/>
        </p:nvSpPr>
        <p:spPr>
          <a:xfrm>
            <a:off x="820291" y="3453257"/>
            <a:ext cx="11239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 b="1">
                <a:solidFill>
                  <a:srgbClr val="9A2125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120775" y="3384058"/>
            <a:ext cx="4605020" cy="1083310"/>
          </a:xfrm>
          <a:prstGeom prst="rect">
            <a:avLst/>
          </a:prstGeom>
        </p:spPr>
        <p:txBody>
          <a:bodyPr wrap="square" lIns="0" tIns="857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dirty="0" sz="1700" spc="-325" b="1">
                <a:solidFill>
                  <a:srgbClr val="333333"/>
                </a:solidFill>
                <a:latin typeface="Malgun Gothic"/>
                <a:cs typeface="Malgun Gothic"/>
              </a:rPr>
              <a:t>동서양</a:t>
            </a:r>
            <a:r>
              <a:rPr dirty="0" sz="1700" spc="-175" b="1">
                <a:solidFill>
                  <a:srgbClr val="333333"/>
                </a:solidFill>
                <a:latin typeface="Malgun Gothic"/>
                <a:cs typeface="Malgun Gothic"/>
              </a:rPr>
              <a:t> </a:t>
            </a:r>
            <a:r>
              <a:rPr dirty="0" sz="1700" spc="-325" b="1">
                <a:solidFill>
                  <a:srgbClr val="333333"/>
                </a:solidFill>
                <a:latin typeface="Malgun Gothic"/>
                <a:cs typeface="Malgun Gothic"/>
              </a:rPr>
              <a:t>가치와</a:t>
            </a:r>
            <a:r>
              <a:rPr dirty="0" sz="1700" spc="-175" b="1">
                <a:solidFill>
                  <a:srgbClr val="333333"/>
                </a:solidFill>
                <a:latin typeface="Malgun Gothic"/>
                <a:cs typeface="Malgun Gothic"/>
              </a:rPr>
              <a:t> </a:t>
            </a:r>
            <a:r>
              <a:rPr dirty="0" sz="1700" spc="-325" b="1">
                <a:solidFill>
                  <a:srgbClr val="333333"/>
                </a:solidFill>
                <a:latin typeface="Malgun Gothic"/>
                <a:cs typeface="Malgun Gothic"/>
              </a:rPr>
              <a:t>스토리텔링의</a:t>
            </a:r>
            <a:r>
              <a:rPr dirty="0" sz="1700" spc="-170" b="1">
                <a:solidFill>
                  <a:srgbClr val="333333"/>
                </a:solidFill>
                <a:latin typeface="Malgun Gothic"/>
                <a:cs typeface="Malgun Gothic"/>
              </a:rPr>
              <a:t> </a:t>
            </a:r>
            <a:r>
              <a:rPr dirty="0" sz="1700" spc="-325" b="1">
                <a:solidFill>
                  <a:srgbClr val="333333"/>
                </a:solidFill>
                <a:latin typeface="Malgun Gothic"/>
                <a:cs typeface="Malgun Gothic"/>
              </a:rPr>
              <a:t>융합</a:t>
            </a:r>
            <a:r>
              <a:rPr dirty="0" sz="1700" spc="-175" b="1">
                <a:solidFill>
                  <a:srgbClr val="333333"/>
                </a:solidFill>
                <a:latin typeface="Malgun Gothic"/>
                <a:cs typeface="Malgun Gothic"/>
              </a:rPr>
              <a:t> </a:t>
            </a:r>
            <a:r>
              <a:rPr dirty="0" sz="1700" spc="-350" b="1">
                <a:solidFill>
                  <a:srgbClr val="333333"/>
                </a:solidFill>
                <a:latin typeface="Malgun Gothic"/>
                <a:cs typeface="Malgun Gothic"/>
              </a:rPr>
              <a:t>가능성</a:t>
            </a:r>
            <a:endParaRPr sz="1700">
              <a:latin typeface="Malgun Gothic"/>
              <a:cs typeface="Malgun Gothic"/>
            </a:endParaRPr>
          </a:p>
          <a:p>
            <a:pPr marL="184150" indent="-95885">
              <a:lnSpc>
                <a:spcPct val="100000"/>
              </a:lnSpc>
              <a:spcBef>
                <a:spcPts val="484"/>
              </a:spcBef>
              <a:buFont typeface="Microsoft Sans Serif"/>
              <a:buChar char="-"/>
              <a:tabLst>
                <a:tab pos="184150" algn="l"/>
              </a:tabLst>
            </a:pP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캠벨의</a:t>
            </a:r>
            <a:r>
              <a:rPr dirty="0" sz="1350" spc="-11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영웅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중심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서사와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삼강오륜의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7E1C1C"/>
                </a:solidFill>
                <a:latin typeface="Dotum"/>
                <a:cs typeface="Dotum"/>
              </a:rPr>
              <a:t>관계</a:t>
            </a:r>
            <a:r>
              <a:rPr dirty="0" sz="1350" spc="-105">
                <a:solidFill>
                  <a:srgbClr val="7E1C1C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7E1C1C"/>
                </a:solidFill>
                <a:latin typeface="Dotum"/>
                <a:cs typeface="Dotum"/>
              </a:rPr>
              <a:t>중심</a:t>
            </a:r>
            <a:r>
              <a:rPr dirty="0" sz="1350" spc="-105">
                <a:solidFill>
                  <a:srgbClr val="7E1C1C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7E1C1C"/>
                </a:solidFill>
                <a:latin typeface="Dotum"/>
                <a:cs typeface="Dotum"/>
              </a:rPr>
              <a:t>서사의</a:t>
            </a:r>
            <a:r>
              <a:rPr dirty="0" sz="1350" spc="-105">
                <a:solidFill>
                  <a:srgbClr val="7E1C1C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7E1C1C"/>
                </a:solidFill>
                <a:latin typeface="Dotum"/>
                <a:cs typeface="Dotum"/>
              </a:rPr>
              <a:t>상보적</a:t>
            </a:r>
            <a:r>
              <a:rPr dirty="0" sz="1350" spc="-105">
                <a:solidFill>
                  <a:srgbClr val="7E1C1C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7E1C1C"/>
                </a:solidFill>
                <a:latin typeface="Dotum"/>
                <a:cs typeface="Dotum"/>
              </a:rPr>
              <a:t>결합</a:t>
            </a:r>
            <a:endParaRPr sz="1350">
              <a:latin typeface="Dotum"/>
              <a:cs typeface="Dotum"/>
            </a:endParaRPr>
          </a:p>
          <a:p>
            <a:pPr marL="184150" indent="-95885">
              <a:lnSpc>
                <a:spcPct val="100000"/>
              </a:lnSpc>
              <a:spcBef>
                <a:spcPts val="180"/>
              </a:spcBef>
              <a:buFont typeface="Microsoft Sans Serif"/>
              <a:buChar char="-"/>
              <a:tabLst>
                <a:tab pos="184150" algn="l"/>
              </a:tabLst>
            </a:pP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개인의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성장과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공동체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가치의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7E1C1C"/>
                </a:solidFill>
                <a:latin typeface="Dotum"/>
                <a:cs typeface="Dotum"/>
              </a:rPr>
              <a:t>조화로운</a:t>
            </a:r>
            <a:r>
              <a:rPr dirty="0" sz="1350" spc="-105">
                <a:solidFill>
                  <a:srgbClr val="7E1C1C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7E1C1C"/>
                </a:solidFill>
                <a:latin typeface="Dotum"/>
                <a:cs typeface="Dotum"/>
              </a:rPr>
              <a:t>통합</a:t>
            </a:r>
            <a:r>
              <a:rPr dirty="0" sz="1350" spc="-105">
                <a:solidFill>
                  <a:srgbClr val="7E1C1C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모델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333333"/>
                </a:solidFill>
                <a:latin typeface="Dotum"/>
                <a:cs typeface="Dotum"/>
              </a:rPr>
              <a:t>제시</a:t>
            </a:r>
            <a:endParaRPr sz="1350">
              <a:latin typeface="Dotum"/>
              <a:cs typeface="Dotum"/>
            </a:endParaRPr>
          </a:p>
          <a:p>
            <a:pPr marL="184150" indent="-95885">
              <a:lnSpc>
                <a:spcPct val="100000"/>
              </a:lnSpc>
              <a:spcBef>
                <a:spcPts val="180"/>
              </a:spcBef>
              <a:buFont typeface="Microsoft Sans Serif"/>
              <a:buChar char="-"/>
              <a:tabLst>
                <a:tab pos="184150" algn="l"/>
              </a:tabLst>
            </a:pP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현대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스토리텔링에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삼강오륜의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7E1C1C"/>
                </a:solidFill>
                <a:latin typeface="Dotum"/>
                <a:cs typeface="Dotum"/>
              </a:rPr>
              <a:t>입체적</a:t>
            </a:r>
            <a:r>
              <a:rPr dirty="0" sz="1350" spc="-105">
                <a:solidFill>
                  <a:srgbClr val="7E1C1C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7E1C1C"/>
                </a:solidFill>
                <a:latin typeface="Dotum"/>
                <a:cs typeface="Dotum"/>
              </a:rPr>
              <a:t>구조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를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활용한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새로운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서사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333333"/>
                </a:solidFill>
                <a:latin typeface="Dotum"/>
                <a:cs typeface="Dotum"/>
              </a:rPr>
              <a:t>창출</a:t>
            </a:r>
            <a:endParaRPr sz="1350">
              <a:latin typeface="Dotum"/>
              <a:cs typeface="Dotum"/>
            </a:endParaRPr>
          </a:p>
        </p:txBody>
      </p:sp>
      <p:sp>
        <p:nvSpPr>
          <p:cNvPr id="8" name="object 8" descr=""/>
          <p:cNvSpPr/>
          <p:nvPr/>
        </p:nvSpPr>
        <p:spPr>
          <a:xfrm>
            <a:off x="761999" y="4695824"/>
            <a:ext cx="10668000" cy="9525"/>
          </a:xfrm>
          <a:custGeom>
            <a:avLst/>
            <a:gdLst/>
            <a:ahLst/>
            <a:cxnLst/>
            <a:rect l="l" t="t" r="r" b="b"/>
            <a:pathLst>
              <a:path w="10668000" h="9525">
                <a:moveTo>
                  <a:pt x="10667999" y="9524"/>
                </a:moveTo>
                <a:lnTo>
                  <a:pt x="0" y="9524"/>
                </a:lnTo>
                <a:lnTo>
                  <a:pt x="0" y="0"/>
                </a:lnTo>
                <a:lnTo>
                  <a:pt x="10667999" y="0"/>
                </a:lnTo>
                <a:lnTo>
                  <a:pt x="10667999" y="9524"/>
                </a:lnTo>
                <a:close/>
              </a:path>
            </a:pathLst>
          </a:custGeom>
          <a:solidFill>
            <a:srgbClr val="DFDFD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 txBox="1"/>
          <p:nvPr/>
        </p:nvSpPr>
        <p:spPr>
          <a:xfrm>
            <a:off x="820291" y="4910581"/>
            <a:ext cx="11239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 b="1">
                <a:solidFill>
                  <a:srgbClr val="9A2125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120775" y="4841383"/>
            <a:ext cx="4550410" cy="1083310"/>
          </a:xfrm>
          <a:prstGeom prst="rect">
            <a:avLst/>
          </a:prstGeom>
        </p:spPr>
        <p:txBody>
          <a:bodyPr wrap="square" lIns="0" tIns="857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dirty="0" sz="1700" spc="-325" b="1">
                <a:solidFill>
                  <a:srgbClr val="333333"/>
                </a:solidFill>
                <a:latin typeface="Malgun Gothic"/>
                <a:cs typeface="Malgun Gothic"/>
              </a:rPr>
              <a:t>미래</a:t>
            </a:r>
            <a:r>
              <a:rPr dirty="0" sz="1700" spc="-170" b="1">
                <a:solidFill>
                  <a:srgbClr val="333333"/>
                </a:solidFill>
                <a:latin typeface="Malgun Gothic"/>
                <a:cs typeface="Malgun Gothic"/>
              </a:rPr>
              <a:t> </a:t>
            </a:r>
            <a:r>
              <a:rPr dirty="0" sz="1700" spc="-285" b="1">
                <a:solidFill>
                  <a:srgbClr val="333333"/>
                </a:solidFill>
                <a:latin typeface="Malgun Gothic"/>
                <a:cs typeface="Malgun Gothic"/>
              </a:rPr>
              <a:t>사회</a:t>
            </a:r>
            <a:r>
              <a:rPr dirty="0" sz="1700" spc="-285" b="1">
                <a:solidFill>
                  <a:srgbClr val="333333"/>
                </a:solidFill>
                <a:latin typeface="Arial"/>
                <a:cs typeface="Arial"/>
              </a:rPr>
              <a:t>·</a:t>
            </a:r>
            <a:r>
              <a:rPr dirty="0" sz="1700" spc="-285" b="1">
                <a:solidFill>
                  <a:srgbClr val="333333"/>
                </a:solidFill>
                <a:latin typeface="Malgun Gothic"/>
                <a:cs typeface="Malgun Gothic"/>
              </a:rPr>
              <a:t>문화적</a:t>
            </a:r>
            <a:r>
              <a:rPr dirty="0" sz="1700" spc="-170" b="1">
                <a:solidFill>
                  <a:srgbClr val="333333"/>
                </a:solidFill>
                <a:latin typeface="Malgun Gothic"/>
                <a:cs typeface="Malgun Gothic"/>
              </a:rPr>
              <a:t> </a:t>
            </a:r>
            <a:r>
              <a:rPr dirty="0" sz="1700" spc="-325" b="1">
                <a:solidFill>
                  <a:srgbClr val="333333"/>
                </a:solidFill>
                <a:latin typeface="Malgun Gothic"/>
                <a:cs typeface="Malgun Gothic"/>
              </a:rPr>
              <a:t>대안으로서의</a:t>
            </a:r>
            <a:r>
              <a:rPr dirty="0" sz="1700" spc="-170" b="1">
                <a:solidFill>
                  <a:srgbClr val="333333"/>
                </a:solidFill>
                <a:latin typeface="Malgun Gothic"/>
                <a:cs typeface="Malgun Gothic"/>
              </a:rPr>
              <a:t> </a:t>
            </a:r>
            <a:r>
              <a:rPr dirty="0" sz="1700" spc="-350" b="1">
                <a:solidFill>
                  <a:srgbClr val="333333"/>
                </a:solidFill>
                <a:latin typeface="Malgun Gothic"/>
                <a:cs typeface="Malgun Gothic"/>
              </a:rPr>
              <a:t>재해석</a:t>
            </a:r>
            <a:endParaRPr sz="1700">
              <a:latin typeface="Malgun Gothic"/>
              <a:cs typeface="Malgun Gothic"/>
            </a:endParaRPr>
          </a:p>
          <a:p>
            <a:pPr marL="184150" indent="-95885">
              <a:lnSpc>
                <a:spcPct val="100000"/>
              </a:lnSpc>
              <a:spcBef>
                <a:spcPts val="484"/>
              </a:spcBef>
              <a:buFont typeface="Microsoft Sans Serif"/>
              <a:buChar char="-"/>
              <a:tabLst>
                <a:tab pos="184150" algn="l"/>
              </a:tabLst>
            </a:pP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서구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중심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담론에서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벗어나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7E1C1C"/>
                </a:solidFill>
                <a:latin typeface="Dotum"/>
                <a:cs typeface="Dotum"/>
              </a:rPr>
              <a:t>다양한</a:t>
            </a:r>
            <a:r>
              <a:rPr dirty="0" sz="1350" spc="-105">
                <a:solidFill>
                  <a:srgbClr val="7E1C1C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7E1C1C"/>
                </a:solidFill>
                <a:latin typeface="Dotum"/>
                <a:cs typeface="Dotum"/>
              </a:rPr>
              <a:t>문화적</a:t>
            </a:r>
            <a:r>
              <a:rPr dirty="0" sz="1350" spc="-105">
                <a:solidFill>
                  <a:srgbClr val="7E1C1C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7E1C1C"/>
                </a:solidFill>
                <a:latin typeface="Dotum"/>
                <a:cs typeface="Dotum"/>
              </a:rPr>
              <a:t>가치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의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중요성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333333"/>
                </a:solidFill>
                <a:latin typeface="Dotum"/>
                <a:cs typeface="Dotum"/>
              </a:rPr>
              <a:t>부각</a:t>
            </a:r>
            <a:endParaRPr sz="1350">
              <a:latin typeface="Dotum"/>
              <a:cs typeface="Dotum"/>
            </a:endParaRPr>
          </a:p>
          <a:p>
            <a:pPr marL="184150" indent="-95885">
              <a:lnSpc>
                <a:spcPct val="100000"/>
              </a:lnSpc>
              <a:spcBef>
                <a:spcPts val="180"/>
              </a:spcBef>
              <a:buFont typeface="Microsoft Sans Serif"/>
              <a:buChar char="-"/>
              <a:tabLst>
                <a:tab pos="184150" algn="l"/>
              </a:tabLst>
            </a:pP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가족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195">
                <a:solidFill>
                  <a:srgbClr val="333333"/>
                </a:solidFill>
                <a:latin typeface="Dotum"/>
                <a:cs typeface="Dotum"/>
              </a:rPr>
              <a:t>해체</a:t>
            </a:r>
            <a:r>
              <a:rPr dirty="0" sz="1350" spc="-195">
                <a:solidFill>
                  <a:srgbClr val="333333"/>
                </a:solidFill>
                <a:latin typeface="Microsoft Sans Serif"/>
                <a:cs typeface="Microsoft Sans Serif"/>
              </a:rPr>
              <a:t>,</a:t>
            </a:r>
            <a:r>
              <a:rPr dirty="0" sz="1350" spc="-15">
                <a:solidFill>
                  <a:srgbClr val="333333"/>
                </a:solidFill>
                <a:latin typeface="Microsoft Sans Serif"/>
                <a:cs typeface="Microsoft Sans Serif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공동체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붕괴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시대에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새로운</a:t>
            </a:r>
            <a:r>
              <a:rPr dirty="0" sz="1350" spc="-10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7E1C1C"/>
                </a:solidFill>
                <a:latin typeface="Dotum"/>
                <a:cs typeface="Dotum"/>
              </a:rPr>
              <a:t>사회적</a:t>
            </a:r>
            <a:r>
              <a:rPr dirty="0" sz="1350" spc="-105">
                <a:solidFill>
                  <a:srgbClr val="7E1C1C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7E1C1C"/>
                </a:solidFill>
                <a:latin typeface="Dotum"/>
                <a:cs typeface="Dotum"/>
              </a:rPr>
              <a:t>유대</a:t>
            </a:r>
            <a:r>
              <a:rPr dirty="0" sz="1350" spc="-100">
                <a:solidFill>
                  <a:srgbClr val="7E1C1C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7E1C1C"/>
                </a:solidFill>
                <a:latin typeface="Dotum"/>
                <a:cs typeface="Dotum"/>
              </a:rPr>
              <a:t>모델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로서의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333333"/>
                </a:solidFill>
                <a:latin typeface="Dotum"/>
                <a:cs typeface="Dotum"/>
              </a:rPr>
              <a:t>가능성</a:t>
            </a:r>
            <a:endParaRPr sz="1350">
              <a:latin typeface="Dotum"/>
              <a:cs typeface="Dotum"/>
            </a:endParaRPr>
          </a:p>
          <a:p>
            <a:pPr marL="184150" indent="-95885">
              <a:lnSpc>
                <a:spcPct val="100000"/>
              </a:lnSpc>
              <a:spcBef>
                <a:spcPts val="180"/>
              </a:spcBef>
              <a:buFont typeface="Microsoft Sans Serif"/>
              <a:buChar char="-"/>
              <a:tabLst>
                <a:tab pos="184150" algn="l"/>
              </a:tabLst>
            </a:pP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글로벌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콘텐츠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제작의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7E1C1C"/>
                </a:solidFill>
                <a:latin typeface="Dotum"/>
                <a:cs typeface="Dotum"/>
              </a:rPr>
              <a:t>독창적</a:t>
            </a:r>
            <a:r>
              <a:rPr dirty="0" sz="1350" spc="-105">
                <a:solidFill>
                  <a:srgbClr val="7E1C1C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7E1C1C"/>
                </a:solidFill>
                <a:latin typeface="Dotum"/>
                <a:cs typeface="Dotum"/>
              </a:rPr>
              <a:t>서사</a:t>
            </a:r>
            <a:r>
              <a:rPr dirty="0" sz="1350" spc="-105">
                <a:solidFill>
                  <a:srgbClr val="7E1C1C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7E1C1C"/>
                </a:solidFill>
                <a:latin typeface="Dotum"/>
                <a:cs typeface="Dotum"/>
              </a:rPr>
              <a:t>구조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로서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60">
                <a:solidFill>
                  <a:srgbClr val="333333"/>
                </a:solidFill>
                <a:latin typeface="Dotum"/>
                <a:cs typeface="Dotum"/>
              </a:rPr>
              <a:t>활용</a:t>
            </a:r>
            <a:r>
              <a:rPr dirty="0" sz="1350" spc="-10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350" spc="-285">
                <a:solidFill>
                  <a:srgbClr val="333333"/>
                </a:solidFill>
                <a:latin typeface="Dotum"/>
                <a:cs typeface="Dotum"/>
              </a:rPr>
              <a:t>가능성</a:t>
            </a:r>
            <a:endParaRPr sz="1350">
              <a:latin typeface="Dotum"/>
              <a:cs typeface="Dotum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761999" y="6115049"/>
            <a:ext cx="10668000" cy="838200"/>
            <a:chOff x="761999" y="6115049"/>
            <a:chExt cx="10668000" cy="838200"/>
          </a:xfrm>
        </p:grpSpPr>
        <p:sp>
          <p:nvSpPr>
            <p:cNvPr id="12" name="object 12" descr=""/>
            <p:cNvSpPr/>
            <p:nvPr/>
          </p:nvSpPr>
          <p:spPr>
            <a:xfrm>
              <a:off x="800099" y="6115049"/>
              <a:ext cx="10629900" cy="838200"/>
            </a:xfrm>
            <a:custGeom>
              <a:avLst/>
              <a:gdLst/>
              <a:ahLst/>
              <a:cxnLst/>
              <a:rect l="l" t="t" r="r" b="b"/>
              <a:pathLst>
                <a:path w="10629900" h="838200">
                  <a:moveTo>
                    <a:pt x="0" y="838199"/>
                  </a:moveTo>
                  <a:lnTo>
                    <a:pt x="10629899" y="838199"/>
                  </a:lnTo>
                  <a:lnTo>
                    <a:pt x="10629899" y="0"/>
                  </a:lnTo>
                  <a:lnTo>
                    <a:pt x="0" y="0"/>
                  </a:lnTo>
                  <a:lnTo>
                    <a:pt x="0" y="838199"/>
                  </a:lnTo>
                  <a:close/>
                </a:path>
              </a:pathLst>
            </a:custGeom>
            <a:solidFill>
              <a:srgbClr val="9A2125">
                <a:alpha val="101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761999" y="6115049"/>
              <a:ext cx="38100" cy="838200"/>
            </a:xfrm>
            <a:custGeom>
              <a:avLst/>
              <a:gdLst/>
              <a:ahLst/>
              <a:cxnLst/>
              <a:rect l="l" t="t" r="r" b="b"/>
              <a:pathLst>
                <a:path w="38100" h="838200">
                  <a:moveTo>
                    <a:pt x="38099" y="838199"/>
                  </a:moveTo>
                  <a:lnTo>
                    <a:pt x="0" y="838199"/>
                  </a:lnTo>
                  <a:lnTo>
                    <a:pt x="0" y="0"/>
                  </a:lnTo>
                  <a:lnTo>
                    <a:pt x="38099" y="0"/>
                  </a:lnTo>
                  <a:lnTo>
                    <a:pt x="38099" y="838199"/>
                  </a:lnTo>
                  <a:close/>
                </a:path>
              </a:pathLst>
            </a:custGeom>
            <a:solidFill>
              <a:srgbClr val="9A2125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 descr=""/>
          <p:cNvSpPr txBox="1"/>
          <p:nvPr/>
        </p:nvSpPr>
        <p:spPr>
          <a:xfrm>
            <a:off x="800099" y="6236347"/>
            <a:ext cx="10629900" cy="558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130550" marR="2831465" indent="-291465">
              <a:lnSpc>
                <a:spcPct val="116700"/>
              </a:lnSpc>
              <a:spcBef>
                <a:spcPts val="95"/>
              </a:spcBef>
            </a:pPr>
            <a:r>
              <a:rPr dirty="0" sz="1500" spc="-254">
                <a:solidFill>
                  <a:srgbClr val="333333"/>
                </a:solidFill>
                <a:latin typeface="Avenir"/>
                <a:cs typeface="Avenir"/>
              </a:rPr>
              <a:t>"</a:t>
            </a:r>
            <a:r>
              <a:rPr dirty="0" sz="1500" spc="-254">
                <a:solidFill>
                  <a:srgbClr val="333333"/>
                </a:solidFill>
                <a:latin typeface="Dotum"/>
                <a:cs typeface="Dotum"/>
              </a:rPr>
              <a:t>스토리텔링으로서의</a:t>
            </a:r>
            <a:r>
              <a:rPr dirty="0" sz="1500" spc="-12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500" spc="-270">
                <a:solidFill>
                  <a:srgbClr val="333333"/>
                </a:solidFill>
                <a:latin typeface="Dotum"/>
                <a:cs typeface="Dotum"/>
              </a:rPr>
              <a:t>삼강오륜은</a:t>
            </a:r>
            <a:r>
              <a:rPr dirty="0" sz="1500" spc="-12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500" spc="-270">
                <a:solidFill>
                  <a:srgbClr val="333333"/>
                </a:solidFill>
                <a:latin typeface="Dotum"/>
                <a:cs typeface="Dotum"/>
              </a:rPr>
              <a:t>동양</a:t>
            </a:r>
            <a:r>
              <a:rPr dirty="0" sz="1500" spc="-114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500" spc="-270">
                <a:solidFill>
                  <a:srgbClr val="333333"/>
                </a:solidFill>
                <a:latin typeface="Dotum"/>
                <a:cs typeface="Dotum"/>
              </a:rPr>
              <a:t>문화의</a:t>
            </a:r>
            <a:r>
              <a:rPr dirty="0" sz="1500" spc="-12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500" spc="-270">
                <a:solidFill>
                  <a:srgbClr val="333333"/>
                </a:solidFill>
                <a:latin typeface="Dotum"/>
                <a:cs typeface="Dotum"/>
              </a:rPr>
              <a:t>정체성을</a:t>
            </a:r>
            <a:r>
              <a:rPr dirty="0" sz="1500" spc="-114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500" spc="-270">
                <a:solidFill>
                  <a:srgbClr val="333333"/>
                </a:solidFill>
                <a:latin typeface="Dotum"/>
                <a:cs typeface="Dotum"/>
              </a:rPr>
              <a:t>담고</a:t>
            </a:r>
            <a:r>
              <a:rPr dirty="0" sz="1500" spc="-120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500" spc="-290">
                <a:solidFill>
                  <a:srgbClr val="333333"/>
                </a:solidFill>
                <a:latin typeface="Dotum"/>
                <a:cs typeface="Dotum"/>
              </a:rPr>
              <a:t>있으면서 </a:t>
            </a:r>
            <a:r>
              <a:rPr dirty="0" sz="1500" spc="-270">
                <a:solidFill>
                  <a:srgbClr val="333333"/>
                </a:solidFill>
                <a:latin typeface="Dotum"/>
                <a:cs typeface="Dotum"/>
              </a:rPr>
              <a:t>동시에</a:t>
            </a:r>
            <a:r>
              <a:rPr dirty="0" sz="1500" spc="-12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500" spc="-270">
                <a:solidFill>
                  <a:srgbClr val="333333"/>
                </a:solidFill>
                <a:latin typeface="Dotum"/>
                <a:cs typeface="Dotum"/>
              </a:rPr>
              <a:t>보편적</a:t>
            </a:r>
            <a:r>
              <a:rPr dirty="0" sz="1500" spc="-12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500" spc="-270">
                <a:solidFill>
                  <a:srgbClr val="333333"/>
                </a:solidFill>
                <a:latin typeface="Dotum"/>
                <a:cs typeface="Dotum"/>
              </a:rPr>
              <a:t>인간관계의</a:t>
            </a:r>
            <a:r>
              <a:rPr dirty="0" sz="1500" spc="-12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500" spc="-270">
                <a:solidFill>
                  <a:srgbClr val="333333"/>
                </a:solidFill>
                <a:latin typeface="Dotum"/>
                <a:cs typeface="Dotum"/>
              </a:rPr>
              <a:t>원형을</a:t>
            </a:r>
            <a:r>
              <a:rPr dirty="0" sz="1500" spc="-12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500" spc="-270">
                <a:solidFill>
                  <a:srgbClr val="333333"/>
                </a:solidFill>
                <a:latin typeface="Dotum"/>
                <a:cs typeface="Dotum"/>
              </a:rPr>
              <a:t>담고</a:t>
            </a:r>
            <a:r>
              <a:rPr dirty="0" sz="1500" spc="-12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500" spc="-270">
                <a:solidFill>
                  <a:srgbClr val="333333"/>
                </a:solidFill>
                <a:latin typeface="Dotum"/>
                <a:cs typeface="Dotum"/>
              </a:rPr>
              <a:t>있는</a:t>
            </a:r>
            <a:r>
              <a:rPr dirty="0" sz="1500" spc="-12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500" spc="-270">
                <a:solidFill>
                  <a:srgbClr val="333333"/>
                </a:solidFill>
                <a:latin typeface="Dotum"/>
                <a:cs typeface="Dotum"/>
              </a:rPr>
              <a:t>문화적</a:t>
            </a:r>
            <a:r>
              <a:rPr dirty="0" sz="1500" spc="-125">
                <a:solidFill>
                  <a:srgbClr val="333333"/>
                </a:solidFill>
                <a:latin typeface="Dotum"/>
                <a:cs typeface="Dotum"/>
              </a:rPr>
              <a:t> </a:t>
            </a:r>
            <a:r>
              <a:rPr dirty="0" sz="1500" spc="-10">
                <a:solidFill>
                  <a:srgbClr val="333333"/>
                </a:solidFill>
                <a:latin typeface="Dotum"/>
                <a:cs typeface="Dotum"/>
              </a:rPr>
              <a:t>자산이다</a:t>
            </a:r>
            <a:r>
              <a:rPr dirty="0" sz="1500" spc="-10">
                <a:solidFill>
                  <a:srgbClr val="333333"/>
                </a:solidFill>
                <a:latin typeface="Avenir"/>
                <a:cs typeface="Avenir"/>
              </a:rPr>
              <a:t>"</a:t>
            </a:r>
            <a:endParaRPr sz="1500">
              <a:latin typeface="Avenir"/>
              <a:cs typeface="Avenir"/>
            </a:endParaRPr>
          </a:p>
        </p:txBody>
      </p:sp>
      <p:sp>
        <p:nvSpPr>
          <p:cNvPr id="15" name="object 15" descr=""/>
          <p:cNvSpPr/>
          <p:nvPr/>
        </p:nvSpPr>
        <p:spPr>
          <a:xfrm>
            <a:off x="0" y="0"/>
            <a:ext cx="12192000" cy="76200"/>
          </a:xfrm>
          <a:custGeom>
            <a:avLst/>
            <a:gdLst/>
            <a:ahLst/>
            <a:cxnLst/>
            <a:rect l="l" t="t" r="r" b="b"/>
            <a:pathLst>
              <a:path w="12192000" h="76200">
                <a:moveTo>
                  <a:pt x="12191999" y="76199"/>
                </a:moveTo>
                <a:lnTo>
                  <a:pt x="0" y="761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76199"/>
                </a:lnTo>
                <a:close/>
              </a:path>
            </a:pathLst>
          </a:custGeom>
          <a:solidFill>
            <a:srgbClr val="9A212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 txBox="1"/>
          <p:nvPr/>
        </p:nvSpPr>
        <p:spPr>
          <a:xfrm>
            <a:off x="749299" y="6975602"/>
            <a:ext cx="1978025" cy="1587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50"/>
              </a:lnSpc>
            </a:pPr>
            <a:r>
              <a:rPr dirty="0" sz="1150" spc="-190">
                <a:solidFill>
                  <a:srgbClr val="6A7280"/>
                </a:solidFill>
                <a:latin typeface="Dotum"/>
                <a:cs typeface="Dotum"/>
              </a:rPr>
              <a:t>삼강오륜</a:t>
            </a:r>
            <a:r>
              <a:rPr dirty="0" sz="1150" spc="-70">
                <a:solidFill>
                  <a:srgbClr val="6A7280"/>
                </a:solidFill>
                <a:latin typeface="Dotum"/>
                <a:cs typeface="Dotum"/>
              </a:rPr>
              <a:t> </a:t>
            </a:r>
            <a:r>
              <a:rPr dirty="0" sz="1150" spc="-190">
                <a:solidFill>
                  <a:srgbClr val="6A7280"/>
                </a:solidFill>
                <a:latin typeface="Dotum"/>
                <a:cs typeface="Dotum"/>
              </a:rPr>
              <a:t>출현의</a:t>
            </a:r>
            <a:r>
              <a:rPr dirty="0" sz="1150" spc="-70">
                <a:solidFill>
                  <a:srgbClr val="6A7280"/>
                </a:solidFill>
                <a:latin typeface="Dotum"/>
                <a:cs typeface="Dotum"/>
              </a:rPr>
              <a:t> </a:t>
            </a:r>
            <a:r>
              <a:rPr dirty="0" sz="1150" spc="-190">
                <a:solidFill>
                  <a:srgbClr val="6A7280"/>
                </a:solidFill>
                <a:latin typeface="Dotum"/>
                <a:cs typeface="Dotum"/>
              </a:rPr>
              <a:t>스토리텔링적</a:t>
            </a:r>
            <a:r>
              <a:rPr dirty="0" sz="1150" spc="-70">
                <a:solidFill>
                  <a:srgbClr val="6A7280"/>
                </a:solidFill>
                <a:latin typeface="Dotum"/>
                <a:cs typeface="Dotum"/>
              </a:rPr>
              <a:t> </a:t>
            </a:r>
            <a:r>
              <a:rPr dirty="0" sz="1150" spc="-165">
                <a:solidFill>
                  <a:srgbClr val="6A7280"/>
                </a:solidFill>
                <a:latin typeface="Dotum"/>
                <a:cs typeface="Dotum"/>
              </a:rPr>
              <a:t>배경</a:t>
            </a:r>
            <a:endParaRPr sz="1150">
              <a:latin typeface="Dotum"/>
              <a:cs typeface="Dotum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11317782" y="6975602"/>
            <a:ext cx="163195" cy="1587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50"/>
              </a:lnSpc>
            </a:pPr>
            <a:fld id="{81D60167-4931-47E6-BA6A-407CBD079E47}" type="slidenum">
              <a:rPr dirty="0" sz="1150" spc="-50">
                <a:solidFill>
                  <a:srgbClr val="6A7280"/>
                </a:solidFill>
                <a:latin typeface="Arial"/>
                <a:cs typeface="Arial"/>
              </a:rPr>
              <a:t>8</a:t>
            </a:fld>
            <a:endParaRPr sz="11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2025-07-02T20:44:18Z</dcterms:created>
  <dcterms:modified xsi:type="dcterms:W3CDTF">2025-07-02T20:44:18Z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2025-07-02T00:00:00Z</vt:filetime>
  </property>
  <property fmtid="{D5CDD505-2E9C-101B-9397-08002B2CF9AE}" pid="3" name="Producer">
    <vt:lpwstr>pypdf</vt:lpwstr>
  </property>
  <property fmtid="{D5CDD505-2E9C-101B-9397-08002B2CF9AE}" pid="4" name="LastSaved">
    <vt:filetime>2025-07-02T00:00:00Z</vt:filetime>
  </property>
</Properties>
</file>