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x="12192000" cy="6857142"/>
  <p:notesSz cx="12192000" cy="6858000"/>
  <p:defaultTextStyle>
    <a:defPPr>
      <a:defRPr kern="0"/>
    </a:def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0" b="1" i="0">
                <a:solidFill>
                  <a:srgbClr val="1C3457"/>
                </a:solidFill>
                <a:latin typeface="Malgun Gothic"/>
                <a:cs typeface="Malgun Gothic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750" b="1" i="0">
                <a:solidFill>
                  <a:srgbClr val="1C3457"/>
                </a:solidFill>
                <a:latin typeface="Malgun Gothic"/>
                <a:cs typeface="Malgun Gothic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300" b="0" i="0">
                <a:solidFill>
                  <a:srgbClr val="4A5462"/>
                </a:solidFill>
                <a:latin typeface="Cambria"/>
                <a:cs typeface="Cambria"/>
              </a:defRPr>
            </a:lvl1pPr>
          </a:lstStyle>
          <a:p>
            <a:pPr marL="12700">
              <a:lnSpc>
                <a:spcPts val="1400"/>
              </a:lnSpc>
            </a:pPr>
            <a:r>
              <a:rPr dirty="0" spc="-90"/>
              <a:t>2025</a:t>
            </a:r>
            <a:r>
              <a:rPr dirty="0" sz="1350" spc="-90">
                <a:latin typeface="Batang"/>
                <a:cs typeface="Batang"/>
              </a:rPr>
              <a:t>년</a:t>
            </a:r>
            <a:r>
              <a:rPr dirty="0" sz="1350" spc="-55">
                <a:latin typeface="Batang"/>
                <a:cs typeface="Batang"/>
              </a:rPr>
              <a:t> </a:t>
            </a:r>
            <a:r>
              <a:rPr dirty="0" spc="-140"/>
              <a:t>7</a:t>
            </a:r>
            <a:r>
              <a:rPr dirty="0" sz="1350" spc="-140">
                <a:latin typeface="Batang"/>
                <a:cs typeface="Batang"/>
              </a:rPr>
              <a:t>월</a:t>
            </a:r>
            <a:r>
              <a:rPr dirty="0" sz="1350" spc="-50">
                <a:latin typeface="Batang"/>
                <a:cs typeface="Batang"/>
              </a:rPr>
              <a:t> </a:t>
            </a:r>
            <a:r>
              <a:rPr dirty="0" spc="-100"/>
              <a:t>2</a:t>
            </a:r>
            <a:r>
              <a:rPr dirty="0" sz="1350" spc="-100">
                <a:latin typeface="Batang"/>
                <a:cs typeface="Batang"/>
              </a:rPr>
              <a:t>일</a:t>
            </a:r>
            <a:endParaRPr sz="1350">
              <a:latin typeface="Batang"/>
              <a:cs typeface="Batang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50" b="1" i="0">
                <a:solidFill>
                  <a:srgbClr val="1C3457"/>
                </a:solidFill>
                <a:latin typeface="Malgun Gothic"/>
                <a:cs typeface="Malgun Gothic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4750" b="1" i="0">
                <a:solidFill>
                  <a:srgbClr val="1C3457"/>
                </a:solidFill>
                <a:latin typeface="Malgun Gothic"/>
                <a:cs typeface="Malgun Gothic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300" b="0" i="0">
                <a:solidFill>
                  <a:srgbClr val="4A5462"/>
                </a:solidFill>
                <a:latin typeface="Cambria"/>
                <a:cs typeface="Cambria"/>
              </a:defRPr>
            </a:lvl1pPr>
          </a:lstStyle>
          <a:p>
            <a:pPr marL="12700">
              <a:lnSpc>
                <a:spcPts val="1400"/>
              </a:lnSpc>
            </a:pPr>
            <a:r>
              <a:rPr dirty="0" spc="-90"/>
              <a:t>2025</a:t>
            </a:r>
            <a:r>
              <a:rPr dirty="0" sz="1350" spc="-90">
                <a:latin typeface="Batang"/>
                <a:cs typeface="Batang"/>
              </a:rPr>
              <a:t>년</a:t>
            </a:r>
            <a:r>
              <a:rPr dirty="0" sz="1350" spc="-55">
                <a:latin typeface="Batang"/>
                <a:cs typeface="Batang"/>
              </a:rPr>
              <a:t> </a:t>
            </a:r>
            <a:r>
              <a:rPr dirty="0" spc="-140"/>
              <a:t>7</a:t>
            </a:r>
            <a:r>
              <a:rPr dirty="0" sz="1350" spc="-140">
                <a:latin typeface="Batang"/>
                <a:cs typeface="Batang"/>
              </a:rPr>
              <a:t>월</a:t>
            </a:r>
            <a:r>
              <a:rPr dirty="0" sz="1350" spc="-50">
                <a:latin typeface="Batang"/>
                <a:cs typeface="Batang"/>
              </a:rPr>
              <a:t> </a:t>
            </a:r>
            <a:r>
              <a:rPr dirty="0" spc="-100"/>
              <a:t>2</a:t>
            </a:r>
            <a:r>
              <a:rPr dirty="0" sz="1350" spc="-100">
                <a:latin typeface="Batang"/>
                <a:cs typeface="Batang"/>
              </a:rPr>
              <a:t>일</a:t>
            </a:r>
            <a:endParaRPr sz="1350">
              <a:latin typeface="Batang"/>
              <a:cs typeface="Batang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50" b="1" i="0">
                <a:solidFill>
                  <a:srgbClr val="1C3457"/>
                </a:solidFill>
                <a:latin typeface="Malgun Gothic"/>
                <a:cs typeface="Malgun Gothic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300" b="0" i="0">
                <a:solidFill>
                  <a:srgbClr val="4A5462"/>
                </a:solidFill>
                <a:latin typeface="Cambria"/>
                <a:cs typeface="Cambria"/>
              </a:defRPr>
            </a:lvl1pPr>
          </a:lstStyle>
          <a:p>
            <a:pPr marL="12700">
              <a:lnSpc>
                <a:spcPts val="1400"/>
              </a:lnSpc>
            </a:pPr>
            <a:r>
              <a:rPr dirty="0" spc="-90"/>
              <a:t>2025</a:t>
            </a:r>
            <a:r>
              <a:rPr dirty="0" sz="1350" spc="-90">
                <a:latin typeface="Batang"/>
                <a:cs typeface="Batang"/>
              </a:rPr>
              <a:t>년</a:t>
            </a:r>
            <a:r>
              <a:rPr dirty="0" sz="1350" spc="-55">
                <a:latin typeface="Batang"/>
                <a:cs typeface="Batang"/>
              </a:rPr>
              <a:t> </a:t>
            </a:r>
            <a:r>
              <a:rPr dirty="0" spc="-140"/>
              <a:t>7</a:t>
            </a:r>
            <a:r>
              <a:rPr dirty="0" sz="1350" spc="-140">
                <a:latin typeface="Batang"/>
                <a:cs typeface="Batang"/>
              </a:rPr>
              <a:t>월</a:t>
            </a:r>
            <a:r>
              <a:rPr dirty="0" sz="1350" spc="-50">
                <a:latin typeface="Batang"/>
                <a:cs typeface="Batang"/>
              </a:rPr>
              <a:t> </a:t>
            </a:r>
            <a:r>
              <a:rPr dirty="0" spc="-100"/>
              <a:t>2</a:t>
            </a:r>
            <a:r>
              <a:rPr dirty="0" sz="1350" spc="-100">
                <a:latin typeface="Batang"/>
                <a:cs typeface="Batang"/>
              </a:rPr>
              <a:t>일</a:t>
            </a:r>
            <a:endParaRPr sz="1350">
              <a:latin typeface="Batang"/>
              <a:cs typeface="Batang"/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950" b="1" i="0">
                <a:solidFill>
                  <a:srgbClr val="1C3457"/>
                </a:solidFill>
                <a:latin typeface="Malgun Gothic"/>
                <a:cs typeface="Malgun Gothic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300" b="0" i="0">
                <a:solidFill>
                  <a:srgbClr val="4A5462"/>
                </a:solidFill>
                <a:latin typeface="Cambria"/>
                <a:cs typeface="Cambria"/>
              </a:defRPr>
            </a:lvl1pPr>
          </a:lstStyle>
          <a:p>
            <a:pPr marL="12700">
              <a:lnSpc>
                <a:spcPts val="1400"/>
              </a:lnSpc>
            </a:pPr>
            <a:r>
              <a:rPr dirty="0" spc="-90"/>
              <a:t>2025</a:t>
            </a:r>
            <a:r>
              <a:rPr dirty="0" sz="1350" spc="-90">
                <a:latin typeface="Batang"/>
                <a:cs typeface="Batang"/>
              </a:rPr>
              <a:t>년</a:t>
            </a:r>
            <a:r>
              <a:rPr dirty="0" sz="1350" spc="-55">
                <a:latin typeface="Batang"/>
                <a:cs typeface="Batang"/>
              </a:rPr>
              <a:t> </a:t>
            </a:r>
            <a:r>
              <a:rPr dirty="0" spc="-140"/>
              <a:t>7</a:t>
            </a:r>
            <a:r>
              <a:rPr dirty="0" sz="1350" spc="-140">
                <a:latin typeface="Batang"/>
                <a:cs typeface="Batang"/>
              </a:rPr>
              <a:t>월</a:t>
            </a:r>
            <a:r>
              <a:rPr dirty="0" sz="1350" spc="-50">
                <a:latin typeface="Batang"/>
                <a:cs typeface="Batang"/>
              </a:rPr>
              <a:t> </a:t>
            </a:r>
            <a:r>
              <a:rPr dirty="0" spc="-100"/>
              <a:t>2</a:t>
            </a:r>
            <a:r>
              <a:rPr dirty="0" sz="1350" spc="-100">
                <a:latin typeface="Batang"/>
                <a:cs typeface="Batang"/>
              </a:rPr>
              <a:t>일</a:t>
            </a:r>
            <a:endParaRPr sz="1350">
              <a:latin typeface="Batang"/>
              <a:cs typeface="Batang"/>
            </a:endParaRPr>
          </a:p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>
              <a:defRPr sz="1300" b="0" i="0">
                <a:solidFill>
                  <a:srgbClr val="4A5462"/>
                </a:solidFill>
                <a:latin typeface="Cambria"/>
                <a:cs typeface="Cambria"/>
              </a:defRPr>
            </a:lvl1pPr>
          </a:lstStyle>
          <a:p>
            <a:pPr marL="12700">
              <a:lnSpc>
                <a:spcPts val="1400"/>
              </a:lnSpc>
            </a:pPr>
            <a:r>
              <a:rPr dirty="0" spc="-90"/>
              <a:t>2025</a:t>
            </a:r>
            <a:r>
              <a:rPr dirty="0" sz="1350" spc="-90">
                <a:latin typeface="Batang"/>
                <a:cs typeface="Batang"/>
              </a:rPr>
              <a:t>년</a:t>
            </a:r>
            <a:r>
              <a:rPr dirty="0" sz="1350" spc="-55">
                <a:latin typeface="Batang"/>
                <a:cs typeface="Batang"/>
              </a:rPr>
              <a:t> </a:t>
            </a:r>
            <a:r>
              <a:rPr dirty="0" spc="-140"/>
              <a:t>7</a:t>
            </a:r>
            <a:r>
              <a:rPr dirty="0" sz="1350" spc="-140">
                <a:latin typeface="Batang"/>
                <a:cs typeface="Batang"/>
              </a:rPr>
              <a:t>월</a:t>
            </a:r>
            <a:r>
              <a:rPr dirty="0" sz="1350" spc="-50">
                <a:latin typeface="Batang"/>
                <a:cs typeface="Batang"/>
              </a:rPr>
              <a:t> </a:t>
            </a:r>
            <a:r>
              <a:rPr dirty="0" spc="-100"/>
              <a:t>2</a:t>
            </a:r>
            <a:r>
              <a:rPr dirty="0" sz="1350" spc="-100">
                <a:latin typeface="Batang"/>
                <a:cs typeface="Batang"/>
              </a:rPr>
              <a:t>일</a:t>
            </a:r>
            <a:endParaRPr sz="1350">
              <a:latin typeface="Batang"/>
              <a:cs typeface="Batang"/>
            </a:endParaRPr>
          </a:p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609599" y="1266824"/>
            <a:ext cx="10972800" cy="28575"/>
          </a:xfrm>
          <a:custGeom>
            <a:avLst/>
            <a:gdLst/>
            <a:ahLst/>
            <a:cxnLst/>
            <a:rect l="l" t="t" r="r" b="b"/>
            <a:pathLst>
              <a:path w="10972800" h="28575">
                <a:moveTo>
                  <a:pt x="10972799" y="28574"/>
                </a:moveTo>
                <a:lnTo>
                  <a:pt x="0" y="28574"/>
                </a:lnTo>
                <a:lnTo>
                  <a:pt x="0" y="0"/>
                </a:lnTo>
                <a:lnTo>
                  <a:pt x="10972799" y="0"/>
                </a:lnTo>
                <a:lnTo>
                  <a:pt x="10972799" y="28574"/>
                </a:lnTo>
                <a:close/>
              </a:path>
            </a:pathLst>
          </a:custGeom>
          <a:solidFill>
            <a:srgbClr val="1C345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49299" y="608558"/>
            <a:ext cx="10693400" cy="54777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50" b="1" i="0">
                <a:solidFill>
                  <a:srgbClr val="1C3457"/>
                </a:solidFill>
                <a:latin typeface="Malgun Gothic"/>
                <a:cs typeface="Malgun Gothic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547227" y="1346708"/>
            <a:ext cx="9097545" cy="188023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750" b="1" i="0">
                <a:solidFill>
                  <a:srgbClr val="1C3457"/>
                </a:solidFill>
                <a:latin typeface="Malgun Gothic"/>
                <a:cs typeface="Malgun Gothic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5560764" y="6273037"/>
            <a:ext cx="1070609" cy="2540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300" b="0" i="0">
                <a:solidFill>
                  <a:srgbClr val="4A5462"/>
                </a:solidFill>
                <a:latin typeface="Cambria"/>
                <a:cs typeface="Cambria"/>
              </a:defRPr>
            </a:lvl1pPr>
          </a:lstStyle>
          <a:p>
            <a:pPr marL="12700">
              <a:lnSpc>
                <a:spcPts val="1400"/>
              </a:lnSpc>
            </a:pPr>
            <a:r>
              <a:rPr dirty="0" spc="-90"/>
              <a:t>2025</a:t>
            </a:r>
            <a:r>
              <a:rPr dirty="0" sz="1350" spc="-90">
                <a:latin typeface="Batang"/>
                <a:cs typeface="Batang"/>
              </a:rPr>
              <a:t>년</a:t>
            </a:r>
            <a:r>
              <a:rPr dirty="0" sz="1350" spc="-55">
                <a:latin typeface="Batang"/>
                <a:cs typeface="Batang"/>
              </a:rPr>
              <a:t> </a:t>
            </a:r>
            <a:r>
              <a:rPr dirty="0" spc="-140"/>
              <a:t>7</a:t>
            </a:r>
            <a:r>
              <a:rPr dirty="0" sz="1350" spc="-140">
                <a:latin typeface="Batang"/>
                <a:cs typeface="Batang"/>
              </a:rPr>
              <a:t>월</a:t>
            </a:r>
            <a:r>
              <a:rPr dirty="0" sz="1350" spc="-50">
                <a:latin typeface="Batang"/>
                <a:cs typeface="Batang"/>
              </a:rPr>
              <a:t> </a:t>
            </a:r>
            <a:r>
              <a:rPr dirty="0" spc="-100"/>
              <a:t>2</a:t>
            </a:r>
            <a:r>
              <a:rPr dirty="0" sz="1350" spc="-100">
                <a:latin typeface="Batang"/>
                <a:cs typeface="Batang"/>
              </a:rPr>
              <a:t>일</a:t>
            </a:r>
            <a:endParaRPr sz="1350">
              <a:latin typeface="Batang"/>
              <a:cs typeface="Batang"/>
            </a:endParaRPr>
          </a:p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 descr=""/>
          <p:cNvSpPr/>
          <p:nvPr/>
        </p:nvSpPr>
        <p:spPr>
          <a:xfrm>
            <a:off x="761999" y="914399"/>
            <a:ext cx="10668000" cy="95250"/>
          </a:xfrm>
          <a:custGeom>
            <a:avLst/>
            <a:gdLst/>
            <a:ahLst/>
            <a:cxnLst/>
            <a:rect l="l" t="t" r="r" b="b"/>
            <a:pathLst>
              <a:path w="10668000" h="95250">
                <a:moveTo>
                  <a:pt x="10667999" y="95249"/>
                </a:moveTo>
                <a:lnTo>
                  <a:pt x="0" y="95249"/>
                </a:lnTo>
                <a:lnTo>
                  <a:pt x="0" y="0"/>
                </a:lnTo>
                <a:lnTo>
                  <a:pt x="10667999" y="0"/>
                </a:lnTo>
                <a:lnTo>
                  <a:pt x="10667999" y="95249"/>
                </a:lnTo>
                <a:close/>
              </a:path>
            </a:pathLst>
          </a:custGeom>
          <a:solidFill>
            <a:srgbClr val="1C345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3" name="object 3" descr=""/>
          <p:cNvSpPr/>
          <p:nvPr/>
        </p:nvSpPr>
        <p:spPr>
          <a:xfrm>
            <a:off x="761999" y="3619499"/>
            <a:ext cx="10668000" cy="95250"/>
          </a:xfrm>
          <a:custGeom>
            <a:avLst/>
            <a:gdLst/>
            <a:ahLst/>
            <a:cxnLst/>
            <a:rect l="l" t="t" r="r" b="b"/>
            <a:pathLst>
              <a:path w="10668000" h="95250">
                <a:moveTo>
                  <a:pt x="10667999" y="95249"/>
                </a:moveTo>
                <a:lnTo>
                  <a:pt x="0" y="95249"/>
                </a:lnTo>
                <a:lnTo>
                  <a:pt x="0" y="0"/>
                </a:lnTo>
                <a:lnTo>
                  <a:pt x="10667999" y="0"/>
                </a:lnTo>
                <a:lnTo>
                  <a:pt x="10667999" y="95249"/>
                </a:lnTo>
                <a:close/>
              </a:path>
            </a:pathLst>
          </a:custGeom>
          <a:solidFill>
            <a:srgbClr val="1C345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58419" rIns="0" bIns="0" rtlCol="0" vert="horz">
            <a:spAutoFit/>
          </a:bodyPr>
          <a:lstStyle/>
          <a:p>
            <a:pPr algn="ctr" marL="12700" marR="5080">
              <a:lnSpc>
                <a:spcPts val="5480"/>
              </a:lnSpc>
              <a:spcBef>
                <a:spcPts val="459"/>
              </a:spcBef>
            </a:pPr>
            <a:r>
              <a:rPr dirty="0" spc="-785"/>
              <a:t>태조</a:t>
            </a:r>
            <a:r>
              <a:rPr dirty="0" spc="-220"/>
              <a:t> </a:t>
            </a:r>
            <a:r>
              <a:rPr dirty="0" spc="-1095"/>
              <a:t>이성</a:t>
            </a:r>
            <a:r>
              <a:rPr dirty="0" spc="-915"/>
              <a:t> </a:t>
            </a:r>
            <a:r>
              <a:rPr dirty="0" spc="-1330"/>
              <a:t>계</a:t>
            </a:r>
            <a:r>
              <a:rPr dirty="0" spc="-1070"/>
              <a:t> </a:t>
            </a:r>
            <a:r>
              <a:rPr dirty="0" spc="-715"/>
              <a:t>의</a:t>
            </a:r>
            <a:r>
              <a:rPr dirty="0" spc="-365"/>
              <a:t> </a:t>
            </a:r>
            <a:r>
              <a:rPr dirty="0" spc="-715"/>
              <a:t>동아시아</a:t>
            </a:r>
            <a:r>
              <a:rPr dirty="0" spc="-365"/>
              <a:t> </a:t>
            </a:r>
            <a:r>
              <a:rPr dirty="0" spc="-710"/>
              <a:t>갈등에</a:t>
            </a:r>
            <a:r>
              <a:rPr dirty="0" spc="-365"/>
              <a:t> </a:t>
            </a:r>
            <a:r>
              <a:rPr dirty="0" spc="-715"/>
              <a:t>대한</a:t>
            </a:r>
            <a:r>
              <a:rPr dirty="0" spc="-360"/>
              <a:t> </a:t>
            </a:r>
            <a:r>
              <a:rPr dirty="0" spc="-819"/>
              <a:t>화 </a:t>
            </a:r>
            <a:r>
              <a:rPr dirty="0" spc="-715"/>
              <a:t>해</a:t>
            </a:r>
            <a:r>
              <a:rPr dirty="0" spc="-375"/>
              <a:t> </a:t>
            </a:r>
            <a:r>
              <a:rPr dirty="0" spc="-1145"/>
              <a:t>의지</a:t>
            </a:r>
          </a:p>
          <a:p>
            <a:pPr algn="ctr">
              <a:lnSpc>
                <a:spcPct val="100000"/>
              </a:lnSpc>
              <a:spcBef>
                <a:spcPts val="875"/>
              </a:spcBef>
            </a:pPr>
            <a:r>
              <a:rPr dirty="0" sz="2000" spc="-280" b="0">
                <a:solidFill>
                  <a:srgbClr val="545454"/>
                </a:solidFill>
                <a:latin typeface="Batang"/>
                <a:cs typeface="Batang"/>
              </a:rPr>
              <a:t>조선</a:t>
            </a:r>
            <a:r>
              <a:rPr dirty="0" sz="2000" spc="-110" b="0">
                <a:solidFill>
                  <a:srgbClr val="545454"/>
                </a:solidFill>
                <a:latin typeface="Batang"/>
                <a:cs typeface="Batang"/>
              </a:rPr>
              <a:t> </a:t>
            </a:r>
            <a:r>
              <a:rPr dirty="0" sz="2000" spc="-280" b="0">
                <a:solidFill>
                  <a:srgbClr val="545454"/>
                </a:solidFill>
                <a:latin typeface="Batang"/>
                <a:cs typeface="Batang"/>
              </a:rPr>
              <a:t>건국의</a:t>
            </a:r>
            <a:r>
              <a:rPr dirty="0" sz="2000" spc="-110" b="0">
                <a:solidFill>
                  <a:srgbClr val="545454"/>
                </a:solidFill>
                <a:latin typeface="Batang"/>
                <a:cs typeface="Batang"/>
              </a:rPr>
              <a:t> </a:t>
            </a:r>
            <a:r>
              <a:rPr dirty="0" sz="2000" spc="-409" b="0">
                <a:solidFill>
                  <a:srgbClr val="545454"/>
                </a:solidFill>
                <a:latin typeface="Batang"/>
                <a:cs typeface="Batang"/>
              </a:rPr>
              <a:t>국제정</a:t>
            </a:r>
            <a:r>
              <a:rPr dirty="0" sz="2000" spc="-285" b="0">
                <a:solidFill>
                  <a:srgbClr val="545454"/>
                </a:solidFill>
                <a:latin typeface="Batang"/>
                <a:cs typeface="Batang"/>
              </a:rPr>
              <a:t> </a:t>
            </a:r>
            <a:r>
              <a:rPr dirty="0" sz="2000" spc="-680" b="0">
                <a:solidFill>
                  <a:srgbClr val="545454"/>
                </a:solidFill>
                <a:latin typeface="Batang"/>
                <a:cs typeface="Batang"/>
              </a:rPr>
              <a:t>치</a:t>
            </a:r>
            <a:r>
              <a:rPr dirty="0" sz="2000" spc="-265" b="0">
                <a:solidFill>
                  <a:srgbClr val="545454"/>
                </a:solidFill>
                <a:latin typeface="Batang"/>
                <a:cs typeface="Batang"/>
              </a:rPr>
              <a:t> </a:t>
            </a:r>
            <a:r>
              <a:rPr dirty="0" sz="2000" spc="-640" b="0">
                <a:solidFill>
                  <a:srgbClr val="545454"/>
                </a:solidFill>
                <a:latin typeface="Batang"/>
                <a:cs typeface="Batang"/>
              </a:rPr>
              <a:t>적</a:t>
            </a:r>
            <a:r>
              <a:rPr dirty="0" sz="2000" spc="265" b="0">
                <a:solidFill>
                  <a:srgbClr val="545454"/>
                </a:solidFill>
                <a:latin typeface="Batang"/>
                <a:cs typeface="Batang"/>
              </a:rPr>
              <a:t> </a:t>
            </a:r>
            <a:r>
              <a:rPr dirty="0" sz="2000" spc="-280" b="0">
                <a:solidFill>
                  <a:srgbClr val="545454"/>
                </a:solidFill>
                <a:latin typeface="Batang"/>
                <a:cs typeface="Batang"/>
              </a:rPr>
              <a:t>의미와</a:t>
            </a:r>
            <a:r>
              <a:rPr dirty="0" sz="2000" spc="-110" b="0">
                <a:solidFill>
                  <a:srgbClr val="545454"/>
                </a:solidFill>
                <a:latin typeface="Batang"/>
                <a:cs typeface="Batang"/>
              </a:rPr>
              <a:t> </a:t>
            </a:r>
            <a:r>
              <a:rPr dirty="0" sz="2000" spc="-280" b="0">
                <a:solidFill>
                  <a:srgbClr val="545454"/>
                </a:solidFill>
                <a:latin typeface="Batang"/>
                <a:cs typeface="Batang"/>
              </a:rPr>
              <a:t>평화</a:t>
            </a:r>
            <a:r>
              <a:rPr dirty="0" sz="2000" spc="-105" b="0">
                <a:solidFill>
                  <a:srgbClr val="545454"/>
                </a:solidFill>
                <a:latin typeface="Batang"/>
                <a:cs typeface="Batang"/>
              </a:rPr>
              <a:t> </a:t>
            </a:r>
            <a:r>
              <a:rPr dirty="0" sz="2000" spc="-305" b="0">
                <a:solidFill>
                  <a:srgbClr val="545454"/>
                </a:solidFill>
                <a:latin typeface="Batang"/>
                <a:cs typeface="Batang"/>
              </a:rPr>
              <a:t>구상</a:t>
            </a:r>
            <a:endParaRPr sz="2000">
              <a:latin typeface="Batang"/>
              <a:cs typeface="Batang"/>
            </a:endParaRPr>
          </a:p>
        </p:txBody>
      </p:sp>
      <p:sp>
        <p:nvSpPr>
          <p:cNvPr id="5" name="object 5" descr=""/>
          <p:cNvSpPr txBox="1"/>
          <p:nvPr/>
        </p:nvSpPr>
        <p:spPr>
          <a:xfrm>
            <a:off x="5531147" y="4195545"/>
            <a:ext cx="1119505" cy="946150"/>
          </a:xfrm>
          <a:prstGeom prst="rect">
            <a:avLst/>
          </a:prstGeom>
        </p:spPr>
        <p:txBody>
          <a:bodyPr wrap="square" lIns="0" tIns="141605" rIns="0" bIns="0" rtlCol="0" vert="horz">
            <a:spAutoFit/>
          </a:bodyPr>
          <a:lstStyle/>
          <a:p>
            <a:pPr algn="ctr" marL="10160">
              <a:lnSpc>
                <a:spcPct val="100000"/>
              </a:lnSpc>
              <a:spcBef>
                <a:spcPts val="1115"/>
              </a:spcBef>
            </a:pPr>
            <a:r>
              <a:rPr dirty="0" sz="2450" spc="-400">
                <a:solidFill>
                  <a:srgbClr val="457B9D"/>
                </a:solidFill>
                <a:latin typeface="Batang"/>
                <a:cs typeface="Batang"/>
              </a:rPr>
              <a:t>최원혁</a:t>
            </a:r>
            <a:endParaRPr sz="2450">
              <a:latin typeface="Batang"/>
              <a:cs typeface="Batang"/>
            </a:endParaRPr>
          </a:p>
          <a:p>
            <a:pPr algn="ctr">
              <a:lnSpc>
                <a:spcPct val="100000"/>
              </a:lnSpc>
              <a:spcBef>
                <a:spcPts val="885"/>
              </a:spcBef>
            </a:pPr>
            <a:r>
              <a:rPr dirty="0" sz="2000" spc="-310">
                <a:solidFill>
                  <a:srgbClr val="666666"/>
                </a:solidFill>
                <a:latin typeface="Batang"/>
                <a:cs typeface="Batang"/>
              </a:rPr>
              <a:t>대진대학교</a:t>
            </a:r>
            <a:endParaRPr sz="2000">
              <a:latin typeface="Batang"/>
              <a:cs typeface="Batang"/>
            </a:endParaRPr>
          </a:p>
        </p:txBody>
      </p:sp>
      <p:sp>
        <p:nvSpPr>
          <p:cNvPr id="6" name="object 6" descr=""/>
          <p:cNvSpPr/>
          <p:nvPr/>
        </p:nvSpPr>
        <p:spPr>
          <a:xfrm>
            <a:off x="380987" y="380999"/>
            <a:ext cx="952500" cy="952500"/>
          </a:xfrm>
          <a:custGeom>
            <a:avLst/>
            <a:gdLst/>
            <a:ahLst/>
            <a:cxnLst/>
            <a:rect l="l" t="t" r="r" b="b"/>
            <a:pathLst>
              <a:path w="952500" h="952500">
                <a:moveTo>
                  <a:pt x="952500" y="0"/>
                </a:moveTo>
                <a:lnTo>
                  <a:pt x="38100" y="0"/>
                </a:lnTo>
                <a:lnTo>
                  <a:pt x="0" y="0"/>
                </a:lnTo>
                <a:lnTo>
                  <a:pt x="0" y="38100"/>
                </a:lnTo>
                <a:lnTo>
                  <a:pt x="0" y="952500"/>
                </a:lnTo>
                <a:lnTo>
                  <a:pt x="38100" y="952500"/>
                </a:lnTo>
                <a:lnTo>
                  <a:pt x="38100" y="38100"/>
                </a:lnTo>
                <a:lnTo>
                  <a:pt x="952500" y="38100"/>
                </a:lnTo>
                <a:lnTo>
                  <a:pt x="952500" y="0"/>
                </a:lnTo>
                <a:close/>
              </a:path>
            </a:pathLst>
          </a:custGeom>
          <a:solidFill>
            <a:srgbClr val="1C345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/>
          <p:nvPr/>
        </p:nvSpPr>
        <p:spPr>
          <a:xfrm>
            <a:off x="10858487" y="380999"/>
            <a:ext cx="952500" cy="952500"/>
          </a:xfrm>
          <a:custGeom>
            <a:avLst/>
            <a:gdLst/>
            <a:ahLst/>
            <a:cxnLst/>
            <a:rect l="l" t="t" r="r" b="b"/>
            <a:pathLst>
              <a:path w="952500" h="952500">
                <a:moveTo>
                  <a:pt x="952500" y="0"/>
                </a:moveTo>
                <a:lnTo>
                  <a:pt x="914400" y="0"/>
                </a:lnTo>
                <a:lnTo>
                  <a:pt x="0" y="0"/>
                </a:lnTo>
                <a:lnTo>
                  <a:pt x="0" y="38100"/>
                </a:lnTo>
                <a:lnTo>
                  <a:pt x="914400" y="38100"/>
                </a:lnTo>
                <a:lnTo>
                  <a:pt x="914400" y="952500"/>
                </a:lnTo>
                <a:lnTo>
                  <a:pt x="952500" y="952500"/>
                </a:lnTo>
                <a:lnTo>
                  <a:pt x="952500" y="38100"/>
                </a:lnTo>
                <a:lnTo>
                  <a:pt x="952500" y="0"/>
                </a:lnTo>
                <a:close/>
              </a:path>
            </a:pathLst>
          </a:custGeom>
          <a:solidFill>
            <a:srgbClr val="1C345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/>
          <p:nvPr/>
        </p:nvSpPr>
        <p:spPr>
          <a:xfrm>
            <a:off x="380987" y="5524500"/>
            <a:ext cx="952500" cy="952500"/>
          </a:xfrm>
          <a:custGeom>
            <a:avLst/>
            <a:gdLst/>
            <a:ahLst/>
            <a:cxnLst/>
            <a:rect l="l" t="t" r="r" b="b"/>
            <a:pathLst>
              <a:path w="952500" h="952500">
                <a:moveTo>
                  <a:pt x="952500" y="914400"/>
                </a:moveTo>
                <a:lnTo>
                  <a:pt x="38100" y="914400"/>
                </a:lnTo>
                <a:lnTo>
                  <a:pt x="38100" y="0"/>
                </a:lnTo>
                <a:lnTo>
                  <a:pt x="0" y="0"/>
                </a:lnTo>
                <a:lnTo>
                  <a:pt x="0" y="914400"/>
                </a:lnTo>
                <a:lnTo>
                  <a:pt x="0" y="952500"/>
                </a:lnTo>
                <a:lnTo>
                  <a:pt x="38100" y="952500"/>
                </a:lnTo>
                <a:lnTo>
                  <a:pt x="952500" y="952500"/>
                </a:lnTo>
                <a:lnTo>
                  <a:pt x="952500" y="914400"/>
                </a:lnTo>
                <a:close/>
              </a:path>
            </a:pathLst>
          </a:custGeom>
          <a:solidFill>
            <a:srgbClr val="1C345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 descr=""/>
          <p:cNvSpPr/>
          <p:nvPr/>
        </p:nvSpPr>
        <p:spPr>
          <a:xfrm>
            <a:off x="10858487" y="5524500"/>
            <a:ext cx="952500" cy="952500"/>
          </a:xfrm>
          <a:custGeom>
            <a:avLst/>
            <a:gdLst/>
            <a:ahLst/>
            <a:cxnLst/>
            <a:rect l="l" t="t" r="r" b="b"/>
            <a:pathLst>
              <a:path w="952500" h="952500">
                <a:moveTo>
                  <a:pt x="952500" y="0"/>
                </a:moveTo>
                <a:lnTo>
                  <a:pt x="914400" y="0"/>
                </a:lnTo>
                <a:lnTo>
                  <a:pt x="914400" y="914400"/>
                </a:lnTo>
                <a:lnTo>
                  <a:pt x="0" y="914400"/>
                </a:lnTo>
                <a:lnTo>
                  <a:pt x="0" y="952500"/>
                </a:lnTo>
                <a:lnTo>
                  <a:pt x="914400" y="952500"/>
                </a:lnTo>
                <a:lnTo>
                  <a:pt x="952500" y="952500"/>
                </a:lnTo>
                <a:lnTo>
                  <a:pt x="952500" y="914400"/>
                </a:lnTo>
                <a:lnTo>
                  <a:pt x="952500" y="0"/>
                </a:lnTo>
                <a:close/>
              </a:path>
            </a:pathLst>
          </a:custGeom>
          <a:solidFill>
            <a:srgbClr val="1C345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0" rIns="0" bIns="0" rtlCol="0" vert="horz">
            <a:spAutoFit/>
          </a:bodyPr>
          <a:lstStyle/>
          <a:p>
            <a:pPr marL="12700">
              <a:lnSpc>
                <a:spcPts val="1400"/>
              </a:lnSpc>
            </a:pPr>
            <a:r>
              <a:rPr dirty="0" spc="-90"/>
              <a:t>2025</a:t>
            </a:r>
            <a:r>
              <a:rPr dirty="0" sz="1350" spc="-90">
                <a:latin typeface="Batang"/>
                <a:cs typeface="Batang"/>
              </a:rPr>
              <a:t>년</a:t>
            </a:r>
            <a:r>
              <a:rPr dirty="0" sz="1350" spc="-55">
                <a:latin typeface="Batang"/>
                <a:cs typeface="Batang"/>
              </a:rPr>
              <a:t> </a:t>
            </a:r>
            <a:r>
              <a:rPr dirty="0" spc="-140"/>
              <a:t>7</a:t>
            </a:r>
            <a:r>
              <a:rPr dirty="0" sz="1350" spc="-140">
                <a:latin typeface="Batang"/>
                <a:cs typeface="Batang"/>
              </a:rPr>
              <a:t>월</a:t>
            </a:r>
            <a:r>
              <a:rPr dirty="0" sz="1350" spc="-50">
                <a:latin typeface="Batang"/>
                <a:cs typeface="Batang"/>
              </a:rPr>
              <a:t> </a:t>
            </a:r>
            <a:r>
              <a:rPr dirty="0" spc="-100"/>
              <a:t>2</a:t>
            </a:r>
            <a:r>
              <a:rPr dirty="0" sz="1350" spc="-100">
                <a:latin typeface="Batang"/>
                <a:cs typeface="Batang"/>
              </a:rPr>
              <a:t>일</a:t>
            </a:r>
            <a:endParaRPr sz="1350">
              <a:latin typeface="Batang"/>
              <a:cs typeface="Batang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7780" rIns="0" bIns="0" rtlCol="0" vert="horz">
            <a:spAutoFit/>
          </a:bodyPr>
          <a:lstStyle/>
          <a:p>
            <a:pPr marL="4919345">
              <a:lnSpc>
                <a:spcPct val="100000"/>
              </a:lnSpc>
              <a:spcBef>
                <a:spcPts val="140"/>
              </a:spcBef>
            </a:pPr>
            <a:r>
              <a:rPr dirty="0" sz="3350" spc="-570"/>
              <a:t>목</a:t>
            </a:r>
            <a:r>
              <a:rPr dirty="0" sz="3350" spc="-140"/>
              <a:t> </a:t>
            </a:r>
            <a:r>
              <a:rPr dirty="0" sz="3350" spc="-590"/>
              <a:t>차</a:t>
            </a:r>
            <a:endParaRPr sz="3350"/>
          </a:p>
        </p:txBody>
      </p:sp>
      <p:sp>
        <p:nvSpPr>
          <p:cNvPr id="3" name="object 3" descr=""/>
          <p:cNvSpPr/>
          <p:nvPr/>
        </p:nvSpPr>
        <p:spPr>
          <a:xfrm>
            <a:off x="2438399" y="1485899"/>
            <a:ext cx="7315200" cy="28575"/>
          </a:xfrm>
          <a:custGeom>
            <a:avLst/>
            <a:gdLst/>
            <a:ahLst/>
            <a:cxnLst/>
            <a:rect l="l" t="t" r="r" b="b"/>
            <a:pathLst>
              <a:path w="7315200" h="28575">
                <a:moveTo>
                  <a:pt x="7315199" y="28574"/>
                </a:moveTo>
                <a:lnTo>
                  <a:pt x="0" y="28574"/>
                </a:lnTo>
                <a:lnTo>
                  <a:pt x="0" y="0"/>
                </a:lnTo>
                <a:lnTo>
                  <a:pt x="7315199" y="0"/>
                </a:lnTo>
                <a:lnTo>
                  <a:pt x="7315199" y="28574"/>
                </a:lnTo>
                <a:close/>
              </a:path>
            </a:pathLst>
          </a:custGeom>
          <a:solidFill>
            <a:srgbClr val="1C345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/>
          <p:nvPr/>
        </p:nvSpPr>
        <p:spPr>
          <a:xfrm>
            <a:off x="2438399" y="5295899"/>
            <a:ext cx="7315200" cy="28575"/>
          </a:xfrm>
          <a:custGeom>
            <a:avLst/>
            <a:gdLst/>
            <a:ahLst/>
            <a:cxnLst/>
            <a:rect l="l" t="t" r="r" b="b"/>
            <a:pathLst>
              <a:path w="7315200" h="28575">
                <a:moveTo>
                  <a:pt x="7315199" y="28574"/>
                </a:moveTo>
                <a:lnTo>
                  <a:pt x="0" y="28574"/>
                </a:lnTo>
                <a:lnTo>
                  <a:pt x="0" y="0"/>
                </a:lnTo>
                <a:lnTo>
                  <a:pt x="7315199" y="0"/>
                </a:lnTo>
                <a:lnTo>
                  <a:pt x="7315199" y="28574"/>
                </a:lnTo>
                <a:close/>
              </a:path>
            </a:pathLst>
          </a:custGeom>
          <a:solidFill>
            <a:srgbClr val="1C345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 txBox="1"/>
          <p:nvPr/>
        </p:nvSpPr>
        <p:spPr>
          <a:xfrm>
            <a:off x="3263900" y="1967357"/>
            <a:ext cx="3145155" cy="28505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469265" indent="-456565">
              <a:lnSpc>
                <a:spcPct val="100000"/>
              </a:lnSpc>
              <a:spcBef>
                <a:spcPts val="130"/>
              </a:spcBef>
              <a:buClr>
                <a:srgbClr val="457B9D"/>
              </a:buClr>
              <a:buFont typeface="Georgia"/>
              <a:buAutoNum type="arabicPeriod"/>
              <a:tabLst>
                <a:tab pos="469265" algn="l"/>
              </a:tabLst>
            </a:pP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연구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470">
                <a:solidFill>
                  <a:srgbClr val="333333"/>
                </a:solidFill>
                <a:latin typeface="Batang"/>
                <a:cs typeface="Batang"/>
              </a:rPr>
              <a:t>배경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 과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문제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305">
                <a:solidFill>
                  <a:srgbClr val="333333"/>
                </a:solidFill>
                <a:latin typeface="Batang"/>
                <a:cs typeface="Batang"/>
              </a:rPr>
              <a:t>제기</a:t>
            </a:r>
            <a:endParaRPr sz="2000">
              <a:latin typeface="Batang"/>
              <a:cs typeface="Batang"/>
            </a:endParaRPr>
          </a:p>
          <a:p>
            <a:pPr marL="469265" indent="-456565">
              <a:lnSpc>
                <a:spcPct val="100000"/>
              </a:lnSpc>
              <a:spcBef>
                <a:spcPts val="1575"/>
              </a:spcBef>
              <a:buClr>
                <a:srgbClr val="457B9D"/>
              </a:buClr>
              <a:buFont typeface="Georgia"/>
              <a:buAutoNum type="arabicPeriod"/>
              <a:tabLst>
                <a:tab pos="469265" algn="l"/>
              </a:tabLst>
            </a:pP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기존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연구와의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425">
                <a:solidFill>
                  <a:srgbClr val="333333"/>
                </a:solidFill>
                <a:latin typeface="Batang"/>
                <a:cs typeface="Batang"/>
              </a:rPr>
              <a:t>차별점</a:t>
            </a:r>
            <a:endParaRPr sz="2000">
              <a:latin typeface="Batang"/>
              <a:cs typeface="Batang"/>
            </a:endParaRPr>
          </a:p>
          <a:p>
            <a:pPr marL="469265" indent="-456565">
              <a:lnSpc>
                <a:spcPct val="100000"/>
              </a:lnSpc>
              <a:spcBef>
                <a:spcPts val="1575"/>
              </a:spcBef>
              <a:buClr>
                <a:srgbClr val="457B9D"/>
              </a:buClr>
              <a:buFont typeface="Georgia"/>
              <a:buAutoNum type="arabicPeriod"/>
              <a:tabLst>
                <a:tab pos="469265" algn="l"/>
              </a:tabLst>
            </a:pP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포천을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통해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본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화해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495">
                <a:solidFill>
                  <a:srgbClr val="333333"/>
                </a:solidFill>
                <a:latin typeface="Batang"/>
                <a:cs typeface="Batang"/>
              </a:rPr>
              <a:t>의지</a:t>
            </a:r>
            <a:endParaRPr sz="2000">
              <a:latin typeface="Batang"/>
              <a:cs typeface="Batang"/>
            </a:endParaRPr>
          </a:p>
          <a:p>
            <a:pPr marL="469265" indent="-456565">
              <a:lnSpc>
                <a:spcPct val="100000"/>
              </a:lnSpc>
              <a:spcBef>
                <a:spcPts val="1500"/>
              </a:spcBef>
              <a:buClr>
                <a:srgbClr val="457B9D"/>
              </a:buClr>
              <a:buFont typeface="Georgia"/>
              <a:buAutoNum type="arabicPeriod"/>
              <a:tabLst>
                <a:tab pos="469265" algn="l"/>
              </a:tabLst>
            </a:pP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회암사를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통해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본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화해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495">
                <a:solidFill>
                  <a:srgbClr val="333333"/>
                </a:solidFill>
                <a:latin typeface="Batang"/>
                <a:cs typeface="Batang"/>
              </a:rPr>
              <a:t>의지</a:t>
            </a:r>
            <a:endParaRPr sz="2000">
              <a:latin typeface="Batang"/>
              <a:cs typeface="Batang"/>
            </a:endParaRPr>
          </a:p>
          <a:p>
            <a:pPr marL="469265" indent="-456565">
              <a:lnSpc>
                <a:spcPct val="100000"/>
              </a:lnSpc>
              <a:spcBef>
                <a:spcPts val="1575"/>
              </a:spcBef>
              <a:buClr>
                <a:srgbClr val="457B9D"/>
              </a:buClr>
              <a:buFont typeface="Georgia"/>
              <a:buAutoNum type="arabicPeriod"/>
              <a:tabLst>
                <a:tab pos="469265" algn="l"/>
              </a:tabLst>
            </a:pP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연구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의의와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305">
                <a:solidFill>
                  <a:srgbClr val="333333"/>
                </a:solidFill>
                <a:latin typeface="Batang"/>
                <a:cs typeface="Batang"/>
              </a:rPr>
              <a:t>결론</a:t>
            </a:r>
            <a:endParaRPr sz="2000">
              <a:latin typeface="Batang"/>
              <a:cs typeface="Batang"/>
            </a:endParaRPr>
          </a:p>
          <a:p>
            <a:pPr marL="469265" indent="-456565">
              <a:lnSpc>
                <a:spcPct val="100000"/>
              </a:lnSpc>
              <a:spcBef>
                <a:spcPts val="1575"/>
              </a:spcBef>
              <a:buClr>
                <a:srgbClr val="457B9D"/>
              </a:buClr>
              <a:buFont typeface="Georgia"/>
              <a:buAutoNum type="arabicPeriod"/>
              <a:tabLst>
                <a:tab pos="469265" algn="l"/>
              </a:tabLst>
            </a:pP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참고문헌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및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300">
                <a:solidFill>
                  <a:srgbClr val="333333"/>
                </a:solidFill>
                <a:latin typeface="Batang"/>
                <a:cs typeface="Batang"/>
              </a:rPr>
              <a:t>질의응답</a:t>
            </a:r>
            <a:endParaRPr sz="2000">
              <a:latin typeface="Batang"/>
              <a:cs typeface="Batang"/>
            </a:endParaRPr>
          </a:p>
        </p:txBody>
      </p:sp>
      <p:sp>
        <p:nvSpPr>
          <p:cNvPr id="6" name="object 6" descr=""/>
          <p:cNvSpPr/>
          <p:nvPr/>
        </p:nvSpPr>
        <p:spPr>
          <a:xfrm>
            <a:off x="380987" y="380999"/>
            <a:ext cx="762000" cy="762000"/>
          </a:xfrm>
          <a:custGeom>
            <a:avLst/>
            <a:gdLst/>
            <a:ahLst/>
            <a:cxnLst/>
            <a:rect l="l" t="t" r="r" b="b"/>
            <a:pathLst>
              <a:path w="762000" h="762000">
                <a:moveTo>
                  <a:pt x="762000" y="0"/>
                </a:moveTo>
                <a:lnTo>
                  <a:pt x="38100" y="0"/>
                </a:lnTo>
                <a:lnTo>
                  <a:pt x="0" y="0"/>
                </a:lnTo>
                <a:lnTo>
                  <a:pt x="0" y="38100"/>
                </a:lnTo>
                <a:lnTo>
                  <a:pt x="0" y="762000"/>
                </a:lnTo>
                <a:lnTo>
                  <a:pt x="38100" y="762000"/>
                </a:lnTo>
                <a:lnTo>
                  <a:pt x="38100" y="38100"/>
                </a:lnTo>
                <a:lnTo>
                  <a:pt x="762000" y="38100"/>
                </a:lnTo>
                <a:lnTo>
                  <a:pt x="762000" y="0"/>
                </a:lnTo>
                <a:close/>
              </a:path>
            </a:pathLst>
          </a:custGeom>
          <a:solidFill>
            <a:srgbClr val="1C345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/>
          <p:nvPr/>
        </p:nvSpPr>
        <p:spPr>
          <a:xfrm>
            <a:off x="11048987" y="380999"/>
            <a:ext cx="762000" cy="762000"/>
          </a:xfrm>
          <a:custGeom>
            <a:avLst/>
            <a:gdLst/>
            <a:ahLst/>
            <a:cxnLst/>
            <a:rect l="l" t="t" r="r" b="b"/>
            <a:pathLst>
              <a:path w="762000" h="762000">
                <a:moveTo>
                  <a:pt x="762000" y="0"/>
                </a:moveTo>
                <a:lnTo>
                  <a:pt x="723900" y="0"/>
                </a:lnTo>
                <a:lnTo>
                  <a:pt x="0" y="0"/>
                </a:lnTo>
                <a:lnTo>
                  <a:pt x="0" y="38100"/>
                </a:lnTo>
                <a:lnTo>
                  <a:pt x="723900" y="38100"/>
                </a:lnTo>
                <a:lnTo>
                  <a:pt x="723900" y="762000"/>
                </a:lnTo>
                <a:lnTo>
                  <a:pt x="762000" y="762000"/>
                </a:lnTo>
                <a:lnTo>
                  <a:pt x="762000" y="38100"/>
                </a:lnTo>
                <a:lnTo>
                  <a:pt x="762000" y="0"/>
                </a:lnTo>
                <a:close/>
              </a:path>
            </a:pathLst>
          </a:custGeom>
          <a:solidFill>
            <a:srgbClr val="1C345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/>
          <p:nvPr/>
        </p:nvSpPr>
        <p:spPr>
          <a:xfrm>
            <a:off x="380987" y="5715000"/>
            <a:ext cx="762000" cy="762000"/>
          </a:xfrm>
          <a:custGeom>
            <a:avLst/>
            <a:gdLst/>
            <a:ahLst/>
            <a:cxnLst/>
            <a:rect l="l" t="t" r="r" b="b"/>
            <a:pathLst>
              <a:path w="762000" h="762000">
                <a:moveTo>
                  <a:pt x="762000" y="723900"/>
                </a:moveTo>
                <a:lnTo>
                  <a:pt x="38100" y="723900"/>
                </a:lnTo>
                <a:lnTo>
                  <a:pt x="38100" y="0"/>
                </a:lnTo>
                <a:lnTo>
                  <a:pt x="0" y="0"/>
                </a:lnTo>
                <a:lnTo>
                  <a:pt x="0" y="723900"/>
                </a:lnTo>
                <a:lnTo>
                  <a:pt x="0" y="762000"/>
                </a:lnTo>
                <a:lnTo>
                  <a:pt x="38100" y="762000"/>
                </a:lnTo>
                <a:lnTo>
                  <a:pt x="762000" y="762000"/>
                </a:lnTo>
                <a:lnTo>
                  <a:pt x="762000" y="723900"/>
                </a:lnTo>
                <a:close/>
              </a:path>
            </a:pathLst>
          </a:custGeom>
          <a:solidFill>
            <a:srgbClr val="1C345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 descr=""/>
          <p:cNvSpPr/>
          <p:nvPr/>
        </p:nvSpPr>
        <p:spPr>
          <a:xfrm>
            <a:off x="11048987" y="5715000"/>
            <a:ext cx="762000" cy="762000"/>
          </a:xfrm>
          <a:custGeom>
            <a:avLst/>
            <a:gdLst/>
            <a:ahLst/>
            <a:cxnLst/>
            <a:rect l="l" t="t" r="r" b="b"/>
            <a:pathLst>
              <a:path w="762000" h="762000">
                <a:moveTo>
                  <a:pt x="762000" y="0"/>
                </a:moveTo>
                <a:lnTo>
                  <a:pt x="723900" y="0"/>
                </a:lnTo>
                <a:lnTo>
                  <a:pt x="723900" y="723900"/>
                </a:lnTo>
                <a:lnTo>
                  <a:pt x="0" y="723900"/>
                </a:lnTo>
                <a:lnTo>
                  <a:pt x="0" y="762000"/>
                </a:lnTo>
                <a:lnTo>
                  <a:pt x="723900" y="762000"/>
                </a:lnTo>
                <a:lnTo>
                  <a:pt x="762000" y="762000"/>
                </a:lnTo>
                <a:lnTo>
                  <a:pt x="762000" y="723900"/>
                </a:lnTo>
                <a:lnTo>
                  <a:pt x="762000" y="0"/>
                </a:lnTo>
                <a:close/>
              </a:path>
            </a:pathLst>
          </a:custGeom>
          <a:solidFill>
            <a:srgbClr val="1C345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76200" rIns="0" bIns="0" rtlCol="0" vert="horz">
            <a:spAutoFit/>
          </a:bodyPr>
          <a:lstStyle/>
          <a:p>
            <a:pPr marL="12700">
              <a:lnSpc>
                <a:spcPts val="1400"/>
              </a:lnSpc>
            </a:pPr>
            <a:r>
              <a:rPr dirty="0" spc="-90"/>
              <a:t>2025</a:t>
            </a:r>
            <a:r>
              <a:rPr dirty="0" sz="1350" spc="-90">
                <a:latin typeface="Batang"/>
                <a:cs typeface="Batang"/>
              </a:rPr>
              <a:t>년</a:t>
            </a:r>
            <a:r>
              <a:rPr dirty="0" sz="1350" spc="-55">
                <a:latin typeface="Batang"/>
                <a:cs typeface="Batang"/>
              </a:rPr>
              <a:t> </a:t>
            </a:r>
            <a:r>
              <a:rPr dirty="0" spc="-140"/>
              <a:t>7</a:t>
            </a:r>
            <a:r>
              <a:rPr dirty="0" sz="1350" spc="-140">
                <a:latin typeface="Batang"/>
                <a:cs typeface="Batang"/>
              </a:rPr>
              <a:t>월</a:t>
            </a:r>
            <a:r>
              <a:rPr dirty="0" sz="1350" spc="-50">
                <a:latin typeface="Batang"/>
                <a:cs typeface="Batang"/>
              </a:rPr>
              <a:t> </a:t>
            </a:r>
            <a:r>
              <a:rPr dirty="0" spc="-100"/>
              <a:t>2</a:t>
            </a:r>
            <a:r>
              <a:rPr dirty="0" sz="1350" spc="-100">
                <a:latin typeface="Batang"/>
                <a:cs typeface="Batang"/>
              </a:rPr>
              <a:t>일</a:t>
            </a:r>
            <a:endParaRPr sz="1350">
              <a:latin typeface="Batang"/>
              <a:cs typeface="Batang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pc="-459"/>
              <a:t>연구</a:t>
            </a:r>
            <a:r>
              <a:rPr dirty="0" spc="-120"/>
              <a:t> </a:t>
            </a:r>
            <a:r>
              <a:rPr dirty="0" spc="-670"/>
              <a:t>배경</a:t>
            </a:r>
            <a:r>
              <a:rPr dirty="0" spc="-545"/>
              <a:t> </a:t>
            </a:r>
            <a:r>
              <a:rPr dirty="0" spc="-415"/>
              <a:t>과</a:t>
            </a:r>
            <a:r>
              <a:rPr dirty="0" spc="-210"/>
              <a:t> </a:t>
            </a:r>
            <a:r>
              <a:rPr dirty="0" spc="-409"/>
              <a:t>문제</a:t>
            </a:r>
            <a:r>
              <a:rPr dirty="0" spc="-220"/>
              <a:t> </a:t>
            </a:r>
            <a:r>
              <a:rPr dirty="0" spc="-725"/>
              <a:t>제기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130300" y="1786382"/>
            <a:ext cx="8652510" cy="161226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246379" indent="-233679">
              <a:lnSpc>
                <a:spcPct val="100000"/>
              </a:lnSpc>
              <a:spcBef>
                <a:spcPts val="130"/>
              </a:spcBef>
              <a:buClr>
                <a:srgbClr val="457B9D"/>
              </a:buClr>
              <a:buFont typeface="Times New Roman"/>
              <a:buChar char="•"/>
              <a:tabLst>
                <a:tab pos="246379" algn="l"/>
              </a:tabLst>
            </a:pP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조선</a:t>
            </a:r>
            <a:r>
              <a:rPr dirty="0" sz="20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건국이</a:t>
            </a:r>
            <a:r>
              <a:rPr dirty="0" sz="2000" spc="-9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한국인의</a:t>
            </a:r>
            <a:r>
              <a:rPr dirty="0" sz="20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집단</a:t>
            </a:r>
            <a:r>
              <a:rPr dirty="0" sz="2000" spc="-9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무의식</a:t>
            </a:r>
            <a:r>
              <a:rPr dirty="0" sz="20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속</a:t>
            </a:r>
            <a:r>
              <a:rPr dirty="0" sz="2000" spc="-9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29">
                <a:solidFill>
                  <a:srgbClr val="333333"/>
                </a:solidFill>
                <a:latin typeface="Batang"/>
                <a:cs typeface="Batang"/>
              </a:rPr>
              <a:t>트라우마</a:t>
            </a:r>
            <a:r>
              <a:rPr dirty="0" sz="1950" spc="-229">
                <a:solidFill>
                  <a:srgbClr val="333333"/>
                </a:solidFill>
                <a:latin typeface="Georgia"/>
                <a:cs typeface="Georgia"/>
              </a:rPr>
              <a:t>(</a:t>
            </a:r>
            <a:r>
              <a:rPr dirty="0" sz="2000" spc="-229">
                <a:solidFill>
                  <a:srgbClr val="333333"/>
                </a:solidFill>
                <a:latin typeface="Batang"/>
                <a:cs typeface="Batang"/>
              </a:rPr>
              <a:t>사대주의</a:t>
            </a:r>
            <a:r>
              <a:rPr dirty="0" sz="1950" spc="-229">
                <a:solidFill>
                  <a:srgbClr val="333333"/>
                </a:solidFill>
                <a:latin typeface="Georgia"/>
                <a:cs typeface="Georgia"/>
              </a:rPr>
              <a:t>,</a:t>
            </a:r>
            <a:r>
              <a:rPr dirty="0" sz="1950" spc="95">
                <a:solidFill>
                  <a:srgbClr val="333333"/>
                </a:solidFill>
                <a:latin typeface="Georgia"/>
                <a:cs typeface="Georgia"/>
              </a:rPr>
              <a:t> </a:t>
            </a:r>
            <a:r>
              <a:rPr dirty="0" sz="2000" spc="-250">
                <a:solidFill>
                  <a:srgbClr val="333333"/>
                </a:solidFill>
                <a:latin typeface="Batang"/>
                <a:cs typeface="Batang"/>
              </a:rPr>
              <a:t>권력투쟁</a:t>
            </a:r>
            <a:r>
              <a:rPr dirty="0" sz="1950" spc="-250">
                <a:solidFill>
                  <a:srgbClr val="333333"/>
                </a:solidFill>
                <a:latin typeface="Georgia"/>
                <a:cs typeface="Georgia"/>
              </a:rPr>
              <a:t>)</a:t>
            </a:r>
            <a:r>
              <a:rPr dirty="0" sz="2000" spc="-250">
                <a:solidFill>
                  <a:srgbClr val="333333"/>
                </a:solidFill>
                <a:latin typeface="Batang"/>
                <a:cs typeface="Batang"/>
              </a:rPr>
              <a:t>로</a:t>
            </a:r>
            <a:r>
              <a:rPr dirty="0" sz="2000" spc="-9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이해되어</a:t>
            </a:r>
            <a:r>
              <a:rPr dirty="0" sz="2000" spc="-9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300">
                <a:solidFill>
                  <a:srgbClr val="333333"/>
                </a:solidFill>
                <a:latin typeface="Batang"/>
                <a:cs typeface="Batang"/>
              </a:rPr>
              <a:t>왔음</a:t>
            </a:r>
            <a:endParaRPr sz="2000">
              <a:latin typeface="Batang"/>
              <a:cs typeface="Batang"/>
            </a:endParaRPr>
          </a:p>
          <a:p>
            <a:pPr>
              <a:lnSpc>
                <a:spcPct val="100000"/>
              </a:lnSpc>
              <a:spcBef>
                <a:spcPts val="285"/>
              </a:spcBef>
              <a:buClr>
                <a:srgbClr val="457B9D"/>
              </a:buClr>
              <a:buFont typeface="Times New Roman"/>
              <a:buChar char="•"/>
            </a:pPr>
            <a:endParaRPr sz="1800">
              <a:latin typeface="Batang"/>
              <a:cs typeface="Batang"/>
            </a:endParaRPr>
          </a:p>
          <a:p>
            <a:pPr marL="246379" indent="-233679">
              <a:lnSpc>
                <a:spcPct val="100000"/>
              </a:lnSpc>
              <a:buClr>
                <a:srgbClr val="457B9D"/>
              </a:buClr>
              <a:buFont typeface="Times New Roman"/>
              <a:buChar char="•"/>
              <a:tabLst>
                <a:tab pos="246379" algn="l"/>
              </a:tabLst>
            </a:pP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한류와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950" spc="-195">
                <a:solidFill>
                  <a:srgbClr val="333333"/>
                </a:solidFill>
                <a:latin typeface="Georgia"/>
                <a:cs typeface="Georgia"/>
              </a:rPr>
              <a:t>200</a:t>
            </a:r>
            <a:r>
              <a:rPr dirty="0" sz="2000" spc="-195">
                <a:solidFill>
                  <a:srgbClr val="333333"/>
                </a:solidFill>
                <a:latin typeface="Batang"/>
                <a:cs typeface="Batang"/>
              </a:rPr>
              <a:t>년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동아시아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평화라는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400">
                <a:solidFill>
                  <a:srgbClr val="333333"/>
                </a:solidFill>
                <a:latin typeface="Batang"/>
                <a:cs typeface="Batang"/>
              </a:rPr>
              <a:t>국제적</a:t>
            </a:r>
            <a:r>
              <a:rPr dirty="0" sz="2000" spc="26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459">
                <a:solidFill>
                  <a:srgbClr val="333333"/>
                </a:solidFill>
                <a:latin typeface="Batang"/>
                <a:cs typeface="Batang"/>
              </a:rPr>
              <a:t>관점</a:t>
            </a:r>
            <a:r>
              <a:rPr dirty="0" sz="2000" spc="-3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에서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재해석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필요성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305">
                <a:solidFill>
                  <a:srgbClr val="333333"/>
                </a:solidFill>
                <a:latin typeface="Batang"/>
                <a:cs typeface="Batang"/>
              </a:rPr>
              <a:t>대두</a:t>
            </a:r>
            <a:endParaRPr sz="2000">
              <a:latin typeface="Batang"/>
              <a:cs typeface="Batang"/>
            </a:endParaRPr>
          </a:p>
          <a:p>
            <a:pPr>
              <a:lnSpc>
                <a:spcPct val="100000"/>
              </a:lnSpc>
              <a:spcBef>
                <a:spcPts val="285"/>
              </a:spcBef>
              <a:buClr>
                <a:srgbClr val="457B9D"/>
              </a:buClr>
              <a:buFont typeface="Times New Roman"/>
              <a:buChar char="•"/>
            </a:pPr>
            <a:endParaRPr sz="1800">
              <a:latin typeface="Batang"/>
              <a:cs typeface="Batang"/>
            </a:endParaRPr>
          </a:p>
          <a:p>
            <a:pPr marL="246379" indent="-233679">
              <a:lnSpc>
                <a:spcPct val="100000"/>
              </a:lnSpc>
              <a:buClr>
                <a:srgbClr val="457B9D"/>
              </a:buClr>
              <a:buFont typeface="Times New Roman"/>
              <a:buChar char="•"/>
              <a:tabLst>
                <a:tab pos="246379" algn="l"/>
              </a:tabLst>
            </a:pP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본</a:t>
            </a:r>
            <a:r>
              <a:rPr dirty="0" sz="2000" spc="-12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연구는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이성계의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400">
                <a:solidFill>
                  <a:srgbClr val="333333"/>
                </a:solidFill>
                <a:latin typeface="Batang"/>
                <a:cs typeface="Batang"/>
              </a:rPr>
              <a:t>주체적</a:t>
            </a:r>
            <a:r>
              <a:rPr dirty="0" sz="2000" spc="26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화해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470">
                <a:solidFill>
                  <a:srgbClr val="333333"/>
                </a:solidFill>
                <a:latin typeface="Batang"/>
                <a:cs typeface="Batang"/>
              </a:rPr>
              <a:t>의지</a:t>
            </a:r>
            <a:r>
              <a:rPr dirty="0" sz="2000" spc="-27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와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그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400">
                <a:solidFill>
                  <a:srgbClr val="333333"/>
                </a:solidFill>
                <a:latin typeface="Batang"/>
                <a:cs typeface="Batang"/>
              </a:rPr>
              <a:t>역사적</a:t>
            </a:r>
            <a:r>
              <a:rPr dirty="0" sz="2000" spc="26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의미를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300">
                <a:solidFill>
                  <a:srgbClr val="333333"/>
                </a:solidFill>
                <a:latin typeface="Batang"/>
                <a:cs typeface="Batang"/>
              </a:rPr>
              <a:t>재조명함</a:t>
            </a:r>
            <a:endParaRPr sz="2000">
              <a:latin typeface="Batang"/>
              <a:cs typeface="Batang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380987" y="380999"/>
            <a:ext cx="762000" cy="762000"/>
          </a:xfrm>
          <a:custGeom>
            <a:avLst/>
            <a:gdLst/>
            <a:ahLst/>
            <a:cxnLst/>
            <a:rect l="l" t="t" r="r" b="b"/>
            <a:pathLst>
              <a:path w="762000" h="762000">
                <a:moveTo>
                  <a:pt x="762000" y="0"/>
                </a:moveTo>
                <a:lnTo>
                  <a:pt x="38100" y="0"/>
                </a:lnTo>
                <a:lnTo>
                  <a:pt x="0" y="0"/>
                </a:lnTo>
                <a:lnTo>
                  <a:pt x="0" y="38100"/>
                </a:lnTo>
                <a:lnTo>
                  <a:pt x="0" y="762000"/>
                </a:lnTo>
                <a:lnTo>
                  <a:pt x="38100" y="762000"/>
                </a:lnTo>
                <a:lnTo>
                  <a:pt x="38100" y="38100"/>
                </a:lnTo>
                <a:lnTo>
                  <a:pt x="762000" y="38100"/>
                </a:lnTo>
                <a:lnTo>
                  <a:pt x="762000" y="0"/>
                </a:lnTo>
                <a:close/>
              </a:path>
            </a:pathLst>
          </a:custGeom>
          <a:solidFill>
            <a:srgbClr val="1C345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/>
          <p:nvPr/>
        </p:nvSpPr>
        <p:spPr>
          <a:xfrm>
            <a:off x="11048987" y="380999"/>
            <a:ext cx="762000" cy="762000"/>
          </a:xfrm>
          <a:custGeom>
            <a:avLst/>
            <a:gdLst/>
            <a:ahLst/>
            <a:cxnLst/>
            <a:rect l="l" t="t" r="r" b="b"/>
            <a:pathLst>
              <a:path w="762000" h="762000">
                <a:moveTo>
                  <a:pt x="762000" y="0"/>
                </a:moveTo>
                <a:lnTo>
                  <a:pt x="723900" y="0"/>
                </a:lnTo>
                <a:lnTo>
                  <a:pt x="0" y="0"/>
                </a:lnTo>
                <a:lnTo>
                  <a:pt x="0" y="38100"/>
                </a:lnTo>
                <a:lnTo>
                  <a:pt x="723900" y="38100"/>
                </a:lnTo>
                <a:lnTo>
                  <a:pt x="723900" y="762000"/>
                </a:lnTo>
                <a:lnTo>
                  <a:pt x="762000" y="762000"/>
                </a:lnTo>
                <a:lnTo>
                  <a:pt x="762000" y="38100"/>
                </a:lnTo>
                <a:lnTo>
                  <a:pt x="762000" y="0"/>
                </a:lnTo>
                <a:close/>
              </a:path>
            </a:pathLst>
          </a:custGeom>
          <a:solidFill>
            <a:srgbClr val="1C345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/>
          <p:nvPr/>
        </p:nvSpPr>
        <p:spPr>
          <a:xfrm>
            <a:off x="380987" y="5715000"/>
            <a:ext cx="762000" cy="762000"/>
          </a:xfrm>
          <a:custGeom>
            <a:avLst/>
            <a:gdLst/>
            <a:ahLst/>
            <a:cxnLst/>
            <a:rect l="l" t="t" r="r" b="b"/>
            <a:pathLst>
              <a:path w="762000" h="762000">
                <a:moveTo>
                  <a:pt x="762000" y="723900"/>
                </a:moveTo>
                <a:lnTo>
                  <a:pt x="38100" y="723900"/>
                </a:lnTo>
                <a:lnTo>
                  <a:pt x="38100" y="0"/>
                </a:lnTo>
                <a:lnTo>
                  <a:pt x="0" y="0"/>
                </a:lnTo>
                <a:lnTo>
                  <a:pt x="0" y="723900"/>
                </a:lnTo>
                <a:lnTo>
                  <a:pt x="0" y="762000"/>
                </a:lnTo>
                <a:lnTo>
                  <a:pt x="38100" y="762000"/>
                </a:lnTo>
                <a:lnTo>
                  <a:pt x="762000" y="762000"/>
                </a:lnTo>
                <a:lnTo>
                  <a:pt x="762000" y="723900"/>
                </a:lnTo>
                <a:close/>
              </a:path>
            </a:pathLst>
          </a:custGeom>
          <a:solidFill>
            <a:srgbClr val="1C345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/>
          <p:nvPr/>
        </p:nvSpPr>
        <p:spPr>
          <a:xfrm>
            <a:off x="11048987" y="5715000"/>
            <a:ext cx="762000" cy="762000"/>
          </a:xfrm>
          <a:custGeom>
            <a:avLst/>
            <a:gdLst/>
            <a:ahLst/>
            <a:cxnLst/>
            <a:rect l="l" t="t" r="r" b="b"/>
            <a:pathLst>
              <a:path w="762000" h="762000">
                <a:moveTo>
                  <a:pt x="762000" y="0"/>
                </a:moveTo>
                <a:lnTo>
                  <a:pt x="723900" y="0"/>
                </a:lnTo>
                <a:lnTo>
                  <a:pt x="723900" y="723900"/>
                </a:lnTo>
                <a:lnTo>
                  <a:pt x="0" y="723900"/>
                </a:lnTo>
                <a:lnTo>
                  <a:pt x="0" y="762000"/>
                </a:lnTo>
                <a:lnTo>
                  <a:pt x="723900" y="762000"/>
                </a:lnTo>
                <a:lnTo>
                  <a:pt x="762000" y="762000"/>
                </a:lnTo>
                <a:lnTo>
                  <a:pt x="762000" y="723900"/>
                </a:lnTo>
                <a:lnTo>
                  <a:pt x="762000" y="0"/>
                </a:lnTo>
                <a:close/>
              </a:path>
            </a:pathLst>
          </a:custGeom>
          <a:solidFill>
            <a:srgbClr val="1C345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76200" rIns="0" bIns="0" rtlCol="0" vert="horz">
            <a:spAutoFit/>
          </a:bodyPr>
          <a:lstStyle/>
          <a:p>
            <a:pPr marL="12700">
              <a:lnSpc>
                <a:spcPts val="1400"/>
              </a:lnSpc>
            </a:pPr>
            <a:r>
              <a:rPr dirty="0" spc="-90"/>
              <a:t>2025</a:t>
            </a:r>
            <a:r>
              <a:rPr dirty="0" sz="1350" spc="-90">
                <a:latin typeface="Batang"/>
                <a:cs typeface="Batang"/>
              </a:rPr>
              <a:t>년</a:t>
            </a:r>
            <a:r>
              <a:rPr dirty="0" sz="1350" spc="-55">
                <a:latin typeface="Batang"/>
                <a:cs typeface="Batang"/>
              </a:rPr>
              <a:t> </a:t>
            </a:r>
            <a:r>
              <a:rPr dirty="0" spc="-140"/>
              <a:t>7</a:t>
            </a:r>
            <a:r>
              <a:rPr dirty="0" sz="1350" spc="-140">
                <a:latin typeface="Batang"/>
                <a:cs typeface="Batang"/>
              </a:rPr>
              <a:t>월</a:t>
            </a:r>
            <a:r>
              <a:rPr dirty="0" sz="1350" spc="-50">
                <a:latin typeface="Batang"/>
                <a:cs typeface="Batang"/>
              </a:rPr>
              <a:t> </a:t>
            </a:r>
            <a:r>
              <a:rPr dirty="0" spc="-100"/>
              <a:t>2</a:t>
            </a:r>
            <a:r>
              <a:rPr dirty="0" sz="1350" spc="-100">
                <a:latin typeface="Batang"/>
                <a:cs typeface="Batang"/>
              </a:rPr>
              <a:t>일</a:t>
            </a:r>
            <a:endParaRPr sz="1350">
              <a:latin typeface="Batang"/>
              <a:cs typeface="Batang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pc="-975"/>
              <a:t>기</a:t>
            </a:r>
            <a:r>
              <a:rPr dirty="0" spc="-495"/>
              <a:t> </a:t>
            </a:r>
            <a:r>
              <a:rPr dirty="0" spc="-505"/>
              <a:t>존</a:t>
            </a:r>
            <a:r>
              <a:rPr dirty="0" spc="-120"/>
              <a:t> </a:t>
            </a:r>
            <a:r>
              <a:rPr dirty="0" spc="-415"/>
              <a:t>연구와의</a:t>
            </a:r>
            <a:r>
              <a:rPr dirty="0" spc="-220"/>
              <a:t> </a:t>
            </a:r>
            <a:r>
              <a:rPr dirty="0" spc="-605"/>
              <a:t>차별점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130300" y="1680307"/>
            <a:ext cx="9727565" cy="212788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246379" marR="5080" indent="-234315">
              <a:lnSpc>
                <a:spcPct val="133100"/>
              </a:lnSpc>
              <a:spcBef>
                <a:spcPts val="105"/>
              </a:spcBef>
              <a:buClr>
                <a:srgbClr val="457B9D"/>
              </a:buClr>
              <a:buFont typeface="Times New Roman"/>
              <a:buChar char="•"/>
              <a:tabLst>
                <a:tab pos="246379" algn="l"/>
              </a:tabLst>
            </a:pPr>
            <a:r>
              <a:rPr dirty="0" sz="2000" spc="-220">
                <a:solidFill>
                  <a:srgbClr val="333333"/>
                </a:solidFill>
                <a:latin typeface="Batang"/>
                <a:cs typeface="Batang"/>
              </a:rPr>
              <a:t>사대주의</a:t>
            </a:r>
            <a:r>
              <a:rPr dirty="0" sz="2050" spc="-220">
                <a:solidFill>
                  <a:srgbClr val="333333"/>
                </a:solidFill>
                <a:latin typeface="Georgia"/>
                <a:cs typeface="Georgia"/>
              </a:rPr>
              <a:t>,</a:t>
            </a:r>
            <a:r>
              <a:rPr dirty="0" sz="2050" spc="65">
                <a:solidFill>
                  <a:srgbClr val="333333"/>
                </a:solidFill>
                <a:latin typeface="Georgia"/>
                <a:cs typeface="Georgia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내부</a:t>
            </a:r>
            <a:r>
              <a:rPr dirty="0" sz="2000" spc="-114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권력투쟁이라는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400">
                <a:solidFill>
                  <a:srgbClr val="333333"/>
                </a:solidFill>
                <a:latin typeface="Batang"/>
                <a:cs typeface="Batang"/>
              </a:rPr>
              <a:t>전통적</a:t>
            </a:r>
            <a:r>
              <a:rPr dirty="0" sz="2000" spc="26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해석에서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벗어나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국제질서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재편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주체로서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조선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건국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305">
                <a:solidFill>
                  <a:srgbClr val="333333"/>
                </a:solidFill>
                <a:latin typeface="Batang"/>
                <a:cs typeface="Batang"/>
              </a:rPr>
              <a:t>의미 조명</a:t>
            </a:r>
            <a:endParaRPr sz="2000">
              <a:latin typeface="Batang"/>
              <a:cs typeface="Batang"/>
            </a:endParaRPr>
          </a:p>
          <a:p>
            <a:pPr>
              <a:lnSpc>
                <a:spcPct val="100000"/>
              </a:lnSpc>
              <a:spcBef>
                <a:spcPts val="235"/>
              </a:spcBef>
              <a:buClr>
                <a:srgbClr val="457B9D"/>
              </a:buClr>
              <a:buFont typeface="Times New Roman"/>
              <a:buChar char="•"/>
            </a:pPr>
            <a:endParaRPr sz="1800">
              <a:latin typeface="Batang"/>
              <a:cs typeface="Batang"/>
            </a:endParaRPr>
          </a:p>
          <a:p>
            <a:pPr marL="246379" indent="-233679">
              <a:lnSpc>
                <a:spcPct val="100000"/>
              </a:lnSpc>
              <a:buClr>
                <a:srgbClr val="457B9D"/>
              </a:buClr>
              <a:buFont typeface="Times New Roman"/>
              <a:buChar char="•"/>
              <a:tabLst>
                <a:tab pos="246379" algn="l"/>
              </a:tabLst>
            </a:pPr>
            <a:r>
              <a:rPr dirty="0" sz="2000" spc="-245">
                <a:solidFill>
                  <a:srgbClr val="333333"/>
                </a:solidFill>
                <a:latin typeface="Batang"/>
                <a:cs typeface="Batang"/>
              </a:rPr>
              <a:t>임진왜란</a:t>
            </a:r>
            <a:r>
              <a:rPr dirty="0" sz="2050" spc="-245">
                <a:solidFill>
                  <a:srgbClr val="333333"/>
                </a:solidFill>
                <a:latin typeface="Georgia"/>
                <a:cs typeface="Georgia"/>
              </a:rPr>
              <a:t>·</a:t>
            </a:r>
            <a:r>
              <a:rPr dirty="0" sz="2000" spc="-245">
                <a:solidFill>
                  <a:srgbClr val="333333"/>
                </a:solidFill>
                <a:latin typeface="Batang"/>
                <a:cs typeface="Batang"/>
              </a:rPr>
              <a:t>명나라</a:t>
            </a:r>
            <a:r>
              <a:rPr dirty="0" sz="20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170">
                <a:solidFill>
                  <a:srgbClr val="333333"/>
                </a:solidFill>
                <a:latin typeface="Batang"/>
                <a:cs typeface="Batang"/>
              </a:rPr>
              <a:t>반응</a:t>
            </a:r>
            <a:r>
              <a:rPr dirty="0" sz="2050" spc="-170">
                <a:solidFill>
                  <a:srgbClr val="333333"/>
                </a:solidFill>
                <a:latin typeface="Georgia"/>
                <a:cs typeface="Georgia"/>
              </a:rPr>
              <a:t>,</a:t>
            </a:r>
            <a:r>
              <a:rPr dirty="0" sz="2050" spc="70">
                <a:solidFill>
                  <a:srgbClr val="333333"/>
                </a:solidFill>
                <a:latin typeface="Georgia"/>
                <a:cs typeface="Georgia"/>
              </a:rPr>
              <a:t> </a:t>
            </a:r>
            <a:r>
              <a:rPr dirty="0" sz="2000" spc="-660">
                <a:solidFill>
                  <a:srgbClr val="333333"/>
                </a:solidFill>
                <a:latin typeface="Batang"/>
                <a:cs typeface="Batang"/>
              </a:rPr>
              <a:t>경</a:t>
            </a:r>
            <a:r>
              <a:rPr dirty="0" sz="2000" spc="-27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00">
                <a:solidFill>
                  <a:srgbClr val="333333"/>
                </a:solidFill>
                <a:latin typeface="Batang"/>
                <a:cs typeface="Batang"/>
              </a:rPr>
              <a:t>제개혁</a:t>
            </a:r>
            <a:r>
              <a:rPr dirty="0" sz="2050" spc="-200">
                <a:solidFill>
                  <a:srgbClr val="333333"/>
                </a:solidFill>
                <a:latin typeface="Georgia"/>
                <a:cs typeface="Georgia"/>
              </a:rPr>
              <a:t>(</a:t>
            </a:r>
            <a:r>
              <a:rPr dirty="0" sz="2000" spc="-200">
                <a:solidFill>
                  <a:srgbClr val="333333"/>
                </a:solidFill>
                <a:latin typeface="Batang"/>
                <a:cs typeface="Batang"/>
              </a:rPr>
              <a:t>포천</a:t>
            </a:r>
            <a:r>
              <a:rPr dirty="0" sz="2050" spc="-200">
                <a:solidFill>
                  <a:srgbClr val="333333"/>
                </a:solidFill>
                <a:latin typeface="Georgia"/>
                <a:cs typeface="Georgia"/>
              </a:rPr>
              <a:t>),</a:t>
            </a:r>
            <a:r>
              <a:rPr dirty="0" sz="2050" spc="75">
                <a:solidFill>
                  <a:srgbClr val="333333"/>
                </a:solidFill>
                <a:latin typeface="Georgia"/>
                <a:cs typeface="Georgia"/>
              </a:rPr>
              <a:t> </a:t>
            </a:r>
            <a:r>
              <a:rPr dirty="0" sz="2000" spc="-245">
                <a:solidFill>
                  <a:srgbClr val="333333"/>
                </a:solidFill>
                <a:latin typeface="Batang"/>
                <a:cs typeface="Batang"/>
              </a:rPr>
              <a:t>문화통합</a:t>
            </a:r>
            <a:r>
              <a:rPr dirty="0" sz="2050" spc="-245">
                <a:solidFill>
                  <a:srgbClr val="333333"/>
                </a:solidFill>
                <a:latin typeface="Georgia"/>
                <a:cs typeface="Georgia"/>
              </a:rPr>
              <a:t>(</a:t>
            </a:r>
            <a:r>
              <a:rPr dirty="0" sz="2000" spc="-245">
                <a:solidFill>
                  <a:srgbClr val="333333"/>
                </a:solidFill>
                <a:latin typeface="Batang"/>
                <a:cs typeface="Batang"/>
              </a:rPr>
              <a:t>회암사</a:t>
            </a:r>
            <a:r>
              <a:rPr dirty="0" sz="2050" spc="-245">
                <a:solidFill>
                  <a:srgbClr val="333333"/>
                </a:solidFill>
                <a:latin typeface="Georgia"/>
                <a:cs typeface="Georgia"/>
              </a:rPr>
              <a:t>)</a:t>
            </a:r>
            <a:r>
              <a:rPr dirty="0" sz="2050" spc="70">
                <a:solidFill>
                  <a:srgbClr val="333333"/>
                </a:solidFill>
                <a:latin typeface="Georgia"/>
                <a:cs typeface="Georgia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등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400">
                <a:solidFill>
                  <a:srgbClr val="333333"/>
                </a:solidFill>
                <a:latin typeface="Batang"/>
                <a:cs typeface="Batang"/>
              </a:rPr>
              <a:t>구체적</a:t>
            </a:r>
            <a:r>
              <a:rPr dirty="0" sz="2000" spc="27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75">
                <a:solidFill>
                  <a:srgbClr val="333333"/>
                </a:solidFill>
                <a:latin typeface="Batang"/>
                <a:cs typeface="Batang"/>
              </a:rPr>
              <a:t>사례</a:t>
            </a:r>
            <a:r>
              <a:rPr dirty="0" sz="2000" spc="-9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459">
                <a:solidFill>
                  <a:srgbClr val="333333"/>
                </a:solidFill>
                <a:latin typeface="Batang"/>
                <a:cs typeface="Batang"/>
              </a:rPr>
              <a:t>중심</a:t>
            </a:r>
            <a:r>
              <a:rPr dirty="0" sz="2000" spc="28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305">
                <a:solidFill>
                  <a:srgbClr val="333333"/>
                </a:solidFill>
                <a:latin typeface="Batang"/>
                <a:cs typeface="Batang"/>
              </a:rPr>
              <a:t>분석</a:t>
            </a:r>
            <a:endParaRPr sz="2000">
              <a:latin typeface="Batang"/>
              <a:cs typeface="Batang"/>
            </a:endParaRPr>
          </a:p>
          <a:p>
            <a:pPr>
              <a:lnSpc>
                <a:spcPct val="100000"/>
              </a:lnSpc>
              <a:spcBef>
                <a:spcPts val="275"/>
              </a:spcBef>
              <a:buClr>
                <a:srgbClr val="457B9D"/>
              </a:buClr>
              <a:buFont typeface="Times New Roman"/>
              <a:buChar char="•"/>
            </a:pPr>
            <a:endParaRPr sz="1800">
              <a:latin typeface="Batang"/>
              <a:cs typeface="Batang"/>
            </a:endParaRPr>
          </a:p>
          <a:p>
            <a:pPr marL="246379" indent="-233679">
              <a:lnSpc>
                <a:spcPct val="100000"/>
              </a:lnSpc>
              <a:buClr>
                <a:srgbClr val="457B9D"/>
              </a:buClr>
              <a:buFont typeface="Times New Roman"/>
              <a:buChar char="•"/>
              <a:tabLst>
                <a:tab pos="246379" algn="l"/>
              </a:tabLst>
            </a:pP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동아시아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평화와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문화융합이라는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새로운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시각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305">
                <a:solidFill>
                  <a:srgbClr val="333333"/>
                </a:solidFill>
                <a:latin typeface="Batang"/>
                <a:cs typeface="Batang"/>
              </a:rPr>
              <a:t>제시</a:t>
            </a:r>
            <a:endParaRPr sz="2000">
              <a:latin typeface="Batang"/>
              <a:cs typeface="Batang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380987" y="380999"/>
            <a:ext cx="762000" cy="762000"/>
          </a:xfrm>
          <a:custGeom>
            <a:avLst/>
            <a:gdLst/>
            <a:ahLst/>
            <a:cxnLst/>
            <a:rect l="l" t="t" r="r" b="b"/>
            <a:pathLst>
              <a:path w="762000" h="762000">
                <a:moveTo>
                  <a:pt x="762000" y="0"/>
                </a:moveTo>
                <a:lnTo>
                  <a:pt x="38100" y="0"/>
                </a:lnTo>
                <a:lnTo>
                  <a:pt x="0" y="0"/>
                </a:lnTo>
                <a:lnTo>
                  <a:pt x="0" y="38100"/>
                </a:lnTo>
                <a:lnTo>
                  <a:pt x="0" y="762000"/>
                </a:lnTo>
                <a:lnTo>
                  <a:pt x="38100" y="762000"/>
                </a:lnTo>
                <a:lnTo>
                  <a:pt x="38100" y="38100"/>
                </a:lnTo>
                <a:lnTo>
                  <a:pt x="762000" y="38100"/>
                </a:lnTo>
                <a:lnTo>
                  <a:pt x="762000" y="0"/>
                </a:lnTo>
                <a:close/>
              </a:path>
            </a:pathLst>
          </a:custGeom>
          <a:solidFill>
            <a:srgbClr val="1C345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/>
          <p:nvPr/>
        </p:nvSpPr>
        <p:spPr>
          <a:xfrm>
            <a:off x="11048987" y="380999"/>
            <a:ext cx="762000" cy="762000"/>
          </a:xfrm>
          <a:custGeom>
            <a:avLst/>
            <a:gdLst/>
            <a:ahLst/>
            <a:cxnLst/>
            <a:rect l="l" t="t" r="r" b="b"/>
            <a:pathLst>
              <a:path w="762000" h="762000">
                <a:moveTo>
                  <a:pt x="762000" y="0"/>
                </a:moveTo>
                <a:lnTo>
                  <a:pt x="723900" y="0"/>
                </a:lnTo>
                <a:lnTo>
                  <a:pt x="0" y="0"/>
                </a:lnTo>
                <a:lnTo>
                  <a:pt x="0" y="38100"/>
                </a:lnTo>
                <a:lnTo>
                  <a:pt x="723900" y="38100"/>
                </a:lnTo>
                <a:lnTo>
                  <a:pt x="723900" y="762000"/>
                </a:lnTo>
                <a:lnTo>
                  <a:pt x="762000" y="762000"/>
                </a:lnTo>
                <a:lnTo>
                  <a:pt x="762000" y="38100"/>
                </a:lnTo>
                <a:lnTo>
                  <a:pt x="762000" y="0"/>
                </a:lnTo>
                <a:close/>
              </a:path>
            </a:pathLst>
          </a:custGeom>
          <a:solidFill>
            <a:srgbClr val="1C345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/>
          <p:nvPr/>
        </p:nvSpPr>
        <p:spPr>
          <a:xfrm>
            <a:off x="380987" y="5715000"/>
            <a:ext cx="762000" cy="762000"/>
          </a:xfrm>
          <a:custGeom>
            <a:avLst/>
            <a:gdLst/>
            <a:ahLst/>
            <a:cxnLst/>
            <a:rect l="l" t="t" r="r" b="b"/>
            <a:pathLst>
              <a:path w="762000" h="762000">
                <a:moveTo>
                  <a:pt x="762000" y="723900"/>
                </a:moveTo>
                <a:lnTo>
                  <a:pt x="38100" y="723900"/>
                </a:lnTo>
                <a:lnTo>
                  <a:pt x="38100" y="0"/>
                </a:lnTo>
                <a:lnTo>
                  <a:pt x="0" y="0"/>
                </a:lnTo>
                <a:lnTo>
                  <a:pt x="0" y="723900"/>
                </a:lnTo>
                <a:lnTo>
                  <a:pt x="0" y="762000"/>
                </a:lnTo>
                <a:lnTo>
                  <a:pt x="38100" y="762000"/>
                </a:lnTo>
                <a:lnTo>
                  <a:pt x="762000" y="762000"/>
                </a:lnTo>
                <a:lnTo>
                  <a:pt x="762000" y="723900"/>
                </a:lnTo>
                <a:close/>
              </a:path>
            </a:pathLst>
          </a:custGeom>
          <a:solidFill>
            <a:srgbClr val="1C345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/>
          <p:nvPr/>
        </p:nvSpPr>
        <p:spPr>
          <a:xfrm>
            <a:off x="11048987" y="5715000"/>
            <a:ext cx="762000" cy="762000"/>
          </a:xfrm>
          <a:custGeom>
            <a:avLst/>
            <a:gdLst/>
            <a:ahLst/>
            <a:cxnLst/>
            <a:rect l="l" t="t" r="r" b="b"/>
            <a:pathLst>
              <a:path w="762000" h="762000">
                <a:moveTo>
                  <a:pt x="762000" y="0"/>
                </a:moveTo>
                <a:lnTo>
                  <a:pt x="723900" y="0"/>
                </a:lnTo>
                <a:lnTo>
                  <a:pt x="723900" y="723900"/>
                </a:lnTo>
                <a:lnTo>
                  <a:pt x="0" y="723900"/>
                </a:lnTo>
                <a:lnTo>
                  <a:pt x="0" y="762000"/>
                </a:lnTo>
                <a:lnTo>
                  <a:pt x="723900" y="762000"/>
                </a:lnTo>
                <a:lnTo>
                  <a:pt x="762000" y="762000"/>
                </a:lnTo>
                <a:lnTo>
                  <a:pt x="762000" y="723900"/>
                </a:lnTo>
                <a:lnTo>
                  <a:pt x="762000" y="0"/>
                </a:lnTo>
                <a:close/>
              </a:path>
            </a:pathLst>
          </a:custGeom>
          <a:solidFill>
            <a:srgbClr val="1C345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76200" rIns="0" bIns="0" rtlCol="0" vert="horz">
            <a:spAutoFit/>
          </a:bodyPr>
          <a:lstStyle/>
          <a:p>
            <a:pPr marL="12700">
              <a:lnSpc>
                <a:spcPts val="1400"/>
              </a:lnSpc>
            </a:pPr>
            <a:r>
              <a:rPr dirty="0" spc="-90"/>
              <a:t>2025</a:t>
            </a:r>
            <a:r>
              <a:rPr dirty="0" sz="1350" spc="-90">
                <a:latin typeface="Batang"/>
                <a:cs typeface="Batang"/>
              </a:rPr>
              <a:t>년</a:t>
            </a:r>
            <a:r>
              <a:rPr dirty="0" sz="1350" spc="-55">
                <a:latin typeface="Batang"/>
                <a:cs typeface="Batang"/>
              </a:rPr>
              <a:t> </a:t>
            </a:r>
            <a:r>
              <a:rPr dirty="0" spc="-140"/>
              <a:t>7</a:t>
            </a:r>
            <a:r>
              <a:rPr dirty="0" sz="1350" spc="-140">
                <a:latin typeface="Batang"/>
                <a:cs typeface="Batang"/>
              </a:rPr>
              <a:t>월</a:t>
            </a:r>
            <a:r>
              <a:rPr dirty="0" sz="1350" spc="-50">
                <a:latin typeface="Batang"/>
                <a:cs typeface="Batang"/>
              </a:rPr>
              <a:t> </a:t>
            </a:r>
            <a:r>
              <a:rPr dirty="0" spc="-100"/>
              <a:t>2</a:t>
            </a:r>
            <a:r>
              <a:rPr dirty="0" sz="1350" spc="-100">
                <a:latin typeface="Batang"/>
                <a:cs typeface="Batang"/>
              </a:rPr>
              <a:t>일</a:t>
            </a:r>
            <a:endParaRPr sz="1350">
              <a:latin typeface="Batang"/>
              <a:cs typeface="Batang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pc="-590"/>
              <a:t>포천</a:t>
            </a:r>
            <a:r>
              <a:rPr dirty="0" spc="-705"/>
              <a:t> </a:t>
            </a:r>
            <a:r>
              <a:rPr dirty="0" spc="-505"/>
              <a:t>을</a:t>
            </a:r>
            <a:r>
              <a:rPr dirty="0" spc="-114"/>
              <a:t> </a:t>
            </a:r>
            <a:r>
              <a:rPr dirty="0" spc="-409"/>
              <a:t>통해</a:t>
            </a:r>
            <a:r>
              <a:rPr dirty="0" spc="-215"/>
              <a:t> </a:t>
            </a:r>
            <a:r>
              <a:rPr dirty="0" spc="-505"/>
              <a:t>본</a:t>
            </a:r>
            <a:r>
              <a:rPr dirty="0" spc="-120"/>
              <a:t> </a:t>
            </a:r>
            <a:r>
              <a:rPr dirty="0" spc="-420"/>
              <a:t>화해</a:t>
            </a:r>
            <a:r>
              <a:rPr dirty="0" spc="-215"/>
              <a:t> </a:t>
            </a:r>
            <a:r>
              <a:rPr dirty="0" spc="-710"/>
              <a:t>의지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130300" y="1786382"/>
            <a:ext cx="9433560" cy="2586990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246379" indent="-233679">
              <a:lnSpc>
                <a:spcPct val="100000"/>
              </a:lnSpc>
              <a:spcBef>
                <a:spcPts val="130"/>
              </a:spcBef>
              <a:buClr>
                <a:srgbClr val="457B9D"/>
              </a:buClr>
              <a:buFont typeface="Times New Roman"/>
              <a:buChar char="•"/>
              <a:tabLst>
                <a:tab pos="246379" algn="l"/>
              </a:tabLst>
            </a:pP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포천은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이성계의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320" b="1">
                <a:solidFill>
                  <a:srgbClr val="457B9D"/>
                </a:solidFill>
                <a:latin typeface="Malgun Gothic"/>
                <a:cs typeface="Malgun Gothic"/>
              </a:rPr>
              <a:t>군사</a:t>
            </a:r>
            <a:r>
              <a:rPr dirty="0" sz="2000" spc="-320" b="1">
                <a:solidFill>
                  <a:srgbClr val="457B9D"/>
                </a:solidFill>
                <a:latin typeface="Book Antiqua"/>
                <a:cs typeface="Book Antiqua"/>
              </a:rPr>
              <a:t>·</a:t>
            </a:r>
            <a:r>
              <a:rPr dirty="0" sz="2000" spc="-320" b="1">
                <a:solidFill>
                  <a:srgbClr val="457B9D"/>
                </a:solidFill>
                <a:latin typeface="Malgun Gothic"/>
                <a:cs typeface="Malgun Gothic"/>
              </a:rPr>
              <a:t>경</a:t>
            </a:r>
            <a:r>
              <a:rPr dirty="0" sz="2000" spc="-345" b="1">
                <a:solidFill>
                  <a:srgbClr val="457B9D"/>
                </a:solidFill>
                <a:latin typeface="Malgun Gothic"/>
                <a:cs typeface="Malgun Gothic"/>
              </a:rPr>
              <a:t> </a:t>
            </a:r>
            <a:r>
              <a:rPr dirty="0" sz="2000" spc="-280" b="1">
                <a:solidFill>
                  <a:srgbClr val="457B9D"/>
                </a:solidFill>
                <a:latin typeface="Malgun Gothic"/>
                <a:cs typeface="Malgun Gothic"/>
              </a:rPr>
              <a:t>제</a:t>
            </a:r>
            <a:r>
              <a:rPr dirty="0" sz="2000" spc="-145" b="1">
                <a:solidFill>
                  <a:srgbClr val="457B9D"/>
                </a:solidFill>
                <a:latin typeface="Malgun Gothic"/>
                <a:cs typeface="Malgun Gothic"/>
              </a:rPr>
              <a:t> </a:t>
            </a:r>
            <a:r>
              <a:rPr dirty="0" sz="2000" spc="-660" b="1">
                <a:solidFill>
                  <a:srgbClr val="457B9D"/>
                </a:solidFill>
                <a:latin typeface="Malgun Gothic"/>
                <a:cs typeface="Malgun Gothic"/>
              </a:rPr>
              <a:t>기</a:t>
            </a:r>
            <a:r>
              <a:rPr dirty="0" sz="2000" spc="-305" b="1">
                <a:solidFill>
                  <a:srgbClr val="457B9D"/>
                </a:solidFill>
                <a:latin typeface="Malgun Gothic"/>
                <a:cs typeface="Malgun Gothic"/>
              </a:rPr>
              <a:t> </a:t>
            </a:r>
            <a:r>
              <a:rPr dirty="0" sz="2000" spc="-235" b="1">
                <a:solidFill>
                  <a:srgbClr val="457B9D"/>
                </a:solidFill>
                <a:latin typeface="Malgun Gothic"/>
                <a:cs typeface="Malgun Gothic"/>
              </a:rPr>
              <a:t>반</a:t>
            </a:r>
            <a:r>
              <a:rPr dirty="0" sz="2000" spc="-235">
                <a:solidFill>
                  <a:srgbClr val="333333"/>
                </a:solidFill>
                <a:latin typeface="Batang"/>
                <a:cs typeface="Batang"/>
              </a:rPr>
              <a:t>이자</a:t>
            </a:r>
            <a:r>
              <a:rPr dirty="0" sz="2000" spc="-235" b="0">
                <a:solidFill>
                  <a:srgbClr val="333333"/>
                </a:solidFill>
                <a:latin typeface="BIZ UDPMincho Medium"/>
                <a:cs typeface="BIZ UDPMincho Medium"/>
              </a:rPr>
              <a:t>,</a:t>
            </a:r>
            <a:r>
              <a:rPr dirty="0" sz="2000" spc="-110" b="0">
                <a:solidFill>
                  <a:srgbClr val="333333"/>
                </a:solidFill>
                <a:latin typeface="BIZ UDPMincho Medium"/>
                <a:cs typeface="BIZ UDPMincho Medium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가별초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및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여진족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등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다양한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동아시아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560">
                <a:solidFill>
                  <a:srgbClr val="333333"/>
                </a:solidFill>
                <a:latin typeface="Batang"/>
                <a:cs typeface="Batang"/>
              </a:rPr>
              <a:t>세</a:t>
            </a:r>
            <a:r>
              <a:rPr dirty="0" sz="2000" spc="-38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력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협력의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305">
                <a:solidFill>
                  <a:srgbClr val="333333"/>
                </a:solidFill>
                <a:latin typeface="Batang"/>
                <a:cs typeface="Batang"/>
              </a:rPr>
              <a:t>현장</a:t>
            </a:r>
            <a:endParaRPr sz="2000">
              <a:latin typeface="Batang"/>
              <a:cs typeface="Batang"/>
            </a:endParaRPr>
          </a:p>
          <a:p>
            <a:pPr>
              <a:lnSpc>
                <a:spcPct val="100000"/>
              </a:lnSpc>
              <a:spcBef>
                <a:spcPts val="285"/>
              </a:spcBef>
              <a:buClr>
                <a:srgbClr val="457B9D"/>
              </a:buClr>
              <a:buFont typeface="Times New Roman"/>
              <a:buChar char="•"/>
            </a:pPr>
            <a:endParaRPr sz="1800">
              <a:latin typeface="Batang"/>
              <a:cs typeface="Batang"/>
            </a:endParaRPr>
          </a:p>
          <a:p>
            <a:pPr marL="246379" indent="-233679">
              <a:lnSpc>
                <a:spcPct val="100000"/>
              </a:lnSpc>
              <a:buFont typeface="Times New Roman"/>
              <a:buChar char="•"/>
              <a:tabLst>
                <a:tab pos="246379" algn="l"/>
              </a:tabLst>
            </a:pPr>
            <a:r>
              <a:rPr dirty="0" sz="2000" spc="-390" b="1">
                <a:solidFill>
                  <a:srgbClr val="457B9D"/>
                </a:solidFill>
                <a:latin typeface="Malgun Gothic"/>
                <a:cs typeface="Malgun Gothic"/>
              </a:rPr>
              <a:t>과전</a:t>
            </a:r>
            <a:r>
              <a:rPr dirty="0" sz="2000" spc="-475" b="1">
                <a:solidFill>
                  <a:srgbClr val="457B9D"/>
                </a:solidFill>
                <a:latin typeface="Malgun Gothic"/>
                <a:cs typeface="Malgun Gothic"/>
              </a:rPr>
              <a:t> </a:t>
            </a:r>
            <a:r>
              <a:rPr dirty="0" sz="2000" spc="-240" b="1">
                <a:solidFill>
                  <a:srgbClr val="457B9D"/>
                </a:solidFill>
                <a:latin typeface="Malgun Gothic"/>
                <a:cs typeface="Malgun Gothic"/>
              </a:rPr>
              <a:t>법</a:t>
            </a:r>
            <a:r>
              <a:rPr dirty="0" sz="2000" spc="-240" b="1">
                <a:solidFill>
                  <a:srgbClr val="457B9D"/>
                </a:solidFill>
                <a:latin typeface="Book Antiqua"/>
                <a:cs typeface="Book Antiqua"/>
              </a:rPr>
              <a:t>·</a:t>
            </a:r>
            <a:r>
              <a:rPr dirty="0" sz="2000" spc="-240" b="1">
                <a:solidFill>
                  <a:srgbClr val="457B9D"/>
                </a:solidFill>
                <a:latin typeface="Malgun Gothic"/>
                <a:cs typeface="Malgun Gothic"/>
              </a:rPr>
              <a:t>이앙법</a:t>
            </a:r>
            <a:r>
              <a:rPr dirty="0" sz="2000" spc="-145" b="1">
                <a:solidFill>
                  <a:srgbClr val="457B9D"/>
                </a:solidFill>
                <a:latin typeface="Malgun Gothic"/>
                <a:cs typeface="Malgun Gothic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등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660">
                <a:solidFill>
                  <a:srgbClr val="333333"/>
                </a:solidFill>
                <a:latin typeface="Batang"/>
                <a:cs typeface="Batang"/>
              </a:rPr>
              <a:t>경</a:t>
            </a:r>
            <a:r>
              <a:rPr dirty="0" sz="2000" spc="-27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제개혁을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통한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400">
                <a:solidFill>
                  <a:srgbClr val="333333"/>
                </a:solidFill>
                <a:latin typeface="Batang"/>
                <a:cs typeface="Batang"/>
              </a:rPr>
              <a:t>평화적</a:t>
            </a:r>
            <a:r>
              <a:rPr dirty="0" sz="2000" spc="26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발전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305">
                <a:solidFill>
                  <a:srgbClr val="333333"/>
                </a:solidFill>
                <a:latin typeface="Batang"/>
                <a:cs typeface="Batang"/>
              </a:rPr>
              <a:t>시도</a:t>
            </a:r>
            <a:endParaRPr sz="2000">
              <a:latin typeface="Batang"/>
              <a:cs typeface="Batang"/>
            </a:endParaRPr>
          </a:p>
          <a:p>
            <a:pPr>
              <a:lnSpc>
                <a:spcPct val="100000"/>
              </a:lnSpc>
              <a:spcBef>
                <a:spcPts val="285"/>
              </a:spcBef>
              <a:buClr>
                <a:srgbClr val="457B9D"/>
              </a:buClr>
              <a:buFont typeface="Times New Roman"/>
              <a:buChar char="•"/>
            </a:pPr>
            <a:endParaRPr sz="1800">
              <a:latin typeface="Batang"/>
              <a:cs typeface="Batang"/>
            </a:endParaRPr>
          </a:p>
          <a:p>
            <a:pPr marL="246379" indent="-233679">
              <a:lnSpc>
                <a:spcPct val="100000"/>
              </a:lnSpc>
              <a:buClr>
                <a:srgbClr val="457B9D"/>
              </a:buClr>
              <a:buFont typeface="Times New Roman"/>
              <a:buChar char="•"/>
              <a:tabLst>
                <a:tab pos="246379" algn="l"/>
              </a:tabLst>
            </a:pPr>
            <a:r>
              <a:rPr dirty="0" sz="2000" spc="-275">
                <a:solidFill>
                  <a:srgbClr val="333333"/>
                </a:solidFill>
                <a:latin typeface="Batang"/>
                <a:cs typeface="Batang"/>
              </a:rPr>
              <a:t>가족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피신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및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군사훈련장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등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75" b="1">
                <a:solidFill>
                  <a:srgbClr val="457B9D"/>
                </a:solidFill>
                <a:latin typeface="Book Antiqua"/>
                <a:cs typeface="Book Antiqua"/>
              </a:rPr>
              <a:t>'</a:t>
            </a:r>
            <a:r>
              <a:rPr dirty="0" sz="2000" spc="-275" b="1">
                <a:solidFill>
                  <a:srgbClr val="457B9D"/>
                </a:solidFill>
                <a:latin typeface="Malgun Gothic"/>
                <a:cs typeface="Malgun Gothic"/>
              </a:rPr>
              <a:t>안전</a:t>
            </a:r>
            <a:r>
              <a:rPr dirty="0" sz="2000" spc="-475" b="1">
                <a:solidFill>
                  <a:srgbClr val="457B9D"/>
                </a:solidFill>
                <a:latin typeface="Malgun Gothic"/>
                <a:cs typeface="Malgun Gothic"/>
              </a:rPr>
              <a:t> </a:t>
            </a:r>
            <a:r>
              <a:rPr dirty="0" sz="2000" spc="-150" b="1">
                <a:solidFill>
                  <a:srgbClr val="457B9D"/>
                </a:solidFill>
                <a:latin typeface="Malgun Gothic"/>
                <a:cs typeface="Malgun Gothic"/>
              </a:rPr>
              <a:t>판</a:t>
            </a:r>
            <a:r>
              <a:rPr dirty="0" sz="2000" spc="-150" b="1">
                <a:solidFill>
                  <a:srgbClr val="457B9D"/>
                </a:solidFill>
                <a:latin typeface="Book Antiqua"/>
                <a:cs typeface="Book Antiqua"/>
              </a:rPr>
              <a:t>'</a:t>
            </a:r>
            <a:r>
              <a:rPr dirty="0" sz="2000" spc="55" b="1">
                <a:solidFill>
                  <a:srgbClr val="457B9D"/>
                </a:solidFill>
                <a:latin typeface="Book Antiqua"/>
                <a:cs typeface="Book Antiqua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역할로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409">
                <a:solidFill>
                  <a:srgbClr val="333333"/>
                </a:solidFill>
                <a:latin typeface="Batang"/>
                <a:cs typeface="Batang"/>
              </a:rPr>
              <a:t>평화지</a:t>
            </a:r>
            <a:r>
              <a:rPr dirty="0" sz="2000" spc="-27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459">
                <a:solidFill>
                  <a:srgbClr val="333333"/>
                </a:solidFill>
                <a:latin typeface="Batang"/>
                <a:cs typeface="Batang"/>
              </a:rPr>
              <a:t>향적</a:t>
            </a:r>
            <a:r>
              <a:rPr dirty="0" sz="2000" spc="26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660">
                <a:solidFill>
                  <a:srgbClr val="333333"/>
                </a:solidFill>
                <a:latin typeface="Batang"/>
                <a:cs typeface="Batang"/>
              </a:rPr>
              <a:t>정</a:t>
            </a:r>
            <a:r>
              <a:rPr dirty="0" sz="2000" spc="-28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책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305">
                <a:solidFill>
                  <a:srgbClr val="333333"/>
                </a:solidFill>
                <a:latin typeface="Batang"/>
                <a:cs typeface="Batang"/>
              </a:rPr>
              <a:t>뒷받침</a:t>
            </a:r>
            <a:endParaRPr sz="2000">
              <a:latin typeface="Batang"/>
              <a:cs typeface="Batang"/>
            </a:endParaRPr>
          </a:p>
          <a:p>
            <a:pPr lvl="1" marL="610870" indent="-217804">
              <a:lnSpc>
                <a:spcPct val="100000"/>
              </a:lnSpc>
              <a:spcBef>
                <a:spcPts val="2225"/>
              </a:spcBef>
              <a:buClr>
                <a:srgbClr val="457B9D"/>
              </a:buClr>
              <a:buFont typeface="Times New Roman"/>
              <a:buChar char="-"/>
              <a:tabLst>
                <a:tab pos="610870" algn="l"/>
              </a:tabLst>
            </a:pPr>
            <a:r>
              <a:rPr dirty="0" sz="1750" spc="-254">
                <a:latin typeface="Batang"/>
                <a:cs typeface="Batang"/>
              </a:rPr>
              <a:t>위화도</a:t>
            </a:r>
            <a:r>
              <a:rPr dirty="0" sz="1750" spc="-85">
                <a:latin typeface="Batang"/>
                <a:cs typeface="Batang"/>
              </a:rPr>
              <a:t> </a:t>
            </a:r>
            <a:r>
              <a:rPr dirty="0" sz="1750" spc="-254">
                <a:latin typeface="Batang"/>
                <a:cs typeface="Batang"/>
              </a:rPr>
              <a:t>회군</a:t>
            </a:r>
            <a:r>
              <a:rPr dirty="0" sz="1750" spc="-80">
                <a:latin typeface="Batang"/>
                <a:cs typeface="Batang"/>
              </a:rPr>
              <a:t> </a:t>
            </a:r>
            <a:r>
              <a:rPr dirty="0" sz="1750" spc="-245">
                <a:latin typeface="Batang"/>
                <a:cs typeface="Batang"/>
              </a:rPr>
              <a:t>시</a:t>
            </a:r>
            <a:r>
              <a:rPr dirty="0" sz="1750" spc="-85">
                <a:latin typeface="Batang"/>
                <a:cs typeface="Batang"/>
              </a:rPr>
              <a:t> </a:t>
            </a:r>
            <a:r>
              <a:rPr dirty="0" sz="1750" spc="-210">
                <a:latin typeface="Batang"/>
                <a:cs typeface="Batang"/>
              </a:rPr>
              <a:t>군사</a:t>
            </a:r>
            <a:r>
              <a:rPr dirty="0" sz="1800" spc="-210">
                <a:latin typeface="Georgia"/>
                <a:cs typeface="Georgia"/>
              </a:rPr>
              <a:t>·</a:t>
            </a:r>
            <a:r>
              <a:rPr dirty="0" sz="1750" spc="-210">
                <a:latin typeface="Batang"/>
                <a:cs typeface="Batang"/>
              </a:rPr>
              <a:t>가족</a:t>
            </a:r>
            <a:r>
              <a:rPr dirty="0" sz="1750" spc="-80">
                <a:latin typeface="Batang"/>
                <a:cs typeface="Batang"/>
              </a:rPr>
              <a:t> </a:t>
            </a:r>
            <a:r>
              <a:rPr dirty="0" sz="1750" spc="-254">
                <a:latin typeface="Batang"/>
                <a:cs typeface="Batang"/>
              </a:rPr>
              <a:t>대피로</a:t>
            </a:r>
            <a:r>
              <a:rPr dirty="0" sz="1750" spc="-80">
                <a:latin typeface="Batang"/>
                <a:cs typeface="Batang"/>
              </a:rPr>
              <a:t> </a:t>
            </a:r>
            <a:r>
              <a:rPr dirty="0" sz="1750" spc="-165">
                <a:latin typeface="Batang"/>
                <a:cs typeface="Batang"/>
              </a:rPr>
              <a:t>활용</a:t>
            </a:r>
            <a:r>
              <a:rPr dirty="0" sz="1800" spc="-165">
                <a:latin typeface="Georgia"/>
                <a:cs typeface="Georgia"/>
              </a:rPr>
              <a:t>,</a:t>
            </a:r>
            <a:r>
              <a:rPr dirty="0" sz="1800" spc="60">
                <a:latin typeface="Georgia"/>
                <a:cs typeface="Georgia"/>
              </a:rPr>
              <a:t> </a:t>
            </a:r>
            <a:r>
              <a:rPr dirty="0" sz="1750" spc="-254">
                <a:latin typeface="Batang"/>
                <a:cs typeface="Batang"/>
              </a:rPr>
              <a:t>동아시아</a:t>
            </a:r>
            <a:r>
              <a:rPr dirty="0" sz="1750" spc="-80">
                <a:latin typeface="Batang"/>
                <a:cs typeface="Batang"/>
              </a:rPr>
              <a:t> </a:t>
            </a:r>
            <a:r>
              <a:rPr dirty="0" sz="1750" spc="-254">
                <a:latin typeface="Batang"/>
                <a:cs typeface="Batang"/>
              </a:rPr>
              <a:t>평화</a:t>
            </a:r>
            <a:r>
              <a:rPr dirty="0" sz="1750" spc="-80">
                <a:latin typeface="Batang"/>
                <a:cs typeface="Batang"/>
              </a:rPr>
              <a:t> </a:t>
            </a:r>
            <a:r>
              <a:rPr dirty="0" sz="1750" spc="-425">
                <a:latin typeface="Batang"/>
                <a:cs typeface="Batang"/>
              </a:rPr>
              <a:t>유지</a:t>
            </a:r>
            <a:r>
              <a:rPr dirty="0" sz="1750" spc="275">
                <a:latin typeface="Batang"/>
                <a:cs typeface="Batang"/>
              </a:rPr>
              <a:t> </a:t>
            </a:r>
            <a:r>
              <a:rPr dirty="0" sz="1750" spc="-254">
                <a:latin typeface="Batang"/>
                <a:cs typeface="Batang"/>
              </a:rPr>
              <a:t>결단의</a:t>
            </a:r>
            <a:r>
              <a:rPr dirty="0" sz="1750" spc="-85">
                <a:latin typeface="Batang"/>
                <a:cs typeface="Batang"/>
              </a:rPr>
              <a:t> </a:t>
            </a:r>
            <a:r>
              <a:rPr dirty="0" sz="1750" spc="-25">
                <a:latin typeface="Batang"/>
                <a:cs typeface="Batang"/>
              </a:rPr>
              <a:t>기반</a:t>
            </a:r>
            <a:endParaRPr sz="1750">
              <a:latin typeface="Batang"/>
              <a:cs typeface="Batang"/>
            </a:endParaRPr>
          </a:p>
          <a:p>
            <a:pPr lvl="1" marL="610870" indent="-217804">
              <a:lnSpc>
                <a:spcPct val="100000"/>
              </a:lnSpc>
              <a:spcBef>
                <a:spcPts val="1140"/>
              </a:spcBef>
              <a:buClr>
                <a:srgbClr val="457B9D"/>
              </a:buClr>
              <a:buFont typeface="Times New Roman"/>
              <a:buChar char="-"/>
              <a:tabLst>
                <a:tab pos="610870" algn="l"/>
              </a:tabLst>
            </a:pPr>
            <a:r>
              <a:rPr dirty="0" sz="1750" spc="-285">
                <a:latin typeface="Batang"/>
                <a:cs typeface="Batang"/>
              </a:rPr>
              <a:t>여진족</a:t>
            </a:r>
            <a:r>
              <a:rPr dirty="0" sz="1800" spc="-285">
                <a:latin typeface="Georgia"/>
                <a:cs typeface="Georgia"/>
              </a:rPr>
              <a:t>(</a:t>
            </a:r>
            <a:r>
              <a:rPr dirty="0" sz="1750" spc="-285">
                <a:latin typeface="Batang"/>
                <a:cs typeface="Batang"/>
              </a:rPr>
              <a:t>이지</a:t>
            </a:r>
            <a:r>
              <a:rPr dirty="0" sz="1750" spc="-235">
                <a:latin typeface="Batang"/>
                <a:cs typeface="Batang"/>
              </a:rPr>
              <a:t> </a:t>
            </a:r>
            <a:r>
              <a:rPr dirty="0" sz="1750" spc="-210">
                <a:latin typeface="Batang"/>
                <a:cs typeface="Batang"/>
              </a:rPr>
              <a:t>란</a:t>
            </a:r>
            <a:r>
              <a:rPr dirty="0" sz="1800" spc="-210">
                <a:latin typeface="Georgia"/>
                <a:cs typeface="Georgia"/>
              </a:rPr>
              <a:t>)</a:t>
            </a:r>
            <a:r>
              <a:rPr dirty="0" sz="1750" spc="-210">
                <a:latin typeface="Batang"/>
                <a:cs typeface="Batang"/>
              </a:rPr>
              <a:t>과</a:t>
            </a:r>
            <a:r>
              <a:rPr dirty="0" sz="1750" spc="-95">
                <a:latin typeface="Batang"/>
                <a:cs typeface="Batang"/>
              </a:rPr>
              <a:t> </a:t>
            </a:r>
            <a:r>
              <a:rPr dirty="0" sz="1750" spc="-254">
                <a:latin typeface="Batang"/>
                <a:cs typeface="Batang"/>
              </a:rPr>
              <a:t>한국인의</a:t>
            </a:r>
            <a:r>
              <a:rPr dirty="0" sz="1750" spc="-90">
                <a:latin typeface="Batang"/>
                <a:cs typeface="Batang"/>
              </a:rPr>
              <a:t> </a:t>
            </a:r>
            <a:r>
              <a:rPr dirty="0" sz="1750" spc="-254">
                <a:latin typeface="Batang"/>
                <a:cs typeface="Batang"/>
              </a:rPr>
              <a:t>공존</a:t>
            </a:r>
            <a:r>
              <a:rPr dirty="0" sz="1750" spc="-90">
                <a:latin typeface="Batang"/>
                <a:cs typeface="Batang"/>
              </a:rPr>
              <a:t> </a:t>
            </a:r>
            <a:r>
              <a:rPr dirty="0" sz="1750" spc="-254">
                <a:latin typeface="Batang"/>
                <a:cs typeface="Batang"/>
              </a:rPr>
              <a:t>사례</a:t>
            </a:r>
            <a:r>
              <a:rPr dirty="0" sz="1750" spc="-90">
                <a:latin typeface="Batang"/>
                <a:cs typeface="Batang"/>
              </a:rPr>
              <a:t> </a:t>
            </a:r>
            <a:r>
              <a:rPr dirty="0" sz="1800">
                <a:latin typeface="Georgia"/>
                <a:cs typeface="Georgia"/>
              </a:rPr>
              <a:t>-</a:t>
            </a:r>
            <a:r>
              <a:rPr dirty="0" sz="1800" spc="50">
                <a:latin typeface="Georgia"/>
                <a:cs typeface="Georgia"/>
              </a:rPr>
              <a:t> </a:t>
            </a:r>
            <a:r>
              <a:rPr dirty="0" sz="1750" spc="-254">
                <a:latin typeface="Batang"/>
                <a:cs typeface="Batang"/>
              </a:rPr>
              <a:t>동아시아</a:t>
            </a:r>
            <a:r>
              <a:rPr dirty="0" sz="1750" spc="-90">
                <a:latin typeface="Batang"/>
                <a:cs typeface="Batang"/>
              </a:rPr>
              <a:t> </a:t>
            </a:r>
            <a:r>
              <a:rPr dirty="0" sz="1750" spc="-254">
                <a:latin typeface="Batang"/>
                <a:cs typeface="Batang"/>
              </a:rPr>
              <a:t>다민족</a:t>
            </a:r>
            <a:r>
              <a:rPr dirty="0" sz="1750" spc="-90">
                <a:latin typeface="Batang"/>
                <a:cs typeface="Batang"/>
              </a:rPr>
              <a:t> </a:t>
            </a:r>
            <a:r>
              <a:rPr dirty="0" sz="1750" spc="-254">
                <a:latin typeface="Batang"/>
                <a:cs typeface="Batang"/>
              </a:rPr>
              <a:t>화합의</a:t>
            </a:r>
            <a:r>
              <a:rPr dirty="0" sz="1750" spc="-95">
                <a:latin typeface="Batang"/>
                <a:cs typeface="Batang"/>
              </a:rPr>
              <a:t> </a:t>
            </a:r>
            <a:r>
              <a:rPr dirty="0" sz="1750" spc="-25">
                <a:latin typeface="Batang"/>
                <a:cs typeface="Batang"/>
              </a:rPr>
              <a:t>실험장</a:t>
            </a:r>
            <a:endParaRPr sz="1750">
              <a:latin typeface="Batang"/>
              <a:cs typeface="Batang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380987" y="380999"/>
            <a:ext cx="762000" cy="762000"/>
          </a:xfrm>
          <a:custGeom>
            <a:avLst/>
            <a:gdLst/>
            <a:ahLst/>
            <a:cxnLst/>
            <a:rect l="l" t="t" r="r" b="b"/>
            <a:pathLst>
              <a:path w="762000" h="762000">
                <a:moveTo>
                  <a:pt x="762000" y="0"/>
                </a:moveTo>
                <a:lnTo>
                  <a:pt x="38100" y="0"/>
                </a:lnTo>
                <a:lnTo>
                  <a:pt x="0" y="0"/>
                </a:lnTo>
                <a:lnTo>
                  <a:pt x="0" y="38100"/>
                </a:lnTo>
                <a:lnTo>
                  <a:pt x="0" y="762000"/>
                </a:lnTo>
                <a:lnTo>
                  <a:pt x="38100" y="762000"/>
                </a:lnTo>
                <a:lnTo>
                  <a:pt x="38100" y="38100"/>
                </a:lnTo>
                <a:lnTo>
                  <a:pt x="762000" y="38100"/>
                </a:lnTo>
                <a:lnTo>
                  <a:pt x="762000" y="0"/>
                </a:lnTo>
                <a:close/>
              </a:path>
            </a:pathLst>
          </a:custGeom>
          <a:solidFill>
            <a:srgbClr val="1C345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/>
          <p:nvPr/>
        </p:nvSpPr>
        <p:spPr>
          <a:xfrm>
            <a:off x="11048987" y="380999"/>
            <a:ext cx="762000" cy="762000"/>
          </a:xfrm>
          <a:custGeom>
            <a:avLst/>
            <a:gdLst/>
            <a:ahLst/>
            <a:cxnLst/>
            <a:rect l="l" t="t" r="r" b="b"/>
            <a:pathLst>
              <a:path w="762000" h="762000">
                <a:moveTo>
                  <a:pt x="762000" y="0"/>
                </a:moveTo>
                <a:lnTo>
                  <a:pt x="723900" y="0"/>
                </a:lnTo>
                <a:lnTo>
                  <a:pt x="0" y="0"/>
                </a:lnTo>
                <a:lnTo>
                  <a:pt x="0" y="38100"/>
                </a:lnTo>
                <a:lnTo>
                  <a:pt x="723900" y="38100"/>
                </a:lnTo>
                <a:lnTo>
                  <a:pt x="723900" y="762000"/>
                </a:lnTo>
                <a:lnTo>
                  <a:pt x="762000" y="762000"/>
                </a:lnTo>
                <a:lnTo>
                  <a:pt x="762000" y="38100"/>
                </a:lnTo>
                <a:lnTo>
                  <a:pt x="762000" y="0"/>
                </a:lnTo>
                <a:close/>
              </a:path>
            </a:pathLst>
          </a:custGeom>
          <a:solidFill>
            <a:srgbClr val="1C345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/>
          <p:nvPr/>
        </p:nvSpPr>
        <p:spPr>
          <a:xfrm>
            <a:off x="380987" y="5715000"/>
            <a:ext cx="762000" cy="762000"/>
          </a:xfrm>
          <a:custGeom>
            <a:avLst/>
            <a:gdLst/>
            <a:ahLst/>
            <a:cxnLst/>
            <a:rect l="l" t="t" r="r" b="b"/>
            <a:pathLst>
              <a:path w="762000" h="762000">
                <a:moveTo>
                  <a:pt x="762000" y="723900"/>
                </a:moveTo>
                <a:lnTo>
                  <a:pt x="38100" y="723900"/>
                </a:lnTo>
                <a:lnTo>
                  <a:pt x="38100" y="0"/>
                </a:lnTo>
                <a:lnTo>
                  <a:pt x="0" y="0"/>
                </a:lnTo>
                <a:lnTo>
                  <a:pt x="0" y="723900"/>
                </a:lnTo>
                <a:lnTo>
                  <a:pt x="0" y="762000"/>
                </a:lnTo>
                <a:lnTo>
                  <a:pt x="38100" y="762000"/>
                </a:lnTo>
                <a:lnTo>
                  <a:pt x="762000" y="762000"/>
                </a:lnTo>
                <a:lnTo>
                  <a:pt x="762000" y="723900"/>
                </a:lnTo>
                <a:close/>
              </a:path>
            </a:pathLst>
          </a:custGeom>
          <a:solidFill>
            <a:srgbClr val="1C345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/>
          <p:nvPr/>
        </p:nvSpPr>
        <p:spPr>
          <a:xfrm>
            <a:off x="11048987" y="5715000"/>
            <a:ext cx="762000" cy="762000"/>
          </a:xfrm>
          <a:custGeom>
            <a:avLst/>
            <a:gdLst/>
            <a:ahLst/>
            <a:cxnLst/>
            <a:rect l="l" t="t" r="r" b="b"/>
            <a:pathLst>
              <a:path w="762000" h="762000">
                <a:moveTo>
                  <a:pt x="762000" y="0"/>
                </a:moveTo>
                <a:lnTo>
                  <a:pt x="723900" y="0"/>
                </a:lnTo>
                <a:lnTo>
                  <a:pt x="723900" y="723900"/>
                </a:lnTo>
                <a:lnTo>
                  <a:pt x="0" y="723900"/>
                </a:lnTo>
                <a:lnTo>
                  <a:pt x="0" y="762000"/>
                </a:lnTo>
                <a:lnTo>
                  <a:pt x="723900" y="762000"/>
                </a:lnTo>
                <a:lnTo>
                  <a:pt x="762000" y="762000"/>
                </a:lnTo>
                <a:lnTo>
                  <a:pt x="762000" y="723900"/>
                </a:lnTo>
                <a:lnTo>
                  <a:pt x="762000" y="0"/>
                </a:lnTo>
                <a:close/>
              </a:path>
            </a:pathLst>
          </a:custGeom>
          <a:solidFill>
            <a:srgbClr val="1C345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76200" rIns="0" bIns="0" rtlCol="0" vert="horz">
            <a:spAutoFit/>
          </a:bodyPr>
          <a:lstStyle/>
          <a:p>
            <a:pPr marL="12700">
              <a:lnSpc>
                <a:spcPts val="1400"/>
              </a:lnSpc>
            </a:pPr>
            <a:r>
              <a:rPr dirty="0" spc="-90"/>
              <a:t>2025</a:t>
            </a:r>
            <a:r>
              <a:rPr dirty="0" sz="1350" spc="-90">
                <a:latin typeface="Batang"/>
                <a:cs typeface="Batang"/>
              </a:rPr>
              <a:t>년</a:t>
            </a:r>
            <a:r>
              <a:rPr dirty="0" sz="1350" spc="-55">
                <a:latin typeface="Batang"/>
                <a:cs typeface="Batang"/>
              </a:rPr>
              <a:t> </a:t>
            </a:r>
            <a:r>
              <a:rPr dirty="0" spc="-140"/>
              <a:t>7</a:t>
            </a:r>
            <a:r>
              <a:rPr dirty="0" sz="1350" spc="-140">
                <a:latin typeface="Batang"/>
                <a:cs typeface="Batang"/>
              </a:rPr>
              <a:t>월</a:t>
            </a:r>
            <a:r>
              <a:rPr dirty="0" sz="1350" spc="-50">
                <a:latin typeface="Batang"/>
                <a:cs typeface="Batang"/>
              </a:rPr>
              <a:t> </a:t>
            </a:r>
            <a:r>
              <a:rPr dirty="0" spc="-100"/>
              <a:t>2</a:t>
            </a:r>
            <a:r>
              <a:rPr dirty="0" sz="1350" spc="-100">
                <a:latin typeface="Batang"/>
                <a:cs typeface="Batang"/>
              </a:rPr>
              <a:t>일</a:t>
            </a:r>
            <a:endParaRPr sz="1350">
              <a:latin typeface="Batang"/>
              <a:cs typeface="Batang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pc="-440"/>
              <a:t>회암사를</a:t>
            </a:r>
            <a:r>
              <a:rPr dirty="0" spc="-130"/>
              <a:t> </a:t>
            </a:r>
            <a:r>
              <a:rPr dirty="0" spc="-409"/>
              <a:t>통해</a:t>
            </a:r>
            <a:r>
              <a:rPr dirty="0" spc="-215"/>
              <a:t> </a:t>
            </a:r>
            <a:r>
              <a:rPr dirty="0" spc="-505"/>
              <a:t>본</a:t>
            </a:r>
            <a:r>
              <a:rPr dirty="0" spc="-120"/>
              <a:t> </a:t>
            </a:r>
            <a:r>
              <a:rPr dirty="0" spc="-420"/>
              <a:t>화해</a:t>
            </a:r>
            <a:r>
              <a:rPr dirty="0" spc="-215"/>
              <a:t> </a:t>
            </a:r>
            <a:r>
              <a:rPr dirty="0" spc="-710"/>
              <a:t>의지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130300" y="1786382"/>
            <a:ext cx="6639559" cy="290131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246379" indent="-233679">
              <a:lnSpc>
                <a:spcPct val="100000"/>
              </a:lnSpc>
              <a:spcBef>
                <a:spcPts val="130"/>
              </a:spcBef>
              <a:buClr>
                <a:srgbClr val="457B9D"/>
              </a:buClr>
              <a:buFont typeface="Times New Roman"/>
              <a:buChar char="•"/>
              <a:tabLst>
                <a:tab pos="246379" algn="l"/>
              </a:tabLst>
            </a:pP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회암사는</a:t>
            </a:r>
            <a:r>
              <a:rPr dirty="0" sz="20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15">
                <a:solidFill>
                  <a:srgbClr val="333333"/>
                </a:solidFill>
                <a:latin typeface="Batang"/>
                <a:cs typeface="Batang"/>
              </a:rPr>
              <a:t>인도</a:t>
            </a:r>
            <a:r>
              <a:rPr dirty="0" sz="2000" spc="-215" b="0">
                <a:solidFill>
                  <a:srgbClr val="333333"/>
                </a:solidFill>
                <a:latin typeface="Stylus BT"/>
                <a:cs typeface="Stylus BT"/>
              </a:rPr>
              <a:t>-</a:t>
            </a:r>
            <a:r>
              <a:rPr dirty="0" sz="2000" spc="-215">
                <a:solidFill>
                  <a:srgbClr val="333333"/>
                </a:solidFill>
                <a:latin typeface="Batang"/>
                <a:cs typeface="Batang"/>
              </a:rPr>
              <a:t>중국</a:t>
            </a:r>
            <a:r>
              <a:rPr dirty="0" sz="2000" spc="-215" b="0">
                <a:solidFill>
                  <a:srgbClr val="333333"/>
                </a:solidFill>
                <a:latin typeface="Stylus BT"/>
                <a:cs typeface="Stylus BT"/>
              </a:rPr>
              <a:t>-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한국을</a:t>
            </a:r>
            <a:r>
              <a:rPr dirty="0" sz="20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잇는</a:t>
            </a:r>
            <a:r>
              <a:rPr dirty="0" sz="2000" spc="-10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400">
                <a:solidFill>
                  <a:srgbClr val="333333"/>
                </a:solidFill>
                <a:latin typeface="Batang"/>
                <a:cs typeface="Batang"/>
              </a:rPr>
              <a:t>국제적</a:t>
            </a:r>
            <a:r>
              <a:rPr dirty="0" sz="2000" spc="27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320">
                <a:solidFill>
                  <a:srgbClr val="333333"/>
                </a:solidFill>
                <a:latin typeface="Batang"/>
                <a:cs typeface="Batang"/>
              </a:rPr>
              <a:t>불교</a:t>
            </a:r>
            <a:r>
              <a:rPr dirty="0" sz="2000" spc="-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300">
                <a:solidFill>
                  <a:srgbClr val="333333"/>
                </a:solidFill>
                <a:latin typeface="Batang"/>
                <a:cs typeface="Batang"/>
              </a:rPr>
              <a:t>사찰</a:t>
            </a:r>
            <a:endParaRPr sz="2000">
              <a:latin typeface="Batang"/>
              <a:cs typeface="Batang"/>
            </a:endParaRPr>
          </a:p>
          <a:p>
            <a:pPr marL="393065">
              <a:lnSpc>
                <a:spcPct val="100000"/>
              </a:lnSpc>
              <a:spcBef>
                <a:spcPts val="1625"/>
              </a:spcBef>
            </a:pPr>
            <a:r>
              <a:rPr dirty="0" sz="1750" spc="-595">
                <a:solidFill>
                  <a:srgbClr val="545454"/>
                </a:solidFill>
                <a:latin typeface="Batang"/>
                <a:cs typeface="Batang"/>
              </a:rPr>
              <a:t>지</a:t>
            </a:r>
            <a:r>
              <a:rPr dirty="0" sz="1750" spc="-229">
                <a:solidFill>
                  <a:srgbClr val="545454"/>
                </a:solidFill>
                <a:latin typeface="Batang"/>
                <a:cs typeface="Batang"/>
              </a:rPr>
              <a:t> </a:t>
            </a:r>
            <a:r>
              <a:rPr dirty="0" sz="1750" spc="-245">
                <a:solidFill>
                  <a:srgbClr val="545454"/>
                </a:solidFill>
                <a:latin typeface="Batang"/>
                <a:cs typeface="Batang"/>
              </a:rPr>
              <a:t>공</a:t>
            </a:r>
            <a:r>
              <a:rPr dirty="0" sz="1750" spc="-85">
                <a:solidFill>
                  <a:srgbClr val="545454"/>
                </a:solidFill>
                <a:latin typeface="Batang"/>
                <a:cs typeface="Batang"/>
              </a:rPr>
              <a:t> </a:t>
            </a:r>
            <a:r>
              <a:rPr dirty="0" sz="1750" spc="-225">
                <a:solidFill>
                  <a:srgbClr val="545454"/>
                </a:solidFill>
                <a:latin typeface="Batang"/>
                <a:cs typeface="Batang"/>
              </a:rPr>
              <a:t>스님</a:t>
            </a:r>
            <a:r>
              <a:rPr dirty="0" sz="1800" spc="-225">
                <a:solidFill>
                  <a:srgbClr val="545454"/>
                </a:solidFill>
                <a:latin typeface="Century Gothic"/>
                <a:cs typeface="Century Gothic"/>
              </a:rPr>
              <a:t>(</a:t>
            </a:r>
            <a:r>
              <a:rPr dirty="0" sz="1750" spc="-225">
                <a:solidFill>
                  <a:srgbClr val="545454"/>
                </a:solidFill>
                <a:latin typeface="Batang"/>
                <a:cs typeface="Batang"/>
              </a:rPr>
              <a:t>인도</a:t>
            </a:r>
            <a:r>
              <a:rPr dirty="0" sz="1750" spc="-90">
                <a:solidFill>
                  <a:srgbClr val="545454"/>
                </a:solidFill>
                <a:latin typeface="Batang"/>
                <a:cs typeface="Batang"/>
              </a:rPr>
              <a:t> </a:t>
            </a:r>
            <a:r>
              <a:rPr dirty="0" sz="1750" spc="-215">
                <a:solidFill>
                  <a:srgbClr val="545454"/>
                </a:solidFill>
                <a:latin typeface="Batang"/>
                <a:cs typeface="Batang"/>
              </a:rPr>
              <a:t>출신</a:t>
            </a:r>
            <a:r>
              <a:rPr dirty="0" sz="1800" spc="-215">
                <a:solidFill>
                  <a:srgbClr val="545454"/>
                </a:solidFill>
                <a:latin typeface="Century Gothic"/>
                <a:cs typeface="Century Gothic"/>
              </a:rPr>
              <a:t>)</a:t>
            </a:r>
            <a:r>
              <a:rPr dirty="0" sz="1750" spc="-215">
                <a:solidFill>
                  <a:srgbClr val="545454"/>
                </a:solidFill>
                <a:latin typeface="Batang"/>
                <a:cs typeface="Batang"/>
              </a:rPr>
              <a:t>이</a:t>
            </a:r>
            <a:r>
              <a:rPr dirty="0" sz="1750" spc="-85">
                <a:solidFill>
                  <a:srgbClr val="545454"/>
                </a:solidFill>
                <a:latin typeface="Batang"/>
                <a:cs typeface="Batang"/>
              </a:rPr>
              <a:t> </a:t>
            </a:r>
            <a:r>
              <a:rPr dirty="0" sz="1750" spc="-250">
                <a:solidFill>
                  <a:srgbClr val="545454"/>
                </a:solidFill>
                <a:latin typeface="Batang"/>
                <a:cs typeface="Batang"/>
              </a:rPr>
              <a:t>나란타사를</a:t>
            </a:r>
            <a:r>
              <a:rPr dirty="0" sz="1750" spc="-85">
                <a:solidFill>
                  <a:srgbClr val="545454"/>
                </a:solidFill>
                <a:latin typeface="Batang"/>
                <a:cs typeface="Batang"/>
              </a:rPr>
              <a:t> </a:t>
            </a:r>
            <a:r>
              <a:rPr dirty="0" sz="1750" spc="-254">
                <a:solidFill>
                  <a:srgbClr val="545454"/>
                </a:solidFill>
                <a:latin typeface="Batang"/>
                <a:cs typeface="Batang"/>
              </a:rPr>
              <a:t>모델로</a:t>
            </a:r>
            <a:r>
              <a:rPr dirty="0" sz="1750" spc="-85">
                <a:solidFill>
                  <a:srgbClr val="545454"/>
                </a:solidFill>
                <a:latin typeface="Batang"/>
                <a:cs typeface="Batang"/>
              </a:rPr>
              <a:t> </a:t>
            </a:r>
            <a:r>
              <a:rPr dirty="0" sz="1750" spc="-254">
                <a:solidFill>
                  <a:srgbClr val="545454"/>
                </a:solidFill>
                <a:latin typeface="Batang"/>
                <a:cs typeface="Batang"/>
              </a:rPr>
              <a:t>개창한</a:t>
            </a:r>
            <a:r>
              <a:rPr dirty="0" sz="1750" spc="-85">
                <a:solidFill>
                  <a:srgbClr val="545454"/>
                </a:solidFill>
                <a:latin typeface="Batang"/>
                <a:cs typeface="Batang"/>
              </a:rPr>
              <a:t> </a:t>
            </a:r>
            <a:r>
              <a:rPr dirty="0" sz="1750" spc="-254">
                <a:solidFill>
                  <a:srgbClr val="545454"/>
                </a:solidFill>
                <a:latin typeface="Batang"/>
                <a:cs typeface="Batang"/>
              </a:rPr>
              <a:t>글로벌</a:t>
            </a:r>
            <a:r>
              <a:rPr dirty="0" sz="1750" spc="-85">
                <a:solidFill>
                  <a:srgbClr val="545454"/>
                </a:solidFill>
                <a:latin typeface="Batang"/>
                <a:cs typeface="Batang"/>
              </a:rPr>
              <a:t> </a:t>
            </a:r>
            <a:r>
              <a:rPr dirty="0" sz="1750" spc="-25">
                <a:solidFill>
                  <a:srgbClr val="545454"/>
                </a:solidFill>
                <a:latin typeface="Batang"/>
                <a:cs typeface="Batang"/>
              </a:rPr>
              <a:t>사찰</a:t>
            </a:r>
            <a:endParaRPr sz="1750">
              <a:latin typeface="Batang"/>
              <a:cs typeface="Batang"/>
            </a:endParaRPr>
          </a:p>
          <a:p>
            <a:pPr marL="246379" indent="-233679">
              <a:lnSpc>
                <a:spcPct val="100000"/>
              </a:lnSpc>
              <a:spcBef>
                <a:spcPts val="1989"/>
              </a:spcBef>
              <a:buClr>
                <a:srgbClr val="457B9D"/>
              </a:buClr>
              <a:buFont typeface="Times New Roman"/>
              <a:buChar char="•"/>
              <a:tabLst>
                <a:tab pos="246379" algn="l"/>
              </a:tabLst>
            </a:pPr>
            <a:r>
              <a:rPr dirty="0" sz="2000" spc="-290">
                <a:solidFill>
                  <a:srgbClr val="333333"/>
                </a:solidFill>
                <a:latin typeface="Batang"/>
                <a:cs typeface="Batang"/>
              </a:rPr>
              <a:t>무학대사</a:t>
            </a:r>
            <a:r>
              <a:rPr dirty="0" sz="2000" spc="-6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20">
                <a:solidFill>
                  <a:srgbClr val="333333"/>
                </a:solidFill>
                <a:latin typeface="Batang"/>
                <a:cs typeface="Batang"/>
              </a:rPr>
              <a:t>임명</a:t>
            </a:r>
            <a:r>
              <a:rPr dirty="0" sz="2000" spc="-220" b="0">
                <a:solidFill>
                  <a:srgbClr val="333333"/>
                </a:solidFill>
                <a:latin typeface="Stylus BT"/>
                <a:cs typeface="Stylus BT"/>
              </a:rPr>
              <a:t>,</a:t>
            </a:r>
            <a:r>
              <a:rPr dirty="0" sz="2000" spc="-100" b="0">
                <a:solidFill>
                  <a:srgbClr val="333333"/>
                </a:solidFill>
                <a:latin typeface="Stylus BT"/>
                <a:cs typeface="Stylus BT"/>
              </a:rPr>
              <a:t> </a:t>
            </a:r>
            <a:r>
              <a:rPr dirty="0" sz="2000" spc="-660">
                <a:solidFill>
                  <a:srgbClr val="333333"/>
                </a:solidFill>
                <a:latin typeface="Batang"/>
                <a:cs typeface="Batang"/>
              </a:rPr>
              <a:t>지</a:t>
            </a:r>
            <a:r>
              <a:rPr dirty="0" sz="2000" spc="-27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공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스님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등과의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교류를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통한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유불선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문화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305">
                <a:solidFill>
                  <a:srgbClr val="333333"/>
                </a:solidFill>
                <a:latin typeface="Batang"/>
                <a:cs typeface="Batang"/>
              </a:rPr>
              <a:t>융합</a:t>
            </a:r>
            <a:endParaRPr sz="2000">
              <a:latin typeface="Batang"/>
              <a:cs typeface="Batang"/>
            </a:endParaRPr>
          </a:p>
          <a:p>
            <a:pPr marL="393065">
              <a:lnSpc>
                <a:spcPct val="100000"/>
              </a:lnSpc>
              <a:spcBef>
                <a:spcPts val="1750"/>
              </a:spcBef>
            </a:pPr>
            <a:r>
              <a:rPr dirty="0" sz="1750" spc="-254">
                <a:solidFill>
                  <a:srgbClr val="545454"/>
                </a:solidFill>
                <a:latin typeface="Batang"/>
                <a:cs typeface="Batang"/>
              </a:rPr>
              <a:t>태조</a:t>
            </a:r>
            <a:r>
              <a:rPr dirty="0" sz="1750" spc="-95">
                <a:solidFill>
                  <a:srgbClr val="545454"/>
                </a:solidFill>
                <a:latin typeface="Batang"/>
                <a:cs typeface="Batang"/>
              </a:rPr>
              <a:t> </a:t>
            </a:r>
            <a:r>
              <a:rPr dirty="0" sz="1750" spc="-254">
                <a:solidFill>
                  <a:srgbClr val="545454"/>
                </a:solidFill>
                <a:latin typeface="Batang"/>
                <a:cs typeface="Batang"/>
              </a:rPr>
              <a:t>이성계는</a:t>
            </a:r>
            <a:r>
              <a:rPr dirty="0" sz="1750" spc="-90">
                <a:solidFill>
                  <a:srgbClr val="545454"/>
                </a:solidFill>
                <a:latin typeface="Batang"/>
                <a:cs typeface="Batang"/>
              </a:rPr>
              <a:t> </a:t>
            </a:r>
            <a:r>
              <a:rPr dirty="0" sz="1750" spc="-254">
                <a:solidFill>
                  <a:srgbClr val="545454"/>
                </a:solidFill>
                <a:latin typeface="Batang"/>
                <a:cs typeface="Batang"/>
              </a:rPr>
              <a:t>조선</a:t>
            </a:r>
            <a:r>
              <a:rPr dirty="0" sz="1750" spc="-95">
                <a:solidFill>
                  <a:srgbClr val="545454"/>
                </a:solidFill>
                <a:latin typeface="Batang"/>
                <a:cs typeface="Batang"/>
              </a:rPr>
              <a:t> </a:t>
            </a:r>
            <a:r>
              <a:rPr dirty="0" sz="1750" spc="-254">
                <a:solidFill>
                  <a:srgbClr val="545454"/>
                </a:solidFill>
                <a:latin typeface="Batang"/>
                <a:cs typeface="Batang"/>
              </a:rPr>
              <a:t>건국</a:t>
            </a:r>
            <a:r>
              <a:rPr dirty="0" sz="1750" spc="-90">
                <a:solidFill>
                  <a:srgbClr val="545454"/>
                </a:solidFill>
                <a:latin typeface="Batang"/>
                <a:cs typeface="Batang"/>
              </a:rPr>
              <a:t> </a:t>
            </a:r>
            <a:r>
              <a:rPr dirty="0" sz="1750" spc="-245">
                <a:solidFill>
                  <a:srgbClr val="545454"/>
                </a:solidFill>
                <a:latin typeface="Batang"/>
                <a:cs typeface="Batang"/>
              </a:rPr>
              <a:t>후</a:t>
            </a:r>
            <a:r>
              <a:rPr dirty="0" sz="1750" spc="-90">
                <a:solidFill>
                  <a:srgbClr val="545454"/>
                </a:solidFill>
                <a:latin typeface="Batang"/>
                <a:cs typeface="Batang"/>
              </a:rPr>
              <a:t> </a:t>
            </a:r>
            <a:r>
              <a:rPr dirty="0" sz="1750" spc="-509">
                <a:solidFill>
                  <a:srgbClr val="545454"/>
                </a:solidFill>
                <a:latin typeface="Batang"/>
                <a:cs typeface="Batang"/>
              </a:rPr>
              <a:t>첫</a:t>
            </a:r>
            <a:r>
              <a:rPr dirty="0" sz="1750" spc="155">
                <a:solidFill>
                  <a:srgbClr val="545454"/>
                </a:solidFill>
                <a:latin typeface="Batang"/>
                <a:cs typeface="Batang"/>
              </a:rPr>
              <a:t> </a:t>
            </a:r>
            <a:r>
              <a:rPr dirty="0" sz="1750" spc="-425">
                <a:solidFill>
                  <a:srgbClr val="545454"/>
                </a:solidFill>
                <a:latin typeface="Batang"/>
                <a:cs typeface="Batang"/>
              </a:rPr>
              <a:t>조치</a:t>
            </a:r>
            <a:r>
              <a:rPr dirty="0" sz="1750" spc="-229">
                <a:solidFill>
                  <a:srgbClr val="545454"/>
                </a:solidFill>
                <a:latin typeface="Batang"/>
                <a:cs typeface="Batang"/>
              </a:rPr>
              <a:t> </a:t>
            </a:r>
            <a:r>
              <a:rPr dirty="0" sz="1750" spc="-245">
                <a:solidFill>
                  <a:srgbClr val="545454"/>
                </a:solidFill>
                <a:latin typeface="Batang"/>
                <a:cs typeface="Batang"/>
              </a:rPr>
              <a:t>로</a:t>
            </a:r>
            <a:r>
              <a:rPr dirty="0" sz="1750" spc="-90">
                <a:solidFill>
                  <a:srgbClr val="545454"/>
                </a:solidFill>
                <a:latin typeface="Batang"/>
                <a:cs typeface="Batang"/>
              </a:rPr>
              <a:t> </a:t>
            </a:r>
            <a:r>
              <a:rPr dirty="0" sz="1750" spc="-250">
                <a:solidFill>
                  <a:srgbClr val="545454"/>
                </a:solidFill>
                <a:latin typeface="Batang"/>
                <a:cs typeface="Batang"/>
              </a:rPr>
              <a:t>무학대사를</a:t>
            </a:r>
            <a:r>
              <a:rPr dirty="0" sz="1750" spc="-95">
                <a:solidFill>
                  <a:srgbClr val="545454"/>
                </a:solidFill>
                <a:latin typeface="Batang"/>
                <a:cs typeface="Batang"/>
              </a:rPr>
              <a:t> </a:t>
            </a:r>
            <a:r>
              <a:rPr dirty="0" sz="1750" spc="-270">
                <a:solidFill>
                  <a:srgbClr val="545454"/>
                </a:solidFill>
                <a:latin typeface="Batang"/>
                <a:cs typeface="Batang"/>
              </a:rPr>
              <a:t>회암사</a:t>
            </a:r>
            <a:r>
              <a:rPr dirty="0" sz="1750" spc="-45">
                <a:solidFill>
                  <a:srgbClr val="545454"/>
                </a:solidFill>
                <a:latin typeface="Batang"/>
                <a:cs typeface="Batang"/>
              </a:rPr>
              <a:t> </a:t>
            </a:r>
            <a:r>
              <a:rPr dirty="0" sz="1750" spc="-425">
                <a:solidFill>
                  <a:srgbClr val="545454"/>
                </a:solidFill>
                <a:latin typeface="Batang"/>
                <a:cs typeface="Batang"/>
              </a:rPr>
              <a:t>주지</a:t>
            </a:r>
            <a:r>
              <a:rPr dirty="0" sz="1750" spc="-235">
                <a:solidFill>
                  <a:srgbClr val="545454"/>
                </a:solidFill>
                <a:latin typeface="Batang"/>
                <a:cs typeface="Batang"/>
              </a:rPr>
              <a:t> </a:t>
            </a:r>
            <a:r>
              <a:rPr dirty="0" sz="1750" spc="-245">
                <a:solidFill>
                  <a:srgbClr val="545454"/>
                </a:solidFill>
                <a:latin typeface="Batang"/>
                <a:cs typeface="Batang"/>
              </a:rPr>
              <a:t>로</a:t>
            </a:r>
            <a:r>
              <a:rPr dirty="0" sz="1750" spc="-90">
                <a:solidFill>
                  <a:srgbClr val="545454"/>
                </a:solidFill>
                <a:latin typeface="Batang"/>
                <a:cs typeface="Batang"/>
              </a:rPr>
              <a:t> </a:t>
            </a:r>
            <a:r>
              <a:rPr dirty="0" sz="1750" spc="-25">
                <a:solidFill>
                  <a:srgbClr val="545454"/>
                </a:solidFill>
                <a:latin typeface="Batang"/>
                <a:cs typeface="Batang"/>
              </a:rPr>
              <a:t>임명</a:t>
            </a:r>
            <a:endParaRPr sz="1750">
              <a:latin typeface="Batang"/>
              <a:cs typeface="Batang"/>
            </a:endParaRPr>
          </a:p>
          <a:p>
            <a:pPr marL="246379" indent="-233679">
              <a:lnSpc>
                <a:spcPct val="100000"/>
              </a:lnSpc>
              <a:spcBef>
                <a:spcPts val="2000"/>
              </a:spcBef>
              <a:buClr>
                <a:srgbClr val="457B9D"/>
              </a:buClr>
              <a:buFont typeface="Times New Roman"/>
              <a:buChar char="•"/>
              <a:tabLst>
                <a:tab pos="246379" algn="l"/>
              </a:tabLst>
            </a:pP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단군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신앙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등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다양한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75">
                <a:solidFill>
                  <a:srgbClr val="333333"/>
                </a:solidFill>
                <a:latin typeface="Batang"/>
                <a:cs typeface="Batang"/>
              </a:rPr>
              <a:t>사상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포용으로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동아시아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660">
                <a:solidFill>
                  <a:srgbClr val="333333"/>
                </a:solidFill>
                <a:latin typeface="Batang"/>
                <a:cs typeface="Batang"/>
              </a:rPr>
              <a:t>정</a:t>
            </a:r>
            <a:r>
              <a:rPr dirty="0" sz="2000" spc="-28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신문화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통합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305">
                <a:solidFill>
                  <a:srgbClr val="333333"/>
                </a:solidFill>
                <a:latin typeface="Batang"/>
                <a:cs typeface="Batang"/>
              </a:rPr>
              <a:t>추진</a:t>
            </a:r>
            <a:endParaRPr sz="2000">
              <a:latin typeface="Batang"/>
              <a:cs typeface="Batang"/>
            </a:endParaRPr>
          </a:p>
          <a:p>
            <a:pPr marL="393065">
              <a:lnSpc>
                <a:spcPct val="100000"/>
              </a:lnSpc>
              <a:spcBef>
                <a:spcPts val="1625"/>
              </a:spcBef>
            </a:pPr>
            <a:r>
              <a:rPr dirty="0" sz="1750" spc="-254">
                <a:solidFill>
                  <a:srgbClr val="545454"/>
                </a:solidFill>
                <a:latin typeface="Batang"/>
                <a:cs typeface="Batang"/>
              </a:rPr>
              <a:t>행궁과</a:t>
            </a:r>
            <a:r>
              <a:rPr dirty="0" sz="1750" spc="-95">
                <a:solidFill>
                  <a:srgbClr val="545454"/>
                </a:solidFill>
                <a:latin typeface="Batang"/>
                <a:cs typeface="Batang"/>
              </a:rPr>
              <a:t> </a:t>
            </a:r>
            <a:r>
              <a:rPr dirty="0" sz="1750" spc="-254">
                <a:solidFill>
                  <a:srgbClr val="545454"/>
                </a:solidFill>
                <a:latin typeface="Batang"/>
                <a:cs typeface="Batang"/>
              </a:rPr>
              <a:t>왕실</a:t>
            </a:r>
            <a:r>
              <a:rPr dirty="0" sz="1750" spc="-90">
                <a:solidFill>
                  <a:srgbClr val="545454"/>
                </a:solidFill>
                <a:latin typeface="Batang"/>
                <a:cs typeface="Batang"/>
              </a:rPr>
              <a:t> </a:t>
            </a:r>
            <a:r>
              <a:rPr dirty="0" sz="1750" spc="-254">
                <a:solidFill>
                  <a:srgbClr val="545454"/>
                </a:solidFill>
                <a:latin typeface="Batang"/>
                <a:cs typeface="Batang"/>
              </a:rPr>
              <a:t>원찰로</a:t>
            </a:r>
            <a:r>
              <a:rPr dirty="0" sz="1750" spc="-90">
                <a:solidFill>
                  <a:srgbClr val="545454"/>
                </a:solidFill>
                <a:latin typeface="Batang"/>
                <a:cs typeface="Batang"/>
              </a:rPr>
              <a:t> </a:t>
            </a:r>
            <a:r>
              <a:rPr dirty="0" sz="1750" spc="-595">
                <a:solidFill>
                  <a:srgbClr val="545454"/>
                </a:solidFill>
                <a:latin typeface="Batang"/>
                <a:cs typeface="Batang"/>
              </a:rPr>
              <a:t>지</a:t>
            </a:r>
            <a:r>
              <a:rPr dirty="0" sz="1750" spc="-235">
                <a:solidFill>
                  <a:srgbClr val="545454"/>
                </a:solidFill>
                <a:latin typeface="Batang"/>
                <a:cs typeface="Batang"/>
              </a:rPr>
              <a:t> </a:t>
            </a:r>
            <a:r>
              <a:rPr dirty="0" sz="1750" spc="-580">
                <a:solidFill>
                  <a:srgbClr val="545454"/>
                </a:solidFill>
                <a:latin typeface="Batang"/>
                <a:cs typeface="Batang"/>
              </a:rPr>
              <a:t>정</a:t>
            </a:r>
            <a:r>
              <a:rPr dirty="0" sz="1750" spc="-245">
                <a:solidFill>
                  <a:srgbClr val="545454"/>
                </a:solidFill>
                <a:latin typeface="Batang"/>
                <a:cs typeface="Batang"/>
              </a:rPr>
              <a:t> </a:t>
            </a:r>
            <a:r>
              <a:rPr dirty="0" sz="1750" spc="-254">
                <a:solidFill>
                  <a:srgbClr val="545454"/>
                </a:solidFill>
                <a:latin typeface="Batang"/>
                <a:cs typeface="Batang"/>
              </a:rPr>
              <a:t>하여</a:t>
            </a:r>
            <a:r>
              <a:rPr dirty="0" sz="1750" spc="-90">
                <a:solidFill>
                  <a:srgbClr val="545454"/>
                </a:solidFill>
                <a:latin typeface="Batang"/>
                <a:cs typeface="Batang"/>
              </a:rPr>
              <a:t> </a:t>
            </a:r>
            <a:r>
              <a:rPr dirty="0" sz="1750" spc="-280">
                <a:solidFill>
                  <a:srgbClr val="545454"/>
                </a:solidFill>
                <a:latin typeface="Batang"/>
                <a:cs typeface="Batang"/>
              </a:rPr>
              <a:t>종교</a:t>
            </a:r>
            <a:r>
              <a:rPr dirty="0" sz="1800" spc="-280">
                <a:solidFill>
                  <a:srgbClr val="545454"/>
                </a:solidFill>
                <a:latin typeface="Century Gothic"/>
                <a:cs typeface="Century Gothic"/>
              </a:rPr>
              <a:t>·</a:t>
            </a:r>
            <a:r>
              <a:rPr dirty="0" sz="1750" spc="-280">
                <a:solidFill>
                  <a:srgbClr val="545454"/>
                </a:solidFill>
                <a:latin typeface="Batang"/>
                <a:cs typeface="Batang"/>
              </a:rPr>
              <a:t>문화적</a:t>
            </a:r>
            <a:r>
              <a:rPr dirty="0" sz="1750" spc="229">
                <a:solidFill>
                  <a:srgbClr val="545454"/>
                </a:solidFill>
                <a:latin typeface="Batang"/>
                <a:cs typeface="Batang"/>
              </a:rPr>
              <a:t> </a:t>
            </a:r>
            <a:r>
              <a:rPr dirty="0" sz="1750" spc="-360">
                <a:solidFill>
                  <a:srgbClr val="545454"/>
                </a:solidFill>
                <a:latin typeface="Batang"/>
                <a:cs typeface="Batang"/>
              </a:rPr>
              <a:t>통합정</a:t>
            </a:r>
            <a:r>
              <a:rPr dirty="0" sz="1750" spc="-240">
                <a:solidFill>
                  <a:srgbClr val="545454"/>
                </a:solidFill>
                <a:latin typeface="Batang"/>
                <a:cs typeface="Batang"/>
              </a:rPr>
              <a:t> </a:t>
            </a:r>
            <a:r>
              <a:rPr dirty="0" sz="1750" spc="-254">
                <a:solidFill>
                  <a:srgbClr val="545454"/>
                </a:solidFill>
                <a:latin typeface="Batang"/>
                <a:cs typeface="Batang"/>
              </a:rPr>
              <a:t>책의</a:t>
            </a:r>
            <a:r>
              <a:rPr dirty="0" sz="1750" spc="-95">
                <a:solidFill>
                  <a:srgbClr val="545454"/>
                </a:solidFill>
                <a:latin typeface="Batang"/>
                <a:cs typeface="Batang"/>
              </a:rPr>
              <a:t> </a:t>
            </a:r>
            <a:r>
              <a:rPr dirty="0" sz="1750" spc="-415">
                <a:solidFill>
                  <a:srgbClr val="545454"/>
                </a:solidFill>
                <a:latin typeface="Batang"/>
                <a:cs typeface="Batang"/>
              </a:rPr>
              <a:t>중심</a:t>
            </a:r>
            <a:r>
              <a:rPr dirty="0" sz="1750" spc="-254">
                <a:solidFill>
                  <a:srgbClr val="545454"/>
                </a:solidFill>
                <a:latin typeface="Batang"/>
                <a:cs typeface="Batang"/>
              </a:rPr>
              <a:t> </a:t>
            </a:r>
            <a:r>
              <a:rPr dirty="0" sz="1750" spc="-595">
                <a:solidFill>
                  <a:srgbClr val="545454"/>
                </a:solidFill>
                <a:latin typeface="Batang"/>
                <a:cs typeface="Batang"/>
              </a:rPr>
              <a:t>지</a:t>
            </a:r>
            <a:r>
              <a:rPr dirty="0" sz="1750" spc="-229">
                <a:solidFill>
                  <a:srgbClr val="545454"/>
                </a:solidFill>
                <a:latin typeface="Batang"/>
                <a:cs typeface="Batang"/>
              </a:rPr>
              <a:t> </a:t>
            </a:r>
            <a:r>
              <a:rPr dirty="0" sz="1750" spc="-245">
                <a:solidFill>
                  <a:srgbClr val="545454"/>
                </a:solidFill>
                <a:latin typeface="Batang"/>
                <a:cs typeface="Batang"/>
              </a:rPr>
              <a:t>로</a:t>
            </a:r>
            <a:r>
              <a:rPr dirty="0" sz="1750" spc="-95">
                <a:solidFill>
                  <a:srgbClr val="545454"/>
                </a:solidFill>
                <a:latin typeface="Batang"/>
                <a:cs typeface="Batang"/>
              </a:rPr>
              <a:t> </a:t>
            </a:r>
            <a:r>
              <a:rPr dirty="0" sz="1750" spc="-25">
                <a:solidFill>
                  <a:srgbClr val="545454"/>
                </a:solidFill>
                <a:latin typeface="Batang"/>
                <a:cs typeface="Batang"/>
              </a:rPr>
              <a:t>육성</a:t>
            </a:r>
            <a:endParaRPr sz="1750">
              <a:latin typeface="Batang"/>
              <a:cs typeface="Batang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380987" y="380999"/>
            <a:ext cx="762000" cy="762000"/>
          </a:xfrm>
          <a:custGeom>
            <a:avLst/>
            <a:gdLst/>
            <a:ahLst/>
            <a:cxnLst/>
            <a:rect l="l" t="t" r="r" b="b"/>
            <a:pathLst>
              <a:path w="762000" h="762000">
                <a:moveTo>
                  <a:pt x="762000" y="0"/>
                </a:moveTo>
                <a:lnTo>
                  <a:pt x="38100" y="0"/>
                </a:lnTo>
                <a:lnTo>
                  <a:pt x="0" y="0"/>
                </a:lnTo>
                <a:lnTo>
                  <a:pt x="0" y="38100"/>
                </a:lnTo>
                <a:lnTo>
                  <a:pt x="0" y="762000"/>
                </a:lnTo>
                <a:lnTo>
                  <a:pt x="38100" y="762000"/>
                </a:lnTo>
                <a:lnTo>
                  <a:pt x="38100" y="38100"/>
                </a:lnTo>
                <a:lnTo>
                  <a:pt x="762000" y="38100"/>
                </a:lnTo>
                <a:lnTo>
                  <a:pt x="762000" y="0"/>
                </a:lnTo>
                <a:close/>
              </a:path>
            </a:pathLst>
          </a:custGeom>
          <a:solidFill>
            <a:srgbClr val="1C345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/>
          <p:nvPr/>
        </p:nvSpPr>
        <p:spPr>
          <a:xfrm>
            <a:off x="11048987" y="380999"/>
            <a:ext cx="762000" cy="762000"/>
          </a:xfrm>
          <a:custGeom>
            <a:avLst/>
            <a:gdLst/>
            <a:ahLst/>
            <a:cxnLst/>
            <a:rect l="l" t="t" r="r" b="b"/>
            <a:pathLst>
              <a:path w="762000" h="762000">
                <a:moveTo>
                  <a:pt x="762000" y="0"/>
                </a:moveTo>
                <a:lnTo>
                  <a:pt x="723900" y="0"/>
                </a:lnTo>
                <a:lnTo>
                  <a:pt x="0" y="0"/>
                </a:lnTo>
                <a:lnTo>
                  <a:pt x="0" y="38100"/>
                </a:lnTo>
                <a:lnTo>
                  <a:pt x="723900" y="38100"/>
                </a:lnTo>
                <a:lnTo>
                  <a:pt x="723900" y="762000"/>
                </a:lnTo>
                <a:lnTo>
                  <a:pt x="762000" y="762000"/>
                </a:lnTo>
                <a:lnTo>
                  <a:pt x="762000" y="38100"/>
                </a:lnTo>
                <a:lnTo>
                  <a:pt x="762000" y="0"/>
                </a:lnTo>
                <a:close/>
              </a:path>
            </a:pathLst>
          </a:custGeom>
          <a:solidFill>
            <a:srgbClr val="1C345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/>
          <p:nvPr/>
        </p:nvSpPr>
        <p:spPr>
          <a:xfrm>
            <a:off x="380987" y="5715000"/>
            <a:ext cx="762000" cy="762000"/>
          </a:xfrm>
          <a:custGeom>
            <a:avLst/>
            <a:gdLst/>
            <a:ahLst/>
            <a:cxnLst/>
            <a:rect l="l" t="t" r="r" b="b"/>
            <a:pathLst>
              <a:path w="762000" h="762000">
                <a:moveTo>
                  <a:pt x="762000" y="723900"/>
                </a:moveTo>
                <a:lnTo>
                  <a:pt x="38100" y="723900"/>
                </a:lnTo>
                <a:lnTo>
                  <a:pt x="38100" y="0"/>
                </a:lnTo>
                <a:lnTo>
                  <a:pt x="0" y="0"/>
                </a:lnTo>
                <a:lnTo>
                  <a:pt x="0" y="723900"/>
                </a:lnTo>
                <a:lnTo>
                  <a:pt x="0" y="762000"/>
                </a:lnTo>
                <a:lnTo>
                  <a:pt x="38100" y="762000"/>
                </a:lnTo>
                <a:lnTo>
                  <a:pt x="762000" y="762000"/>
                </a:lnTo>
                <a:lnTo>
                  <a:pt x="762000" y="723900"/>
                </a:lnTo>
                <a:close/>
              </a:path>
            </a:pathLst>
          </a:custGeom>
          <a:solidFill>
            <a:srgbClr val="1C345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/>
          <p:nvPr/>
        </p:nvSpPr>
        <p:spPr>
          <a:xfrm>
            <a:off x="11048987" y="5715000"/>
            <a:ext cx="762000" cy="762000"/>
          </a:xfrm>
          <a:custGeom>
            <a:avLst/>
            <a:gdLst/>
            <a:ahLst/>
            <a:cxnLst/>
            <a:rect l="l" t="t" r="r" b="b"/>
            <a:pathLst>
              <a:path w="762000" h="762000">
                <a:moveTo>
                  <a:pt x="762000" y="0"/>
                </a:moveTo>
                <a:lnTo>
                  <a:pt x="723900" y="0"/>
                </a:lnTo>
                <a:lnTo>
                  <a:pt x="723900" y="723900"/>
                </a:lnTo>
                <a:lnTo>
                  <a:pt x="0" y="723900"/>
                </a:lnTo>
                <a:lnTo>
                  <a:pt x="0" y="762000"/>
                </a:lnTo>
                <a:lnTo>
                  <a:pt x="723900" y="762000"/>
                </a:lnTo>
                <a:lnTo>
                  <a:pt x="762000" y="762000"/>
                </a:lnTo>
                <a:lnTo>
                  <a:pt x="762000" y="723900"/>
                </a:lnTo>
                <a:lnTo>
                  <a:pt x="762000" y="0"/>
                </a:lnTo>
                <a:close/>
              </a:path>
            </a:pathLst>
          </a:custGeom>
          <a:solidFill>
            <a:srgbClr val="1C345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76200" rIns="0" bIns="0" rtlCol="0" vert="horz">
            <a:spAutoFit/>
          </a:bodyPr>
          <a:lstStyle/>
          <a:p>
            <a:pPr marL="12700">
              <a:lnSpc>
                <a:spcPts val="1400"/>
              </a:lnSpc>
            </a:pPr>
            <a:r>
              <a:rPr dirty="0" spc="-90"/>
              <a:t>2025</a:t>
            </a:r>
            <a:r>
              <a:rPr dirty="0" sz="1350" spc="-90">
                <a:latin typeface="Batang"/>
                <a:cs typeface="Batang"/>
              </a:rPr>
              <a:t>년</a:t>
            </a:r>
            <a:r>
              <a:rPr dirty="0" sz="1350" spc="-55">
                <a:latin typeface="Batang"/>
                <a:cs typeface="Batang"/>
              </a:rPr>
              <a:t> </a:t>
            </a:r>
            <a:r>
              <a:rPr dirty="0" spc="-140"/>
              <a:t>7</a:t>
            </a:r>
            <a:r>
              <a:rPr dirty="0" sz="1350" spc="-140">
                <a:latin typeface="Batang"/>
                <a:cs typeface="Batang"/>
              </a:rPr>
              <a:t>월</a:t>
            </a:r>
            <a:r>
              <a:rPr dirty="0" sz="1350" spc="-50">
                <a:latin typeface="Batang"/>
                <a:cs typeface="Batang"/>
              </a:rPr>
              <a:t> </a:t>
            </a:r>
            <a:r>
              <a:rPr dirty="0" spc="-100"/>
              <a:t>2</a:t>
            </a:r>
            <a:r>
              <a:rPr dirty="0" sz="1350" spc="-100">
                <a:latin typeface="Batang"/>
                <a:cs typeface="Batang"/>
              </a:rPr>
              <a:t>일</a:t>
            </a:r>
            <a:endParaRPr sz="1350">
              <a:latin typeface="Batang"/>
              <a:cs typeface="Batang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pc="-459"/>
              <a:t>연구</a:t>
            </a:r>
            <a:r>
              <a:rPr dirty="0" spc="-120"/>
              <a:t> </a:t>
            </a:r>
            <a:r>
              <a:rPr dirty="0" spc="-440"/>
              <a:t>의의와</a:t>
            </a:r>
            <a:r>
              <a:rPr dirty="0" spc="-160"/>
              <a:t> </a:t>
            </a:r>
            <a:r>
              <a:rPr dirty="0" spc="-770"/>
              <a:t>결</a:t>
            </a:r>
            <a:r>
              <a:rPr dirty="0" spc="-675"/>
              <a:t> </a:t>
            </a:r>
            <a:r>
              <a:rPr dirty="0" spc="-555"/>
              <a:t>론</a:t>
            </a:r>
          </a:p>
        </p:txBody>
      </p:sp>
      <p:sp>
        <p:nvSpPr>
          <p:cNvPr id="3" name="object 3" descr=""/>
          <p:cNvSpPr txBox="1"/>
          <p:nvPr/>
        </p:nvSpPr>
        <p:spPr>
          <a:xfrm>
            <a:off x="1130300" y="1786382"/>
            <a:ext cx="7825740" cy="1612265"/>
          </a:xfrm>
          <a:prstGeom prst="rect">
            <a:avLst/>
          </a:prstGeom>
        </p:spPr>
        <p:txBody>
          <a:bodyPr wrap="square" lIns="0" tIns="16510" rIns="0" bIns="0" rtlCol="0" vert="horz">
            <a:spAutoFit/>
          </a:bodyPr>
          <a:lstStyle/>
          <a:p>
            <a:pPr marL="246379" indent="-233679">
              <a:lnSpc>
                <a:spcPct val="100000"/>
              </a:lnSpc>
              <a:spcBef>
                <a:spcPts val="130"/>
              </a:spcBef>
              <a:buClr>
                <a:srgbClr val="457B9D"/>
              </a:buClr>
              <a:buFont typeface="Times New Roman"/>
              <a:buChar char="•"/>
              <a:tabLst>
                <a:tab pos="246379" algn="l"/>
              </a:tabLst>
            </a:pP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조선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건국은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동아시아의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갈등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해결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및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950" spc="-140">
                <a:solidFill>
                  <a:srgbClr val="333333"/>
                </a:solidFill>
                <a:latin typeface="Cambria"/>
                <a:cs typeface="Cambria"/>
              </a:rPr>
              <a:t>200</a:t>
            </a:r>
            <a:r>
              <a:rPr dirty="0" sz="2000" spc="-140">
                <a:solidFill>
                  <a:srgbClr val="333333"/>
                </a:solidFill>
                <a:latin typeface="Batang"/>
                <a:cs typeface="Batang"/>
              </a:rPr>
              <a:t>년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평화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창출의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400">
                <a:solidFill>
                  <a:srgbClr val="333333"/>
                </a:solidFill>
                <a:latin typeface="Batang"/>
                <a:cs typeface="Batang"/>
              </a:rPr>
              <a:t>주체적</a:t>
            </a:r>
            <a:r>
              <a:rPr dirty="0" sz="2000" spc="26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470">
                <a:solidFill>
                  <a:srgbClr val="333333"/>
                </a:solidFill>
                <a:latin typeface="Batang"/>
                <a:cs typeface="Batang"/>
              </a:rPr>
              <a:t>의지</a:t>
            </a:r>
            <a:r>
              <a:rPr dirty="0" sz="2000" spc="-26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의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305">
                <a:solidFill>
                  <a:srgbClr val="333333"/>
                </a:solidFill>
                <a:latin typeface="Batang"/>
                <a:cs typeface="Batang"/>
              </a:rPr>
              <a:t>산물</a:t>
            </a:r>
            <a:endParaRPr sz="2000">
              <a:latin typeface="Batang"/>
              <a:cs typeface="Batang"/>
            </a:endParaRPr>
          </a:p>
          <a:p>
            <a:pPr>
              <a:lnSpc>
                <a:spcPct val="100000"/>
              </a:lnSpc>
              <a:spcBef>
                <a:spcPts val="285"/>
              </a:spcBef>
              <a:buClr>
                <a:srgbClr val="457B9D"/>
              </a:buClr>
              <a:buFont typeface="Times New Roman"/>
              <a:buChar char="•"/>
            </a:pPr>
            <a:endParaRPr sz="1800">
              <a:latin typeface="Batang"/>
              <a:cs typeface="Batang"/>
            </a:endParaRPr>
          </a:p>
          <a:p>
            <a:pPr marL="246379" indent="-233679">
              <a:lnSpc>
                <a:spcPct val="100000"/>
              </a:lnSpc>
              <a:buClr>
                <a:srgbClr val="457B9D"/>
              </a:buClr>
              <a:buFont typeface="Times New Roman"/>
              <a:buChar char="•"/>
              <a:tabLst>
                <a:tab pos="246379" algn="l"/>
              </a:tabLst>
            </a:pP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오늘날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한류와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한국의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660">
                <a:solidFill>
                  <a:srgbClr val="333333"/>
                </a:solidFill>
                <a:latin typeface="Batang"/>
                <a:cs typeface="Batang"/>
              </a:rPr>
              <a:t>정</a:t>
            </a:r>
            <a:r>
              <a:rPr dirty="0" sz="2000" spc="-28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신문화의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뿌리로서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조선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건국의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재해석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305">
                <a:solidFill>
                  <a:srgbClr val="333333"/>
                </a:solidFill>
                <a:latin typeface="Batang"/>
                <a:cs typeface="Batang"/>
              </a:rPr>
              <a:t>필요</a:t>
            </a:r>
            <a:endParaRPr sz="2000">
              <a:latin typeface="Batang"/>
              <a:cs typeface="Batang"/>
            </a:endParaRPr>
          </a:p>
          <a:p>
            <a:pPr>
              <a:lnSpc>
                <a:spcPct val="100000"/>
              </a:lnSpc>
              <a:spcBef>
                <a:spcPts val="285"/>
              </a:spcBef>
              <a:buClr>
                <a:srgbClr val="457B9D"/>
              </a:buClr>
              <a:buFont typeface="Times New Roman"/>
              <a:buChar char="•"/>
            </a:pPr>
            <a:endParaRPr sz="1800">
              <a:latin typeface="Batang"/>
              <a:cs typeface="Batang"/>
            </a:endParaRPr>
          </a:p>
          <a:p>
            <a:pPr marL="246379" indent="-233679">
              <a:lnSpc>
                <a:spcPct val="100000"/>
              </a:lnSpc>
              <a:buClr>
                <a:srgbClr val="457B9D"/>
              </a:buClr>
              <a:buFont typeface="Times New Roman"/>
              <a:buChar char="•"/>
              <a:tabLst>
                <a:tab pos="246379" algn="l"/>
              </a:tabLst>
            </a:pP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동아시아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409">
                <a:solidFill>
                  <a:srgbClr val="333333"/>
                </a:solidFill>
                <a:latin typeface="Batang"/>
                <a:cs typeface="Batang"/>
              </a:rPr>
              <a:t>시대정</a:t>
            </a:r>
            <a:r>
              <a:rPr dirty="0" sz="2000" spc="-28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신의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기반이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420">
                <a:solidFill>
                  <a:srgbClr val="333333"/>
                </a:solidFill>
                <a:latin typeface="Batang"/>
                <a:cs typeface="Batang"/>
              </a:rPr>
              <a:t>되었</a:t>
            </a:r>
            <a:r>
              <a:rPr dirty="0" sz="2000" spc="-37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음을</a:t>
            </a:r>
            <a:r>
              <a:rPr dirty="0" sz="2000" spc="-1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400">
                <a:solidFill>
                  <a:srgbClr val="333333"/>
                </a:solidFill>
                <a:latin typeface="Batang"/>
                <a:cs typeface="Batang"/>
              </a:rPr>
              <a:t>시론적</a:t>
            </a:r>
            <a:r>
              <a:rPr dirty="0" sz="2000" spc="-29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280">
                <a:solidFill>
                  <a:srgbClr val="333333"/>
                </a:solidFill>
                <a:latin typeface="Batang"/>
                <a:cs typeface="Batang"/>
              </a:rPr>
              <a:t>으로</a:t>
            </a:r>
            <a:r>
              <a:rPr dirty="0" sz="2000" spc="-10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2000" spc="-305">
                <a:solidFill>
                  <a:srgbClr val="333333"/>
                </a:solidFill>
                <a:latin typeface="Batang"/>
                <a:cs typeface="Batang"/>
              </a:rPr>
              <a:t>제시</a:t>
            </a:r>
            <a:endParaRPr sz="2000">
              <a:latin typeface="Batang"/>
              <a:cs typeface="Batang"/>
            </a:endParaRPr>
          </a:p>
        </p:txBody>
      </p:sp>
      <p:sp>
        <p:nvSpPr>
          <p:cNvPr id="4" name="object 4" descr=""/>
          <p:cNvSpPr/>
          <p:nvPr/>
        </p:nvSpPr>
        <p:spPr>
          <a:xfrm>
            <a:off x="380987" y="380999"/>
            <a:ext cx="762000" cy="762000"/>
          </a:xfrm>
          <a:custGeom>
            <a:avLst/>
            <a:gdLst/>
            <a:ahLst/>
            <a:cxnLst/>
            <a:rect l="l" t="t" r="r" b="b"/>
            <a:pathLst>
              <a:path w="762000" h="762000">
                <a:moveTo>
                  <a:pt x="762000" y="0"/>
                </a:moveTo>
                <a:lnTo>
                  <a:pt x="38100" y="0"/>
                </a:lnTo>
                <a:lnTo>
                  <a:pt x="0" y="0"/>
                </a:lnTo>
                <a:lnTo>
                  <a:pt x="0" y="38100"/>
                </a:lnTo>
                <a:lnTo>
                  <a:pt x="0" y="762000"/>
                </a:lnTo>
                <a:lnTo>
                  <a:pt x="38100" y="762000"/>
                </a:lnTo>
                <a:lnTo>
                  <a:pt x="38100" y="38100"/>
                </a:lnTo>
                <a:lnTo>
                  <a:pt x="762000" y="38100"/>
                </a:lnTo>
                <a:lnTo>
                  <a:pt x="762000" y="0"/>
                </a:lnTo>
                <a:close/>
              </a:path>
            </a:pathLst>
          </a:custGeom>
          <a:solidFill>
            <a:srgbClr val="1C345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/>
          <p:nvPr/>
        </p:nvSpPr>
        <p:spPr>
          <a:xfrm>
            <a:off x="11048987" y="380999"/>
            <a:ext cx="762000" cy="762000"/>
          </a:xfrm>
          <a:custGeom>
            <a:avLst/>
            <a:gdLst/>
            <a:ahLst/>
            <a:cxnLst/>
            <a:rect l="l" t="t" r="r" b="b"/>
            <a:pathLst>
              <a:path w="762000" h="762000">
                <a:moveTo>
                  <a:pt x="762000" y="0"/>
                </a:moveTo>
                <a:lnTo>
                  <a:pt x="723900" y="0"/>
                </a:lnTo>
                <a:lnTo>
                  <a:pt x="0" y="0"/>
                </a:lnTo>
                <a:lnTo>
                  <a:pt x="0" y="38100"/>
                </a:lnTo>
                <a:lnTo>
                  <a:pt x="723900" y="38100"/>
                </a:lnTo>
                <a:lnTo>
                  <a:pt x="723900" y="762000"/>
                </a:lnTo>
                <a:lnTo>
                  <a:pt x="762000" y="762000"/>
                </a:lnTo>
                <a:lnTo>
                  <a:pt x="762000" y="38100"/>
                </a:lnTo>
                <a:lnTo>
                  <a:pt x="762000" y="0"/>
                </a:lnTo>
                <a:close/>
              </a:path>
            </a:pathLst>
          </a:custGeom>
          <a:solidFill>
            <a:srgbClr val="1C345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6" name="object 6" descr=""/>
          <p:cNvSpPr/>
          <p:nvPr/>
        </p:nvSpPr>
        <p:spPr>
          <a:xfrm>
            <a:off x="380987" y="5715000"/>
            <a:ext cx="762000" cy="762000"/>
          </a:xfrm>
          <a:custGeom>
            <a:avLst/>
            <a:gdLst/>
            <a:ahLst/>
            <a:cxnLst/>
            <a:rect l="l" t="t" r="r" b="b"/>
            <a:pathLst>
              <a:path w="762000" h="762000">
                <a:moveTo>
                  <a:pt x="762000" y="723900"/>
                </a:moveTo>
                <a:lnTo>
                  <a:pt x="38100" y="723900"/>
                </a:lnTo>
                <a:lnTo>
                  <a:pt x="38100" y="0"/>
                </a:lnTo>
                <a:lnTo>
                  <a:pt x="0" y="0"/>
                </a:lnTo>
                <a:lnTo>
                  <a:pt x="0" y="723900"/>
                </a:lnTo>
                <a:lnTo>
                  <a:pt x="0" y="762000"/>
                </a:lnTo>
                <a:lnTo>
                  <a:pt x="38100" y="762000"/>
                </a:lnTo>
                <a:lnTo>
                  <a:pt x="762000" y="762000"/>
                </a:lnTo>
                <a:lnTo>
                  <a:pt x="762000" y="723900"/>
                </a:lnTo>
                <a:close/>
              </a:path>
            </a:pathLst>
          </a:custGeom>
          <a:solidFill>
            <a:srgbClr val="1C345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7" name="object 7" descr=""/>
          <p:cNvSpPr/>
          <p:nvPr/>
        </p:nvSpPr>
        <p:spPr>
          <a:xfrm>
            <a:off x="11048987" y="5715000"/>
            <a:ext cx="762000" cy="762000"/>
          </a:xfrm>
          <a:custGeom>
            <a:avLst/>
            <a:gdLst/>
            <a:ahLst/>
            <a:cxnLst/>
            <a:rect l="l" t="t" r="r" b="b"/>
            <a:pathLst>
              <a:path w="762000" h="762000">
                <a:moveTo>
                  <a:pt x="762000" y="0"/>
                </a:moveTo>
                <a:lnTo>
                  <a:pt x="723900" y="0"/>
                </a:lnTo>
                <a:lnTo>
                  <a:pt x="723900" y="723900"/>
                </a:lnTo>
                <a:lnTo>
                  <a:pt x="0" y="723900"/>
                </a:lnTo>
                <a:lnTo>
                  <a:pt x="0" y="762000"/>
                </a:lnTo>
                <a:lnTo>
                  <a:pt x="723900" y="762000"/>
                </a:lnTo>
                <a:lnTo>
                  <a:pt x="762000" y="762000"/>
                </a:lnTo>
                <a:lnTo>
                  <a:pt x="762000" y="723900"/>
                </a:lnTo>
                <a:lnTo>
                  <a:pt x="762000" y="0"/>
                </a:lnTo>
                <a:close/>
              </a:path>
            </a:pathLst>
          </a:custGeom>
          <a:solidFill>
            <a:srgbClr val="1C345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8" name="object 8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76200" rIns="0" bIns="0" rtlCol="0" vert="horz">
            <a:spAutoFit/>
          </a:bodyPr>
          <a:lstStyle/>
          <a:p>
            <a:pPr marL="12700">
              <a:lnSpc>
                <a:spcPts val="1400"/>
              </a:lnSpc>
            </a:pPr>
            <a:r>
              <a:rPr dirty="0" spc="-90"/>
              <a:t>2025</a:t>
            </a:r>
            <a:r>
              <a:rPr dirty="0" sz="1350" spc="-90">
                <a:latin typeface="Batang"/>
                <a:cs typeface="Batang"/>
              </a:rPr>
              <a:t>년</a:t>
            </a:r>
            <a:r>
              <a:rPr dirty="0" sz="1350" spc="-55">
                <a:latin typeface="Batang"/>
                <a:cs typeface="Batang"/>
              </a:rPr>
              <a:t> </a:t>
            </a:r>
            <a:r>
              <a:rPr dirty="0" spc="-140"/>
              <a:t>7</a:t>
            </a:r>
            <a:r>
              <a:rPr dirty="0" sz="1350" spc="-140">
                <a:latin typeface="Batang"/>
                <a:cs typeface="Batang"/>
              </a:rPr>
              <a:t>월</a:t>
            </a:r>
            <a:r>
              <a:rPr dirty="0" sz="1350" spc="-50">
                <a:latin typeface="Batang"/>
                <a:cs typeface="Batang"/>
              </a:rPr>
              <a:t> </a:t>
            </a:r>
            <a:r>
              <a:rPr dirty="0" spc="-100"/>
              <a:t>2</a:t>
            </a:r>
            <a:r>
              <a:rPr dirty="0" sz="1350" spc="-100">
                <a:latin typeface="Batang"/>
                <a:cs typeface="Batang"/>
              </a:rPr>
              <a:t>일</a:t>
            </a:r>
            <a:endParaRPr sz="1350">
              <a:latin typeface="Batang"/>
              <a:cs typeface="Batang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651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dirty="0" spc="-409"/>
              <a:t>참고문헌</a:t>
            </a:r>
            <a:r>
              <a:rPr dirty="0" spc="-215"/>
              <a:t> </a:t>
            </a:r>
            <a:r>
              <a:rPr dirty="0" spc="-415"/>
              <a:t>및</a:t>
            </a:r>
            <a:r>
              <a:rPr dirty="0" spc="-215"/>
              <a:t> </a:t>
            </a:r>
            <a:r>
              <a:rPr dirty="0" spc="-830"/>
              <a:t>질</a:t>
            </a:r>
            <a:r>
              <a:rPr dirty="0" spc="-640"/>
              <a:t> </a:t>
            </a:r>
            <a:r>
              <a:rPr dirty="0" spc="-440"/>
              <a:t>의응답</a:t>
            </a:r>
          </a:p>
        </p:txBody>
      </p:sp>
      <p:sp>
        <p:nvSpPr>
          <p:cNvPr id="3" name="object 3" descr=""/>
          <p:cNvSpPr/>
          <p:nvPr/>
        </p:nvSpPr>
        <p:spPr>
          <a:xfrm>
            <a:off x="1142999" y="1904999"/>
            <a:ext cx="38100" cy="409575"/>
          </a:xfrm>
          <a:custGeom>
            <a:avLst/>
            <a:gdLst/>
            <a:ahLst/>
            <a:cxnLst/>
            <a:rect l="l" t="t" r="r" b="b"/>
            <a:pathLst>
              <a:path w="38100" h="409575">
                <a:moveTo>
                  <a:pt x="38099" y="409574"/>
                </a:moveTo>
                <a:lnTo>
                  <a:pt x="0" y="409574"/>
                </a:lnTo>
                <a:lnTo>
                  <a:pt x="0" y="0"/>
                </a:lnTo>
                <a:lnTo>
                  <a:pt x="38099" y="0"/>
                </a:lnTo>
                <a:lnTo>
                  <a:pt x="38099" y="409574"/>
                </a:lnTo>
                <a:close/>
              </a:path>
            </a:pathLst>
          </a:custGeom>
          <a:solidFill>
            <a:srgbClr val="457B9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4" name="object 4" descr=""/>
          <p:cNvSpPr/>
          <p:nvPr/>
        </p:nvSpPr>
        <p:spPr>
          <a:xfrm>
            <a:off x="1142999" y="4286249"/>
            <a:ext cx="38100" cy="419100"/>
          </a:xfrm>
          <a:custGeom>
            <a:avLst/>
            <a:gdLst/>
            <a:ahLst/>
            <a:cxnLst/>
            <a:rect l="l" t="t" r="r" b="b"/>
            <a:pathLst>
              <a:path w="38100" h="419100">
                <a:moveTo>
                  <a:pt x="38099" y="419099"/>
                </a:moveTo>
                <a:lnTo>
                  <a:pt x="0" y="419099"/>
                </a:lnTo>
                <a:lnTo>
                  <a:pt x="0" y="0"/>
                </a:lnTo>
                <a:lnTo>
                  <a:pt x="38099" y="0"/>
                </a:lnTo>
                <a:lnTo>
                  <a:pt x="38099" y="419099"/>
                </a:lnTo>
                <a:close/>
              </a:path>
            </a:pathLst>
          </a:custGeom>
          <a:solidFill>
            <a:srgbClr val="457B9D"/>
          </a:solidFill>
        </p:spPr>
        <p:txBody>
          <a:bodyPr wrap="square" lIns="0" tIns="0" rIns="0" bIns="0" rtlCol="0"/>
          <a:lstStyle/>
          <a:p/>
        </p:txBody>
      </p:sp>
      <p:sp>
        <p:nvSpPr>
          <p:cNvPr id="5" name="object 5" descr=""/>
          <p:cNvSpPr txBox="1"/>
          <p:nvPr/>
        </p:nvSpPr>
        <p:spPr>
          <a:xfrm>
            <a:off x="1320799" y="1906168"/>
            <a:ext cx="1700530" cy="39751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dirty="0" sz="2450" spc="-370">
                <a:solidFill>
                  <a:srgbClr val="457B9D"/>
                </a:solidFill>
                <a:latin typeface="Batang"/>
                <a:cs typeface="Batang"/>
              </a:rPr>
              <a:t>주요</a:t>
            </a:r>
            <a:r>
              <a:rPr dirty="0" sz="2450" spc="-150">
                <a:solidFill>
                  <a:srgbClr val="457B9D"/>
                </a:solidFill>
                <a:latin typeface="Batang"/>
                <a:cs typeface="Batang"/>
              </a:rPr>
              <a:t> </a:t>
            </a:r>
            <a:r>
              <a:rPr dirty="0" sz="2450" spc="-395">
                <a:solidFill>
                  <a:srgbClr val="457B9D"/>
                </a:solidFill>
                <a:latin typeface="Batang"/>
                <a:cs typeface="Batang"/>
              </a:rPr>
              <a:t>참고문헌</a:t>
            </a:r>
            <a:endParaRPr sz="2450">
              <a:latin typeface="Batang"/>
              <a:cs typeface="Batang"/>
            </a:endParaRPr>
          </a:p>
        </p:txBody>
      </p:sp>
      <p:sp>
        <p:nvSpPr>
          <p:cNvPr id="6" name="object 6" descr=""/>
          <p:cNvSpPr txBox="1"/>
          <p:nvPr/>
        </p:nvSpPr>
        <p:spPr>
          <a:xfrm>
            <a:off x="1130300" y="2476220"/>
            <a:ext cx="6084570" cy="1483360"/>
          </a:xfrm>
          <a:prstGeom prst="rect">
            <a:avLst/>
          </a:prstGeom>
        </p:spPr>
        <p:txBody>
          <a:bodyPr wrap="square" lIns="0" tIns="1587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dirty="0" sz="1600" spc="-155">
                <a:solidFill>
                  <a:srgbClr val="333333"/>
                </a:solidFill>
                <a:latin typeface="Batang"/>
                <a:cs typeface="Batang"/>
              </a:rPr>
              <a:t>함재봉</a:t>
            </a:r>
            <a:r>
              <a:rPr dirty="0" sz="1550" spc="-45">
                <a:solidFill>
                  <a:srgbClr val="333333"/>
                </a:solidFill>
                <a:latin typeface="Times New Roman"/>
                <a:cs typeface="Times New Roman"/>
              </a:rPr>
              <a:t>, </a:t>
            </a:r>
            <a:r>
              <a:rPr dirty="0" sz="1600" spc="-165">
                <a:solidFill>
                  <a:srgbClr val="333333"/>
                </a:solidFill>
                <a:latin typeface="PMingLiU"/>
                <a:cs typeface="PMingLiU"/>
              </a:rPr>
              <a:t>『</a:t>
            </a:r>
            <a:r>
              <a:rPr dirty="0" sz="1600" spc="-235">
                <a:solidFill>
                  <a:srgbClr val="333333"/>
                </a:solidFill>
                <a:latin typeface="Batang"/>
                <a:cs typeface="Batang"/>
              </a:rPr>
              <a:t>조선</a:t>
            </a:r>
            <a:r>
              <a:rPr dirty="0" sz="1600" spc="-7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600" spc="-235">
                <a:solidFill>
                  <a:srgbClr val="333333"/>
                </a:solidFill>
                <a:latin typeface="Batang"/>
                <a:cs typeface="Batang"/>
              </a:rPr>
              <a:t>전기</a:t>
            </a:r>
            <a:r>
              <a:rPr dirty="0" sz="1600" spc="-7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600" spc="-235">
                <a:solidFill>
                  <a:srgbClr val="333333"/>
                </a:solidFill>
                <a:latin typeface="Batang"/>
                <a:cs typeface="Batang"/>
              </a:rPr>
              <a:t>이앙법</a:t>
            </a:r>
            <a:r>
              <a:rPr dirty="0" sz="1600" spc="-7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600" spc="-235">
                <a:solidFill>
                  <a:srgbClr val="333333"/>
                </a:solidFill>
                <a:latin typeface="Batang"/>
                <a:cs typeface="Batang"/>
              </a:rPr>
              <a:t>개발과</a:t>
            </a:r>
            <a:r>
              <a:rPr dirty="0" sz="1600" spc="-7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600" spc="-530">
                <a:solidFill>
                  <a:srgbClr val="333333"/>
                </a:solidFill>
                <a:latin typeface="Batang"/>
                <a:cs typeface="Batang"/>
              </a:rPr>
              <a:t>경</a:t>
            </a:r>
            <a:r>
              <a:rPr dirty="0" sz="1600" spc="-21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600" spc="-375">
                <a:solidFill>
                  <a:srgbClr val="333333"/>
                </a:solidFill>
                <a:latin typeface="Batang"/>
                <a:cs typeface="Batang"/>
              </a:rPr>
              <a:t>제적</a:t>
            </a:r>
            <a:r>
              <a:rPr dirty="0" sz="1600" spc="24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600" spc="-235">
                <a:solidFill>
                  <a:srgbClr val="333333"/>
                </a:solidFill>
                <a:latin typeface="Batang"/>
                <a:cs typeface="Batang"/>
              </a:rPr>
              <a:t>발전</a:t>
            </a:r>
            <a:r>
              <a:rPr dirty="0" sz="1600" spc="-165">
                <a:solidFill>
                  <a:srgbClr val="333333"/>
                </a:solidFill>
                <a:latin typeface="PMingLiU"/>
                <a:cs typeface="PMingLiU"/>
              </a:rPr>
              <a:t>』</a:t>
            </a:r>
            <a:r>
              <a:rPr dirty="0" sz="1550" spc="80">
                <a:solidFill>
                  <a:srgbClr val="333333"/>
                </a:solidFill>
                <a:latin typeface="Times New Roman"/>
                <a:cs typeface="Times New Roman"/>
              </a:rPr>
              <a:t>, </a:t>
            </a:r>
            <a:r>
              <a:rPr dirty="0" sz="1600" spc="-200">
                <a:solidFill>
                  <a:srgbClr val="333333"/>
                </a:solidFill>
                <a:latin typeface="Batang"/>
                <a:cs typeface="Batang"/>
              </a:rPr>
              <a:t>한국학중앙연구원</a:t>
            </a:r>
            <a:r>
              <a:rPr dirty="0" sz="1550" spc="-65">
                <a:solidFill>
                  <a:srgbClr val="333333"/>
                </a:solidFill>
                <a:latin typeface="Times New Roman"/>
                <a:cs typeface="Times New Roman"/>
              </a:rPr>
              <a:t>, </a:t>
            </a:r>
            <a:r>
              <a:rPr dirty="0" sz="1550" spc="-10">
                <a:solidFill>
                  <a:srgbClr val="333333"/>
                </a:solidFill>
                <a:latin typeface="Times New Roman"/>
                <a:cs typeface="Times New Roman"/>
              </a:rPr>
              <a:t>2022.</a:t>
            </a:r>
            <a:endParaRPr sz="1550">
              <a:latin typeface="Times New Roman"/>
              <a:cs typeface="Times New Roman"/>
            </a:endParaRPr>
          </a:p>
          <a:p>
            <a:pPr marL="12700" marR="238125">
              <a:lnSpc>
                <a:spcPct val="164100"/>
              </a:lnSpc>
            </a:pPr>
            <a:r>
              <a:rPr dirty="0" sz="1600" spc="-155">
                <a:solidFill>
                  <a:srgbClr val="333333"/>
                </a:solidFill>
                <a:latin typeface="Batang"/>
                <a:cs typeface="Batang"/>
              </a:rPr>
              <a:t>윤은숙</a:t>
            </a:r>
            <a:r>
              <a:rPr dirty="0" sz="1550" spc="-40">
                <a:solidFill>
                  <a:srgbClr val="333333"/>
                </a:solidFill>
                <a:latin typeface="Times New Roman"/>
                <a:cs typeface="Times New Roman"/>
              </a:rPr>
              <a:t>, </a:t>
            </a:r>
            <a:r>
              <a:rPr dirty="0" sz="1600" spc="-165">
                <a:solidFill>
                  <a:srgbClr val="333333"/>
                </a:solidFill>
                <a:latin typeface="PMingLiU"/>
                <a:cs typeface="PMingLiU"/>
              </a:rPr>
              <a:t>『</a:t>
            </a:r>
            <a:r>
              <a:rPr dirty="0" sz="1600" spc="-229">
                <a:solidFill>
                  <a:srgbClr val="333333"/>
                </a:solidFill>
                <a:latin typeface="Batang"/>
                <a:cs typeface="Batang"/>
              </a:rPr>
              <a:t>몽골계</a:t>
            </a:r>
            <a:r>
              <a:rPr dirty="0" sz="1600" spc="-6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600" spc="-235">
                <a:solidFill>
                  <a:srgbClr val="333333"/>
                </a:solidFill>
                <a:latin typeface="Batang"/>
                <a:cs typeface="Batang"/>
              </a:rPr>
              <a:t>중국</a:t>
            </a:r>
            <a:r>
              <a:rPr dirty="0" sz="1600" spc="-6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600" spc="-235">
                <a:solidFill>
                  <a:srgbClr val="333333"/>
                </a:solidFill>
                <a:latin typeface="Batang"/>
                <a:cs typeface="Batang"/>
              </a:rPr>
              <a:t>학자와</a:t>
            </a:r>
            <a:r>
              <a:rPr dirty="0" sz="1600" spc="-6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600" spc="-235">
                <a:solidFill>
                  <a:srgbClr val="333333"/>
                </a:solidFill>
                <a:latin typeface="Batang"/>
                <a:cs typeface="Batang"/>
              </a:rPr>
              <a:t>조선왕조의</a:t>
            </a:r>
            <a:r>
              <a:rPr dirty="0" sz="1600" spc="-6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600" spc="-235">
                <a:solidFill>
                  <a:srgbClr val="333333"/>
                </a:solidFill>
                <a:latin typeface="Batang"/>
                <a:cs typeface="Batang"/>
              </a:rPr>
              <a:t>관계</a:t>
            </a:r>
            <a:r>
              <a:rPr dirty="0" sz="1600" spc="-165">
                <a:solidFill>
                  <a:srgbClr val="333333"/>
                </a:solidFill>
                <a:latin typeface="PMingLiU"/>
                <a:cs typeface="PMingLiU"/>
              </a:rPr>
              <a:t>』</a:t>
            </a:r>
            <a:r>
              <a:rPr dirty="0" sz="1550" spc="85">
                <a:solidFill>
                  <a:srgbClr val="333333"/>
                </a:solidFill>
                <a:latin typeface="Times New Roman"/>
                <a:cs typeface="Times New Roman"/>
              </a:rPr>
              <a:t>, </a:t>
            </a:r>
            <a:r>
              <a:rPr dirty="0" sz="1600" spc="-195">
                <a:solidFill>
                  <a:srgbClr val="333333"/>
                </a:solidFill>
                <a:latin typeface="Batang"/>
                <a:cs typeface="Batang"/>
              </a:rPr>
              <a:t>동북아역사재단</a:t>
            </a:r>
            <a:r>
              <a:rPr dirty="0" sz="1550" spc="-60">
                <a:solidFill>
                  <a:srgbClr val="333333"/>
                </a:solidFill>
                <a:latin typeface="Times New Roman"/>
                <a:cs typeface="Times New Roman"/>
              </a:rPr>
              <a:t>, </a:t>
            </a:r>
            <a:r>
              <a:rPr dirty="0" sz="1550" spc="-10">
                <a:solidFill>
                  <a:srgbClr val="333333"/>
                </a:solidFill>
                <a:latin typeface="Times New Roman"/>
                <a:cs typeface="Times New Roman"/>
              </a:rPr>
              <a:t>2020. </a:t>
            </a:r>
            <a:r>
              <a:rPr dirty="0" sz="1600" spc="-114">
                <a:solidFill>
                  <a:srgbClr val="333333"/>
                </a:solidFill>
                <a:latin typeface="Batang"/>
                <a:cs typeface="Batang"/>
              </a:rPr>
              <a:t>던컨</a:t>
            </a:r>
            <a:r>
              <a:rPr dirty="0" sz="1550" spc="-20">
                <a:solidFill>
                  <a:srgbClr val="333333"/>
                </a:solidFill>
                <a:latin typeface="Times New Roman"/>
                <a:cs typeface="Times New Roman"/>
              </a:rPr>
              <a:t>, </a:t>
            </a:r>
            <a:r>
              <a:rPr dirty="0" sz="1550">
                <a:solidFill>
                  <a:srgbClr val="333333"/>
                </a:solidFill>
                <a:latin typeface="Times New Roman"/>
                <a:cs typeface="Times New Roman"/>
              </a:rPr>
              <a:t>J.B</a:t>
            </a:r>
            <a:r>
              <a:rPr dirty="0" sz="1550" spc="25">
                <a:solidFill>
                  <a:srgbClr val="333333"/>
                </a:solidFill>
                <a:latin typeface="Times New Roman"/>
                <a:cs typeface="Times New Roman"/>
              </a:rPr>
              <a:t>., </a:t>
            </a:r>
            <a:r>
              <a:rPr dirty="0" sz="1600" spc="-165">
                <a:solidFill>
                  <a:srgbClr val="333333"/>
                </a:solidFill>
                <a:latin typeface="PMingLiU"/>
                <a:cs typeface="PMingLiU"/>
              </a:rPr>
              <a:t>『</a:t>
            </a:r>
            <a:r>
              <a:rPr dirty="0" sz="1600" spc="-235">
                <a:solidFill>
                  <a:srgbClr val="333333"/>
                </a:solidFill>
                <a:latin typeface="Batang"/>
                <a:cs typeface="Batang"/>
              </a:rPr>
              <a:t>조선</a:t>
            </a:r>
            <a:r>
              <a:rPr dirty="0" sz="1600" spc="-6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600" spc="-235">
                <a:solidFill>
                  <a:srgbClr val="333333"/>
                </a:solidFill>
                <a:latin typeface="Batang"/>
                <a:cs typeface="Batang"/>
              </a:rPr>
              <a:t>건국의</a:t>
            </a:r>
            <a:r>
              <a:rPr dirty="0" sz="1600" spc="-6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600" spc="-235">
                <a:solidFill>
                  <a:srgbClr val="333333"/>
                </a:solidFill>
                <a:latin typeface="Batang"/>
                <a:cs typeface="Batang"/>
              </a:rPr>
              <a:t>재해석</a:t>
            </a:r>
            <a:r>
              <a:rPr dirty="0" sz="1600" spc="-165">
                <a:solidFill>
                  <a:srgbClr val="333333"/>
                </a:solidFill>
                <a:latin typeface="PMingLiU"/>
                <a:cs typeface="PMingLiU"/>
              </a:rPr>
              <a:t>』</a:t>
            </a:r>
            <a:r>
              <a:rPr dirty="0" sz="1550" spc="80">
                <a:solidFill>
                  <a:srgbClr val="333333"/>
                </a:solidFill>
                <a:latin typeface="Times New Roman"/>
                <a:cs typeface="Times New Roman"/>
              </a:rPr>
              <a:t>, </a:t>
            </a:r>
            <a:r>
              <a:rPr dirty="0" sz="1600" spc="-114">
                <a:solidFill>
                  <a:srgbClr val="333333"/>
                </a:solidFill>
                <a:latin typeface="Batang"/>
                <a:cs typeface="Batang"/>
              </a:rPr>
              <a:t>창비</a:t>
            </a:r>
            <a:r>
              <a:rPr dirty="0" sz="1550" spc="-15">
                <a:solidFill>
                  <a:srgbClr val="333333"/>
                </a:solidFill>
                <a:latin typeface="Times New Roman"/>
                <a:cs typeface="Times New Roman"/>
              </a:rPr>
              <a:t>, </a:t>
            </a:r>
            <a:r>
              <a:rPr dirty="0" sz="1550" spc="-10">
                <a:solidFill>
                  <a:srgbClr val="333333"/>
                </a:solidFill>
                <a:latin typeface="Times New Roman"/>
                <a:cs typeface="Times New Roman"/>
              </a:rPr>
              <a:t>2013.</a:t>
            </a:r>
            <a:endParaRPr sz="1550">
              <a:latin typeface="Times New Roman"/>
              <a:cs typeface="Times New Roman"/>
            </a:endParaRPr>
          </a:p>
          <a:p>
            <a:pPr marL="12700">
              <a:lnSpc>
                <a:spcPct val="100000"/>
              </a:lnSpc>
              <a:spcBef>
                <a:spcPts val="1305"/>
              </a:spcBef>
            </a:pPr>
            <a:r>
              <a:rPr dirty="0" sz="1600" spc="-155">
                <a:solidFill>
                  <a:srgbClr val="333333"/>
                </a:solidFill>
                <a:latin typeface="Batang"/>
                <a:cs typeface="Batang"/>
              </a:rPr>
              <a:t>최원혁</a:t>
            </a:r>
            <a:r>
              <a:rPr dirty="0" sz="1550" spc="-40">
                <a:solidFill>
                  <a:srgbClr val="333333"/>
                </a:solidFill>
                <a:latin typeface="Times New Roman"/>
                <a:cs typeface="Times New Roman"/>
              </a:rPr>
              <a:t>, </a:t>
            </a:r>
            <a:r>
              <a:rPr dirty="0" sz="1600" spc="-165">
                <a:solidFill>
                  <a:srgbClr val="333333"/>
                </a:solidFill>
                <a:latin typeface="PMingLiU"/>
                <a:cs typeface="PMingLiU"/>
              </a:rPr>
              <a:t>『</a:t>
            </a:r>
            <a:r>
              <a:rPr dirty="0" sz="1600" spc="-235">
                <a:solidFill>
                  <a:srgbClr val="333333"/>
                </a:solidFill>
                <a:latin typeface="Batang"/>
                <a:cs typeface="Batang"/>
              </a:rPr>
              <a:t>태조</a:t>
            </a:r>
            <a:r>
              <a:rPr dirty="0" sz="1600" spc="-6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600" spc="-235">
                <a:solidFill>
                  <a:srgbClr val="333333"/>
                </a:solidFill>
                <a:latin typeface="Batang"/>
                <a:cs typeface="Batang"/>
              </a:rPr>
              <a:t>이성계와</a:t>
            </a:r>
            <a:r>
              <a:rPr dirty="0" sz="1600" spc="-6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600" spc="-235">
                <a:solidFill>
                  <a:srgbClr val="333333"/>
                </a:solidFill>
                <a:latin typeface="Batang"/>
                <a:cs typeface="Batang"/>
              </a:rPr>
              <a:t>동아시아</a:t>
            </a:r>
            <a:r>
              <a:rPr dirty="0" sz="1600" spc="-6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600" spc="-235">
                <a:solidFill>
                  <a:srgbClr val="333333"/>
                </a:solidFill>
                <a:latin typeface="Batang"/>
                <a:cs typeface="Batang"/>
              </a:rPr>
              <a:t>평화체제</a:t>
            </a:r>
            <a:r>
              <a:rPr dirty="0" sz="1600" spc="-165">
                <a:solidFill>
                  <a:srgbClr val="333333"/>
                </a:solidFill>
                <a:latin typeface="PMingLiU"/>
                <a:cs typeface="PMingLiU"/>
              </a:rPr>
              <a:t>』</a:t>
            </a:r>
            <a:r>
              <a:rPr dirty="0" sz="1550" spc="85">
                <a:solidFill>
                  <a:srgbClr val="333333"/>
                </a:solidFill>
                <a:latin typeface="Times New Roman"/>
                <a:cs typeface="Times New Roman"/>
              </a:rPr>
              <a:t>, </a:t>
            </a:r>
            <a:r>
              <a:rPr dirty="0" sz="1600" spc="-250">
                <a:solidFill>
                  <a:srgbClr val="333333"/>
                </a:solidFill>
                <a:latin typeface="Batang"/>
                <a:cs typeface="Batang"/>
              </a:rPr>
              <a:t>대진대학교</a:t>
            </a:r>
            <a:r>
              <a:rPr dirty="0" sz="1600" spc="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600" spc="-155">
                <a:solidFill>
                  <a:srgbClr val="333333"/>
                </a:solidFill>
                <a:latin typeface="Batang"/>
                <a:cs typeface="Batang"/>
              </a:rPr>
              <a:t>출판부</a:t>
            </a:r>
            <a:r>
              <a:rPr dirty="0" sz="1550" spc="-40">
                <a:solidFill>
                  <a:srgbClr val="333333"/>
                </a:solidFill>
                <a:latin typeface="Times New Roman"/>
                <a:cs typeface="Times New Roman"/>
              </a:rPr>
              <a:t>, </a:t>
            </a:r>
            <a:r>
              <a:rPr dirty="0" sz="1550" spc="-10">
                <a:solidFill>
                  <a:srgbClr val="333333"/>
                </a:solidFill>
                <a:latin typeface="Times New Roman"/>
                <a:cs typeface="Times New Roman"/>
              </a:rPr>
              <a:t>2024.</a:t>
            </a:r>
            <a:endParaRPr sz="1550">
              <a:latin typeface="Times New Roman"/>
              <a:cs typeface="Times New Roman"/>
            </a:endParaRPr>
          </a:p>
        </p:txBody>
      </p:sp>
      <p:sp>
        <p:nvSpPr>
          <p:cNvPr id="7" name="object 7" descr=""/>
          <p:cNvSpPr txBox="1"/>
          <p:nvPr/>
        </p:nvSpPr>
        <p:spPr>
          <a:xfrm>
            <a:off x="1130300" y="4287418"/>
            <a:ext cx="8515350" cy="1361440"/>
          </a:xfrm>
          <a:prstGeom prst="rect">
            <a:avLst/>
          </a:prstGeom>
        </p:spPr>
        <p:txBody>
          <a:bodyPr wrap="square" lIns="0" tIns="11430" rIns="0" bIns="0" rtlCol="0" vert="horz">
            <a:spAutoFit/>
          </a:bodyPr>
          <a:lstStyle/>
          <a:p>
            <a:pPr marL="202565">
              <a:lnSpc>
                <a:spcPct val="100000"/>
              </a:lnSpc>
              <a:spcBef>
                <a:spcPts val="90"/>
              </a:spcBef>
            </a:pPr>
            <a:r>
              <a:rPr dirty="0" sz="2450" spc="-395">
                <a:solidFill>
                  <a:srgbClr val="457B9D"/>
                </a:solidFill>
                <a:latin typeface="Batang"/>
                <a:cs typeface="Batang"/>
              </a:rPr>
              <a:t>질의응답</a:t>
            </a:r>
            <a:endParaRPr sz="2450">
              <a:latin typeface="Batang"/>
              <a:cs typeface="Batang"/>
            </a:endParaRPr>
          </a:p>
          <a:p>
            <a:pPr marL="235585" indent="-222885">
              <a:lnSpc>
                <a:spcPct val="100000"/>
              </a:lnSpc>
              <a:spcBef>
                <a:spcPts val="1660"/>
              </a:spcBef>
              <a:buClr>
                <a:srgbClr val="457B9D"/>
              </a:buClr>
              <a:buFont typeface="Times New Roman"/>
              <a:buChar char="•"/>
              <a:tabLst>
                <a:tab pos="235585" algn="l"/>
              </a:tabLst>
            </a:pPr>
            <a:r>
              <a:rPr dirty="0" sz="1750" spc="-245">
                <a:solidFill>
                  <a:srgbClr val="333333"/>
                </a:solidFill>
                <a:latin typeface="Batang"/>
                <a:cs typeface="Batang"/>
              </a:rPr>
              <a:t>본</a:t>
            </a:r>
            <a:r>
              <a:rPr dirty="0" sz="1750" spc="-9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50" spc="-254">
                <a:solidFill>
                  <a:srgbClr val="333333"/>
                </a:solidFill>
                <a:latin typeface="Batang"/>
                <a:cs typeface="Batang"/>
              </a:rPr>
              <a:t>발표에</a:t>
            </a:r>
            <a:r>
              <a:rPr dirty="0" sz="1750" spc="-9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50" spc="-254">
                <a:solidFill>
                  <a:srgbClr val="333333"/>
                </a:solidFill>
                <a:latin typeface="Batang"/>
                <a:cs typeface="Batang"/>
              </a:rPr>
              <a:t>대한</a:t>
            </a:r>
            <a:r>
              <a:rPr dirty="0" sz="1750" spc="-8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50" spc="-254">
                <a:solidFill>
                  <a:srgbClr val="333333"/>
                </a:solidFill>
                <a:latin typeface="Batang"/>
                <a:cs typeface="Batang"/>
              </a:rPr>
              <a:t>질문이나</a:t>
            </a:r>
            <a:r>
              <a:rPr dirty="0" sz="1750" spc="-9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50" spc="-365">
                <a:solidFill>
                  <a:srgbClr val="333333"/>
                </a:solidFill>
                <a:latin typeface="Batang"/>
                <a:cs typeface="Batang"/>
              </a:rPr>
              <a:t>의견</a:t>
            </a:r>
            <a:r>
              <a:rPr dirty="0" sz="1750" spc="-35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50" spc="-245">
                <a:solidFill>
                  <a:srgbClr val="333333"/>
                </a:solidFill>
                <a:latin typeface="Batang"/>
                <a:cs typeface="Batang"/>
              </a:rPr>
              <a:t>을</a:t>
            </a:r>
            <a:r>
              <a:rPr dirty="0" sz="1750" spc="-9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50" spc="-60">
                <a:solidFill>
                  <a:srgbClr val="333333"/>
                </a:solidFill>
                <a:latin typeface="Batang"/>
                <a:cs typeface="Batang"/>
              </a:rPr>
              <a:t>환영합니다</a:t>
            </a:r>
            <a:endParaRPr sz="1750">
              <a:latin typeface="Batang"/>
              <a:cs typeface="Batang"/>
            </a:endParaRPr>
          </a:p>
          <a:p>
            <a:pPr marL="235585" indent="-222885">
              <a:lnSpc>
                <a:spcPct val="100000"/>
              </a:lnSpc>
              <a:spcBef>
                <a:spcPts val="1725"/>
              </a:spcBef>
              <a:buClr>
                <a:srgbClr val="457B9D"/>
              </a:buClr>
              <a:buFont typeface="Times New Roman"/>
              <a:buChar char="•"/>
              <a:tabLst>
                <a:tab pos="235585" algn="l"/>
              </a:tabLst>
            </a:pPr>
            <a:r>
              <a:rPr dirty="0" sz="1750" spc="-254">
                <a:solidFill>
                  <a:srgbClr val="333333"/>
                </a:solidFill>
                <a:latin typeface="Batang"/>
                <a:cs typeface="Batang"/>
              </a:rPr>
              <a:t>연구</a:t>
            </a:r>
            <a:r>
              <a:rPr dirty="0" sz="1750" spc="-85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50" spc="-254">
                <a:solidFill>
                  <a:srgbClr val="333333"/>
                </a:solidFill>
                <a:latin typeface="Batang"/>
                <a:cs typeface="Batang"/>
              </a:rPr>
              <a:t>후속</a:t>
            </a:r>
            <a:r>
              <a:rPr dirty="0" sz="1750" spc="-8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50" spc="-195">
                <a:solidFill>
                  <a:srgbClr val="333333"/>
                </a:solidFill>
                <a:latin typeface="Batang"/>
                <a:cs typeface="Batang"/>
              </a:rPr>
              <a:t>과제:</a:t>
            </a:r>
            <a:r>
              <a:rPr dirty="0" sz="1750" spc="-8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50" spc="-254">
                <a:solidFill>
                  <a:srgbClr val="333333"/>
                </a:solidFill>
                <a:latin typeface="Batang"/>
                <a:cs typeface="Batang"/>
              </a:rPr>
              <a:t>임진왜란</a:t>
            </a:r>
            <a:r>
              <a:rPr dirty="0" sz="1750" spc="-8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50" spc="-254">
                <a:solidFill>
                  <a:srgbClr val="333333"/>
                </a:solidFill>
                <a:latin typeface="Batang"/>
                <a:cs typeface="Batang"/>
              </a:rPr>
              <a:t>이전</a:t>
            </a:r>
            <a:r>
              <a:rPr dirty="0" sz="1750" spc="-8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50" spc="-185">
                <a:solidFill>
                  <a:srgbClr val="333333"/>
                </a:solidFill>
                <a:latin typeface="Batang"/>
                <a:cs typeface="Batang"/>
              </a:rPr>
              <a:t>한·중·일</a:t>
            </a:r>
            <a:r>
              <a:rPr dirty="0" sz="1750" spc="-8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50" spc="-254">
                <a:solidFill>
                  <a:srgbClr val="333333"/>
                </a:solidFill>
                <a:latin typeface="Batang"/>
                <a:cs typeface="Batang"/>
              </a:rPr>
              <a:t>관계의</a:t>
            </a:r>
            <a:r>
              <a:rPr dirty="0" sz="1750" spc="-8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50" spc="-254">
                <a:solidFill>
                  <a:srgbClr val="333333"/>
                </a:solidFill>
                <a:latin typeface="Batang"/>
                <a:cs typeface="Batang"/>
              </a:rPr>
              <a:t>재구성과</a:t>
            </a:r>
            <a:r>
              <a:rPr dirty="0" sz="1750" spc="-8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50" spc="-254">
                <a:solidFill>
                  <a:srgbClr val="333333"/>
                </a:solidFill>
                <a:latin typeface="Batang"/>
                <a:cs typeface="Batang"/>
              </a:rPr>
              <a:t>태조</a:t>
            </a:r>
            <a:r>
              <a:rPr dirty="0" sz="1750" spc="-8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50" spc="-254">
                <a:solidFill>
                  <a:srgbClr val="333333"/>
                </a:solidFill>
                <a:latin typeface="Batang"/>
                <a:cs typeface="Batang"/>
              </a:rPr>
              <a:t>이성계</a:t>
            </a:r>
            <a:r>
              <a:rPr dirty="0" sz="1750" spc="-8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50" spc="-254">
                <a:solidFill>
                  <a:srgbClr val="333333"/>
                </a:solidFill>
                <a:latin typeface="Batang"/>
                <a:cs typeface="Batang"/>
              </a:rPr>
              <a:t>화해</a:t>
            </a:r>
            <a:r>
              <a:rPr dirty="0" sz="1750" spc="-8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50" spc="-580">
                <a:solidFill>
                  <a:srgbClr val="333333"/>
                </a:solidFill>
                <a:latin typeface="Batang"/>
                <a:cs typeface="Batang"/>
              </a:rPr>
              <a:t>정</a:t>
            </a:r>
            <a:r>
              <a:rPr dirty="0" sz="1750" spc="-24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50" spc="-254">
                <a:solidFill>
                  <a:srgbClr val="333333"/>
                </a:solidFill>
                <a:latin typeface="Batang"/>
                <a:cs typeface="Batang"/>
              </a:rPr>
              <a:t>책의</a:t>
            </a:r>
            <a:r>
              <a:rPr dirty="0" sz="1750" spc="-8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50" spc="-254">
                <a:solidFill>
                  <a:srgbClr val="333333"/>
                </a:solidFill>
                <a:latin typeface="Batang"/>
                <a:cs typeface="Batang"/>
              </a:rPr>
              <a:t>상관관계</a:t>
            </a:r>
            <a:r>
              <a:rPr dirty="0" sz="1750" spc="-80">
                <a:solidFill>
                  <a:srgbClr val="333333"/>
                </a:solidFill>
                <a:latin typeface="Batang"/>
                <a:cs typeface="Batang"/>
              </a:rPr>
              <a:t> </a:t>
            </a:r>
            <a:r>
              <a:rPr dirty="0" sz="1750" spc="-170">
                <a:solidFill>
                  <a:srgbClr val="333333"/>
                </a:solidFill>
                <a:latin typeface="Batang"/>
                <a:cs typeface="Batang"/>
              </a:rPr>
              <a:t>연구</a:t>
            </a:r>
            <a:endParaRPr sz="1750">
              <a:latin typeface="Batang"/>
              <a:cs typeface="Batang"/>
            </a:endParaRPr>
          </a:p>
        </p:txBody>
      </p:sp>
      <p:sp>
        <p:nvSpPr>
          <p:cNvPr id="8" name="object 8" descr=""/>
          <p:cNvSpPr/>
          <p:nvPr/>
        </p:nvSpPr>
        <p:spPr>
          <a:xfrm>
            <a:off x="380987" y="380999"/>
            <a:ext cx="762000" cy="762000"/>
          </a:xfrm>
          <a:custGeom>
            <a:avLst/>
            <a:gdLst/>
            <a:ahLst/>
            <a:cxnLst/>
            <a:rect l="l" t="t" r="r" b="b"/>
            <a:pathLst>
              <a:path w="762000" h="762000">
                <a:moveTo>
                  <a:pt x="762000" y="0"/>
                </a:moveTo>
                <a:lnTo>
                  <a:pt x="38100" y="0"/>
                </a:lnTo>
                <a:lnTo>
                  <a:pt x="0" y="0"/>
                </a:lnTo>
                <a:lnTo>
                  <a:pt x="0" y="38100"/>
                </a:lnTo>
                <a:lnTo>
                  <a:pt x="0" y="762000"/>
                </a:lnTo>
                <a:lnTo>
                  <a:pt x="38100" y="762000"/>
                </a:lnTo>
                <a:lnTo>
                  <a:pt x="38100" y="38100"/>
                </a:lnTo>
                <a:lnTo>
                  <a:pt x="762000" y="38100"/>
                </a:lnTo>
                <a:lnTo>
                  <a:pt x="762000" y="0"/>
                </a:lnTo>
                <a:close/>
              </a:path>
            </a:pathLst>
          </a:custGeom>
          <a:solidFill>
            <a:srgbClr val="1C345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9" name="object 9" descr=""/>
          <p:cNvSpPr/>
          <p:nvPr/>
        </p:nvSpPr>
        <p:spPr>
          <a:xfrm>
            <a:off x="11048987" y="380999"/>
            <a:ext cx="762000" cy="762000"/>
          </a:xfrm>
          <a:custGeom>
            <a:avLst/>
            <a:gdLst/>
            <a:ahLst/>
            <a:cxnLst/>
            <a:rect l="l" t="t" r="r" b="b"/>
            <a:pathLst>
              <a:path w="762000" h="762000">
                <a:moveTo>
                  <a:pt x="762000" y="0"/>
                </a:moveTo>
                <a:lnTo>
                  <a:pt x="723900" y="0"/>
                </a:lnTo>
                <a:lnTo>
                  <a:pt x="0" y="0"/>
                </a:lnTo>
                <a:lnTo>
                  <a:pt x="0" y="38100"/>
                </a:lnTo>
                <a:lnTo>
                  <a:pt x="723900" y="38100"/>
                </a:lnTo>
                <a:lnTo>
                  <a:pt x="723900" y="762000"/>
                </a:lnTo>
                <a:lnTo>
                  <a:pt x="762000" y="762000"/>
                </a:lnTo>
                <a:lnTo>
                  <a:pt x="762000" y="38100"/>
                </a:lnTo>
                <a:lnTo>
                  <a:pt x="762000" y="0"/>
                </a:lnTo>
                <a:close/>
              </a:path>
            </a:pathLst>
          </a:custGeom>
          <a:solidFill>
            <a:srgbClr val="1C345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0" name="object 10" descr=""/>
          <p:cNvSpPr/>
          <p:nvPr/>
        </p:nvSpPr>
        <p:spPr>
          <a:xfrm>
            <a:off x="380987" y="5715000"/>
            <a:ext cx="762000" cy="762000"/>
          </a:xfrm>
          <a:custGeom>
            <a:avLst/>
            <a:gdLst/>
            <a:ahLst/>
            <a:cxnLst/>
            <a:rect l="l" t="t" r="r" b="b"/>
            <a:pathLst>
              <a:path w="762000" h="762000">
                <a:moveTo>
                  <a:pt x="762000" y="723900"/>
                </a:moveTo>
                <a:lnTo>
                  <a:pt x="38100" y="723900"/>
                </a:lnTo>
                <a:lnTo>
                  <a:pt x="38100" y="0"/>
                </a:lnTo>
                <a:lnTo>
                  <a:pt x="0" y="0"/>
                </a:lnTo>
                <a:lnTo>
                  <a:pt x="0" y="723900"/>
                </a:lnTo>
                <a:lnTo>
                  <a:pt x="0" y="762000"/>
                </a:lnTo>
                <a:lnTo>
                  <a:pt x="38100" y="762000"/>
                </a:lnTo>
                <a:lnTo>
                  <a:pt x="762000" y="762000"/>
                </a:lnTo>
                <a:lnTo>
                  <a:pt x="762000" y="723900"/>
                </a:lnTo>
                <a:close/>
              </a:path>
            </a:pathLst>
          </a:custGeom>
          <a:solidFill>
            <a:srgbClr val="1C345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1" name="object 11" descr=""/>
          <p:cNvSpPr/>
          <p:nvPr/>
        </p:nvSpPr>
        <p:spPr>
          <a:xfrm>
            <a:off x="11048987" y="5715000"/>
            <a:ext cx="762000" cy="762000"/>
          </a:xfrm>
          <a:custGeom>
            <a:avLst/>
            <a:gdLst/>
            <a:ahLst/>
            <a:cxnLst/>
            <a:rect l="l" t="t" r="r" b="b"/>
            <a:pathLst>
              <a:path w="762000" h="762000">
                <a:moveTo>
                  <a:pt x="762000" y="0"/>
                </a:moveTo>
                <a:lnTo>
                  <a:pt x="723900" y="0"/>
                </a:lnTo>
                <a:lnTo>
                  <a:pt x="723900" y="723900"/>
                </a:lnTo>
                <a:lnTo>
                  <a:pt x="0" y="723900"/>
                </a:lnTo>
                <a:lnTo>
                  <a:pt x="0" y="762000"/>
                </a:lnTo>
                <a:lnTo>
                  <a:pt x="723900" y="762000"/>
                </a:lnTo>
                <a:lnTo>
                  <a:pt x="762000" y="762000"/>
                </a:lnTo>
                <a:lnTo>
                  <a:pt x="762000" y="723900"/>
                </a:lnTo>
                <a:lnTo>
                  <a:pt x="762000" y="0"/>
                </a:lnTo>
                <a:close/>
              </a:path>
            </a:pathLst>
          </a:custGeom>
          <a:solidFill>
            <a:srgbClr val="1C3457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2" name="object 12" descr=""/>
          <p:cNvSpPr txBox="1">
            <a:spLocks noGrp="1"/>
          </p:cNvSpPr>
          <p:nvPr>
            <p:ph type="ftr" idx="5" sz="quarter"/>
          </p:nvPr>
        </p:nvSpPr>
        <p:spPr>
          <a:prstGeom prst="rect"/>
        </p:spPr>
        <p:txBody>
          <a:bodyPr wrap="square" lIns="0" tIns="76200" rIns="0" bIns="0" rtlCol="0" vert="horz">
            <a:spAutoFit/>
          </a:bodyPr>
          <a:lstStyle/>
          <a:p>
            <a:pPr marL="12700">
              <a:lnSpc>
                <a:spcPts val="1400"/>
              </a:lnSpc>
            </a:pPr>
            <a:r>
              <a:rPr dirty="0" spc="-90"/>
              <a:t>2025</a:t>
            </a:r>
            <a:r>
              <a:rPr dirty="0" sz="1350" spc="-90">
                <a:latin typeface="Batang"/>
                <a:cs typeface="Batang"/>
              </a:rPr>
              <a:t>년</a:t>
            </a:r>
            <a:r>
              <a:rPr dirty="0" sz="1350" spc="-55">
                <a:latin typeface="Batang"/>
                <a:cs typeface="Batang"/>
              </a:rPr>
              <a:t> </a:t>
            </a:r>
            <a:r>
              <a:rPr dirty="0" spc="-140"/>
              <a:t>7</a:t>
            </a:r>
            <a:r>
              <a:rPr dirty="0" sz="1350" spc="-140">
                <a:latin typeface="Batang"/>
                <a:cs typeface="Batang"/>
              </a:rPr>
              <a:t>월</a:t>
            </a:r>
            <a:r>
              <a:rPr dirty="0" sz="1350" spc="-50">
                <a:latin typeface="Batang"/>
                <a:cs typeface="Batang"/>
              </a:rPr>
              <a:t> </a:t>
            </a:r>
            <a:r>
              <a:rPr dirty="0" spc="-100"/>
              <a:t>2</a:t>
            </a:r>
            <a:r>
              <a:rPr dirty="0" sz="1350" spc="-100">
                <a:latin typeface="Batang"/>
                <a:cs typeface="Batang"/>
              </a:rPr>
              <a:t>일</a:t>
            </a:r>
            <a:endParaRPr sz="1350">
              <a:latin typeface="Batang"/>
              <a:cs typeface="Batang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2025-07-02T21:07:12Z</dcterms:created>
  <dcterms:modified xsi:type="dcterms:W3CDTF">2025-07-02T21:07:12Z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2025-07-02T00:00:00Z</vt:filetime>
  </property>
  <property fmtid="{D5CDD505-2E9C-101B-9397-08002B2CF9AE}" pid="3" name="Producer">
    <vt:lpwstr>pypdf</vt:lpwstr>
  </property>
  <property fmtid="{D5CDD505-2E9C-101B-9397-08002B2CF9AE}" pid="4" name="LastSaved">
    <vt:filetime>2025-07-02T00:00:00Z</vt:filetime>
  </property>
</Properties>
</file>